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57" r:id="rId5"/>
    <p:sldId id="278" r:id="rId6"/>
    <p:sldId id="258" r:id="rId7"/>
    <p:sldId id="259" r:id="rId8"/>
    <p:sldId id="273" r:id="rId9"/>
    <p:sldId id="260" r:id="rId10"/>
    <p:sldId id="269" r:id="rId11"/>
    <p:sldId id="270" r:id="rId12"/>
    <p:sldId id="264" r:id="rId13"/>
    <p:sldId id="277" r:id="rId14"/>
    <p:sldId id="281" r:id="rId15"/>
    <p:sldId id="263" r:id="rId16"/>
    <p:sldId id="268" r:id="rId17"/>
    <p:sldId id="280" r:id="rId18"/>
    <p:sldId id="283" r:id="rId19"/>
    <p:sldId id="262" r:id="rId20"/>
    <p:sldId id="284" r:id="rId21"/>
    <p:sldId id="285" r:id="rId22"/>
    <p:sldId id="265" r:id="rId23"/>
    <p:sldId id="256" r:id="rId24"/>
    <p:sldId id="293" r:id="rId25"/>
    <p:sldId id="294" r:id="rId26"/>
    <p:sldId id="279" r:id="rId27"/>
    <p:sldId id="275" r:id="rId28"/>
    <p:sldId id="276" r:id="rId29"/>
    <p:sldId id="295" r:id="rId30"/>
    <p:sldId id="296" r:id="rId31"/>
    <p:sldId id="297" r:id="rId32"/>
    <p:sldId id="271" r:id="rId33"/>
    <p:sldId id="298" r:id="rId34"/>
    <p:sldId id="299" r:id="rId35"/>
    <p:sldId id="300" r:id="rId36"/>
    <p:sldId id="301" r:id="rId37"/>
    <p:sldId id="302" r:id="rId38"/>
    <p:sldId id="303" r:id="rId39"/>
    <p:sldId id="286" r:id="rId40"/>
    <p:sldId id="287" r:id="rId41"/>
    <p:sldId id="288" r:id="rId42"/>
    <p:sldId id="304" r:id="rId43"/>
    <p:sldId id="305" r:id="rId44"/>
    <p:sldId id="282" r:id="rId45"/>
    <p:sldId id="272" r:id="rId46"/>
    <p:sldId id="306" r:id="rId47"/>
    <p:sldId id="289" r:id="rId48"/>
    <p:sldId id="290" r:id="rId49"/>
    <p:sldId id="291" r:id="rId50"/>
    <p:sldId id="307" r:id="rId51"/>
    <p:sldId id="267" r:id="rId52"/>
    <p:sldId id="292" r:id="rId53"/>
    <p:sldId id="274" r:id="rId54"/>
    <p:sldId id="314" r:id="rId55"/>
    <p:sldId id="266" r:id="rId56"/>
    <p:sldId id="308" r:id="rId57"/>
    <p:sldId id="309" r:id="rId58"/>
    <p:sldId id="310" r:id="rId59"/>
    <p:sldId id="311" r:id="rId60"/>
    <p:sldId id="313" r:id="rId6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A9D9"/>
    <a:srgbClr val="F25151"/>
    <a:srgbClr val="D20000"/>
    <a:srgbClr val="FFFFFF"/>
    <a:srgbClr val="FFD8D8"/>
    <a:srgbClr val="DA7878"/>
    <a:srgbClr val="C00000"/>
    <a:srgbClr val="2F5597"/>
    <a:srgbClr val="4472C4"/>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A67AEE-2ECF-489C-BD07-C22CF7F2733C}" v="968" dt="2020-06-22T19:39:55.662"/>
    <p1510:client id="{8A054F4A-65AB-46C4-BE05-69110A68ECE5}" v="304" dt="2020-06-21T20:15:00.441"/>
    <p1510:client id="{97E8C30D-58CA-4658-AC59-5153A975BAB3}" v="1" vWet="2" dt="2020-06-22T19:46:32.625"/>
    <p1510:client id="{BF5608FF-1637-49A9-985E-E1E76C0F416A}" v="997" dt="2020-06-22T20:06:51.750"/>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rgbClr val="FFD8D8"/>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BC18-4E52-9E27-D5C43F3071C8}"/>
                </c:ext>
              </c:extLst>
            </c:dLbl>
            <c:numFmt formatCode="&quot;€&quot;\ #,##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1">
                  <c:v>0</c:v>
                </c:pt>
                <c:pt idx="2">
                  <c:v>1</c:v>
                </c:pt>
                <c:pt idx="3">
                  <c:v>2</c:v>
                </c:pt>
                <c:pt idx="4">
                  <c:v>3</c:v>
                </c:pt>
                <c:pt idx="5">
                  <c:v>4</c:v>
                </c:pt>
              </c:numCache>
            </c:numRef>
          </c:cat>
          <c:val>
            <c:numRef>
              <c:f>Sheet1!$B$2:$B$7</c:f>
              <c:numCache>
                <c:formatCode>General</c:formatCode>
                <c:ptCount val="6"/>
                <c:pt idx="0">
                  <c:v>0</c:v>
                </c:pt>
                <c:pt idx="1">
                  <c:v>-0.09</c:v>
                </c:pt>
                <c:pt idx="2">
                  <c:v>3.69</c:v>
                </c:pt>
                <c:pt idx="3">
                  <c:v>4.46</c:v>
                </c:pt>
                <c:pt idx="4">
                  <c:v>4.99</c:v>
                </c:pt>
                <c:pt idx="5">
                  <c:v>5</c:v>
                </c:pt>
              </c:numCache>
            </c:numRef>
          </c:val>
          <c:smooth val="0"/>
          <c:extLst>
            <c:ext xmlns:c16="http://schemas.microsoft.com/office/drawing/2014/chart" uri="{C3380CC4-5D6E-409C-BE32-E72D297353CC}">
              <c16:uniqueId val="{00000006-65F7-434E-B551-ED2090A08FC4}"/>
            </c:ext>
          </c:extLst>
        </c:ser>
        <c:dLbls>
          <c:dLblPos val="t"/>
          <c:showLegendKey val="0"/>
          <c:showVal val="1"/>
          <c:showCatName val="0"/>
          <c:showSerName val="0"/>
          <c:showPercent val="0"/>
          <c:showBubbleSize val="0"/>
        </c:dLbls>
        <c:smooth val="0"/>
        <c:axId val="461118520"/>
        <c:axId val="461120488"/>
      </c:lineChart>
      <c:catAx>
        <c:axId val="4611185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Payback Time (year)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Roboto Light" panose="02000000000000000000" pitchFamily="2" charset="0"/>
                <a:ea typeface="Roboto Light" panose="02000000000000000000" pitchFamily="2" charset="0"/>
                <a:cs typeface="+mn-cs"/>
              </a:defRPr>
            </a:pPr>
            <a:endParaRPr lang="en-US"/>
          </a:p>
        </c:txPr>
        <c:crossAx val="461120488"/>
        <c:crosses val="autoZero"/>
        <c:auto val="1"/>
        <c:lblAlgn val="ctr"/>
        <c:lblOffset val="100"/>
        <c:noMultiLvlLbl val="0"/>
      </c:catAx>
      <c:valAx>
        <c:axId val="461120488"/>
        <c:scaling>
          <c:orientation val="minMax"/>
        </c:scaling>
        <c:delete val="1"/>
        <c:axPos val="l"/>
        <c:majorGridlines>
          <c:spPr>
            <a:ln w="9525" cap="flat" cmpd="sng" algn="ctr">
              <a:solidFill>
                <a:schemeClr val="bg1">
                  <a:lumMod val="5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Discounted cum NCF</a:t>
                </a:r>
              </a:p>
            </c:rich>
          </c:tx>
          <c:layout>
            <c:manualLayout>
              <c:xMode val="edge"/>
              <c:yMode val="edge"/>
              <c:x val="2.421023965141612E-2"/>
              <c:y val="4.3757364986479197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461118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Pt>
            <c:idx val="0"/>
            <c:bubble3D val="0"/>
            <c:spPr>
              <a:solidFill>
                <a:srgbClr val="D20000">
                  <a:alpha val="89804"/>
                </a:srgbClr>
              </a:solidFill>
              <a:ln w="19050">
                <a:solidFill>
                  <a:schemeClr val="lt1"/>
                </a:solidFill>
              </a:ln>
              <a:effectLst/>
            </c:spPr>
            <c:extLst>
              <c:ext xmlns:c16="http://schemas.microsoft.com/office/drawing/2014/chart" uri="{C3380CC4-5D6E-409C-BE32-E72D297353CC}">
                <c16:uniqueId val="{00000001-04FF-4742-B680-6EA231675315}"/>
              </c:ext>
            </c:extLst>
          </c:dPt>
          <c:dPt>
            <c:idx val="1"/>
            <c:bubble3D val="0"/>
            <c:spPr>
              <a:solidFill>
                <a:srgbClr val="0000FF">
                  <a:alpha val="80000"/>
                </a:srgbClr>
              </a:solidFill>
              <a:ln w="19050">
                <a:solidFill>
                  <a:schemeClr val="lt1"/>
                </a:solidFill>
              </a:ln>
              <a:effectLst/>
            </c:spPr>
            <c:extLst>
              <c:ext xmlns:c16="http://schemas.microsoft.com/office/drawing/2014/chart" uri="{C3380CC4-5D6E-409C-BE32-E72D297353CC}">
                <c16:uniqueId val="{00000002-04FF-4742-B680-6EA23167531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ln>
                      <a:noFill/>
                    </a:ln>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Foglio1!$A$2:$A$3</c:f>
              <c:strCache>
                <c:ptCount val="2"/>
                <c:pt idx="0">
                  <c:v>Female</c:v>
                </c:pt>
                <c:pt idx="1">
                  <c:v>Male</c:v>
                </c:pt>
              </c:strCache>
            </c:strRef>
          </c:cat>
          <c:val>
            <c:numRef>
              <c:f>Foglio1!$B$2:$B$3</c:f>
              <c:numCache>
                <c:formatCode>0.0%</c:formatCode>
                <c:ptCount val="2"/>
                <c:pt idx="0">
                  <c:v>0.70099999999999996</c:v>
                </c:pt>
                <c:pt idx="1">
                  <c:v>0.29899999999999999</c:v>
                </c:pt>
              </c:numCache>
            </c:numRef>
          </c:val>
          <c:extLst>
            <c:ext xmlns:c16="http://schemas.microsoft.com/office/drawing/2014/chart" uri="{C3380CC4-5D6E-409C-BE32-E72D297353CC}">
              <c16:uniqueId val="{00000000-04FF-4742-B680-6EA231675315}"/>
            </c:ext>
          </c:extLst>
        </c:ser>
        <c:dLbls>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600">
                <a:latin typeface="Roboto Light" panose="02000000000000000000" pitchFamily="2" charset="0"/>
                <a:ea typeface="Roboto Light" panose="02000000000000000000" pitchFamily="2" charset="0"/>
              </a:rPr>
              <a:t>Which social</a:t>
            </a:r>
            <a:r>
              <a:rPr lang="en-US" sz="1600" baseline="0">
                <a:latin typeface="Roboto Light" panose="02000000000000000000" pitchFamily="2" charset="0"/>
                <a:ea typeface="Roboto Light" panose="02000000000000000000" pitchFamily="2" charset="0"/>
              </a:rPr>
              <a:t> network do you use most often?</a:t>
            </a:r>
          </a:p>
          <a:p>
            <a:pPr algn="l">
              <a:defRPr/>
            </a:pPr>
            <a:r>
              <a:rPr lang="en-US" sz="1200" baseline="0">
                <a:latin typeface="Roboto Light" panose="02000000000000000000" pitchFamily="2" charset="0"/>
                <a:ea typeface="Roboto Light" panose="02000000000000000000" pitchFamily="2" charset="0"/>
              </a:rPr>
              <a:t>167 respondent</a:t>
            </a:r>
            <a:endParaRPr lang="en-US" sz="1200">
              <a:latin typeface="Roboto Light" panose="02000000000000000000" pitchFamily="2" charset="0"/>
              <a:ea typeface="Roboto Light" panose="02000000000000000000" pitchFamily="2" charset="0"/>
            </a:endParaRPr>
          </a:p>
        </c:rich>
      </c:tx>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011159269405044"/>
          <c:y val="0.16871902730617047"/>
          <c:w val="0.80967284356266367"/>
          <c:h val="0.7308873540019617"/>
        </c:manualLayout>
      </c:layout>
      <c:barChart>
        <c:barDir val="bar"/>
        <c:grouping val="clustered"/>
        <c:varyColors val="0"/>
        <c:ser>
          <c:idx val="0"/>
          <c:order val="0"/>
          <c:tx>
            <c:strRef>
              <c:f>Foglio1!$B$1</c:f>
              <c:strCache>
                <c:ptCount val="1"/>
                <c:pt idx="0">
                  <c:v>Quantity</c:v>
                </c:pt>
              </c:strCache>
            </c:strRef>
          </c:tx>
          <c:spPr>
            <a:solidFill>
              <a:srgbClr val="C00000">
                <a:alpha val="9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Roboto Light" panose="02000000000000000000" pitchFamily="2" charset="0"/>
                    <a:ea typeface="Roboto Light"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Foglio1!$A$2:$A$7</c:f>
              <c:strCache>
                <c:ptCount val="6"/>
                <c:pt idx="0">
                  <c:v>Facebook</c:v>
                </c:pt>
                <c:pt idx="1">
                  <c:v>Instagram</c:v>
                </c:pt>
                <c:pt idx="2">
                  <c:v>Youtube</c:v>
                </c:pt>
                <c:pt idx="3">
                  <c:v>Reddit</c:v>
                </c:pt>
                <c:pt idx="4">
                  <c:v>Twitter </c:v>
                </c:pt>
                <c:pt idx="5">
                  <c:v>TikTok</c:v>
                </c:pt>
              </c:strCache>
            </c:strRef>
          </c:cat>
          <c:val>
            <c:numRef>
              <c:f>Foglio1!$B$2:$B$7</c:f>
              <c:numCache>
                <c:formatCode>General</c:formatCode>
                <c:ptCount val="6"/>
                <c:pt idx="0">
                  <c:v>18</c:v>
                </c:pt>
                <c:pt idx="1">
                  <c:v>158</c:v>
                </c:pt>
                <c:pt idx="2">
                  <c:v>68</c:v>
                </c:pt>
                <c:pt idx="3">
                  <c:v>3</c:v>
                </c:pt>
                <c:pt idx="4">
                  <c:v>5</c:v>
                </c:pt>
                <c:pt idx="5">
                  <c:v>100</c:v>
                </c:pt>
              </c:numCache>
            </c:numRef>
          </c:val>
          <c:extLst>
            <c:ext xmlns:c16="http://schemas.microsoft.com/office/drawing/2014/chart" uri="{C3380CC4-5D6E-409C-BE32-E72D297353CC}">
              <c16:uniqueId val="{00000000-8250-4CE4-9290-AE7FE9344EB3}"/>
            </c:ext>
          </c:extLst>
        </c:ser>
        <c:dLbls>
          <c:showLegendKey val="0"/>
          <c:showVal val="1"/>
          <c:showCatName val="0"/>
          <c:showSerName val="0"/>
          <c:showPercent val="0"/>
          <c:showBubbleSize val="0"/>
        </c:dLbls>
        <c:gapWidth val="182"/>
        <c:axId val="307362623"/>
        <c:axId val="455136175"/>
      </c:barChart>
      <c:catAx>
        <c:axId val="307362623"/>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455136175"/>
        <c:crosses val="autoZero"/>
        <c:auto val="1"/>
        <c:lblAlgn val="ctr"/>
        <c:lblOffset val="100"/>
        <c:noMultiLvlLbl val="0"/>
      </c:catAx>
      <c:valAx>
        <c:axId val="455136175"/>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73626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alpha val="68000"/>
                </a:schemeClr>
              </a:solidFill>
              <a:ln w="19050">
                <a:solidFill>
                  <a:schemeClr val="lt1"/>
                </a:solidFill>
              </a:ln>
              <a:effectLst/>
            </c:spPr>
            <c:extLst>
              <c:ext xmlns:c16="http://schemas.microsoft.com/office/drawing/2014/chart" uri="{C3380CC4-5D6E-409C-BE32-E72D297353CC}">
                <c16:uniqueId val="{00000001-FBE0-4747-BFCF-9F1A8EAFFA13}"/>
              </c:ext>
            </c:extLst>
          </c:dPt>
          <c:dPt>
            <c:idx val="1"/>
            <c:bubble3D val="0"/>
            <c:spPr>
              <a:solidFill>
                <a:srgbClr val="B00000"/>
              </a:solidFill>
              <a:ln w="19050">
                <a:solidFill>
                  <a:schemeClr val="lt1"/>
                </a:solidFill>
              </a:ln>
              <a:effectLst/>
            </c:spPr>
            <c:extLst>
              <c:ext xmlns:c16="http://schemas.microsoft.com/office/drawing/2014/chart" uri="{C3380CC4-5D6E-409C-BE32-E72D297353CC}">
                <c16:uniqueId val="{00000003-FBE0-4747-BFCF-9F1A8EAFFA13}"/>
              </c:ext>
            </c:extLst>
          </c:dPt>
          <c:dPt>
            <c:idx val="2"/>
            <c:bubble3D val="0"/>
            <c:spPr>
              <a:solidFill>
                <a:srgbClr val="FD7F31"/>
              </a:solidFill>
              <a:ln w="19050">
                <a:solidFill>
                  <a:schemeClr val="lt1"/>
                </a:solidFill>
              </a:ln>
              <a:effectLst/>
            </c:spPr>
            <c:extLst>
              <c:ext xmlns:c16="http://schemas.microsoft.com/office/drawing/2014/chart" uri="{C3380CC4-5D6E-409C-BE32-E72D297353CC}">
                <c16:uniqueId val="{00000005-FBE0-4747-BFCF-9F1A8EAFFA13}"/>
              </c:ext>
            </c:extLst>
          </c:dPt>
          <c:dPt>
            <c:idx val="3"/>
            <c:bubble3D val="0"/>
            <c:spPr>
              <a:solidFill>
                <a:srgbClr val="FF3333"/>
              </a:solidFill>
              <a:ln w="19050">
                <a:solidFill>
                  <a:schemeClr val="lt1"/>
                </a:solidFill>
              </a:ln>
              <a:effectLst/>
            </c:spPr>
            <c:extLst>
              <c:ext xmlns:c16="http://schemas.microsoft.com/office/drawing/2014/chart" uri="{C3380CC4-5D6E-409C-BE32-E72D297353CC}">
                <c16:uniqueId val="{00000007-FBE0-4747-BFCF-9F1A8EAFFA1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0.42</c:v>
                </c:pt>
                <c:pt idx="1">
                  <c:v>0.26</c:v>
                </c:pt>
                <c:pt idx="2">
                  <c:v>0.09</c:v>
                </c:pt>
                <c:pt idx="3">
                  <c:v>0.23</c:v>
                </c:pt>
              </c:numCache>
            </c:numRef>
          </c:val>
          <c:extLst>
            <c:ext xmlns:c16="http://schemas.microsoft.com/office/drawing/2014/chart" uri="{C3380CC4-5D6E-409C-BE32-E72D297353CC}">
              <c16:uniqueId val="{00000008-FBE0-4747-BFCF-9F1A8EAFFA1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52CB-4493-A5E8-2298D9424CB8}"/>
              </c:ext>
            </c:extLst>
          </c:dPt>
          <c:dPt>
            <c:idx val="1"/>
            <c:bubble3D val="0"/>
            <c:spPr>
              <a:solidFill>
                <a:srgbClr val="0000FF">
                  <a:alpha val="80000"/>
                </a:srgbClr>
              </a:solidFill>
              <a:ln w="19050">
                <a:solidFill>
                  <a:schemeClr val="lt1"/>
                </a:solidFill>
              </a:ln>
              <a:effectLst/>
            </c:spPr>
            <c:extLst>
              <c:ext xmlns:c16="http://schemas.microsoft.com/office/drawing/2014/chart" uri="{C3380CC4-5D6E-409C-BE32-E72D297353CC}">
                <c16:uniqueId val="{00000003-52CB-4493-A5E8-2298D9424CB8}"/>
              </c:ext>
            </c:extLst>
          </c:dPt>
          <c:cat>
            <c:strRef>
              <c:f>Sheet1!$A$2:$A$3</c:f>
              <c:strCache>
                <c:ptCount val="2"/>
                <c:pt idx="0">
                  <c:v>1st Qtr</c:v>
                </c:pt>
                <c:pt idx="1">
                  <c:v>2nd Qtr</c:v>
                </c:pt>
              </c:strCache>
            </c:strRef>
          </c:cat>
          <c:val>
            <c:numRef>
              <c:f>Sheet1!$B$2:$B$3</c:f>
              <c:numCache>
                <c:formatCode>General</c:formatCode>
                <c:ptCount val="2"/>
                <c:pt idx="0">
                  <c:v>0.47</c:v>
                </c:pt>
                <c:pt idx="1">
                  <c:v>0.53</c:v>
                </c:pt>
              </c:numCache>
            </c:numRef>
          </c:val>
          <c:extLst>
            <c:ext xmlns:c16="http://schemas.microsoft.com/office/drawing/2014/chart" uri="{C3380CC4-5D6E-409C-BE32-E72D297353CC}">
              <c16:uniqueId val="{00000004-52CB-4493-A5E8-2298D9424CB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8075790741324E-2"/>
          <c:y val="3.2147922595808294E-2"/>
          <c:w val="0.91433159550582632"/>
          <c:h val="0.87205827372872569"/>
        </c:manualLayout>
      </c:layout>
      <c:barChart>
        <c:barDir val="col"/>
        <c:grouping val="clustered"/>
        <c:varyColors val="0"/>
        <c:ser>
          <c:idx val="0"/>
          <c:order val="0"/>
          <c:tx>
            <c:strRef>
              <c:f>Sheet1!$B$1</c:f>
              <c:strCache>
                <c:ptCount val="1"/>
                <c:pt idx="0">
                  <c:v>Column1</c:v>
                </c:pt>
              </c:strCache>
            </c:strRef>
          </c:tx>
          <c:spPr>
            <a:solidFill>
              <a:srgbClr val="C00000"/>
            </a:solidFill>
            <a:ln>
              <a:noFill/>
            </a:ln>
            <a:effectLst/>
          </c:spPr>
          <c:invertIfNegative val="0"/>
          <c:cat>
            <c:strRef>
              <c:f>Sheet1!$A$2:$A$5</c:f>
              <c:strCache>
                <c:ptCount val="4"/>
                <c:pt idx="0">
                  <c:v>Never</c:v>
                </c:pt>
                <c:pt idx="1">
                  <c:v>Rarely</c:v>
                </c:pt>
                <c:pt idx="2">
                  <c:v>Sometimes</c:v>
                </c:pt>
                <c:pt idx="3">
                  <c:v>Often</c:v>
                </c:pt>
              </c:strCache>
            </c:strRef>
          </c:cat>
          <c:val>
            <c:numRef>
              <c:f>Sheet1!$B$2:$B$5</c:f>
              <c:numCache>
                <c:formatCode>General</c:formatCode>
                <c:ptCount val="4"/>
                <c:pt idx="0">
                  <c:v>0.10179640718562874</c:v>
                </c:pt>
                <c:pt idx="1">
                  <c:v>0.28143712574850299</c:v>
                </c:pt>
                <c:pt idx="2">
                  <c:v>0.38922155688622756</c:v>
                </c:pt>
                <c:pt idx="3">
                  <c:v>0.22754491017964071</c:v>
                </c:pt>
              </c:numCache>
            </c:numRef>
          </c:val>
          <c:extLst>
            <c:ext xmlns:c16="http://schemas.microsoft.com/office/drawing/2014/chart" uri="{C3380CC4-5D6E-409C-BE32-E72D297353CC}">
              <c16:uniqueId val="{00000000-F46D-47EC-B99E-69ECDAB6C62A}"/>
            </c:ext>
          </c:extLst>
        </c:ser>
        <c:dLbls>
          <c:showLegendKey val="0"/>
          <c:showVal val="0"/>
          <c:showCatName val="0"/>
          <c:showSerName val="0"/>
          <c:showPercent val="0"/>
          <c:showBubbleSize val="0"/>
        </c:dLbls>
        <c:gapWidth val="219"/>
        <c:overlap val="-27"/>
        <c:axId val="58230320"/>
        <c:axId val="58233600"/>
      </c:barChart>
      <c:catAx>
        <c:axId val="5823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58233600"/>
        <c:crosses val="autoZero"/>
        <c:auto val="1"/>
        <c:lblAlgn val="ctr"/>
        <c:lblOffset val="100"/>
        <c:noMultiLvlLbl val="0"/>
      </c:catAx>
      <c:valAx>
        <c:axId val="582336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58230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Free</c:v>
                </c:pt>
              </c:strCache>
            </c:strRef>
          </c:tx>
          <c:spPr>
            <a:solidFill>
              <a:srgbClr val="0000FF">
                <a:alpha val="80000"/>
              </a:srgbClr>
            </a:solidFill>
            <a:ln>
              <a:noFill/>
            </a:ln>
            <a:effectLst/>
          </c:spPr>
          <c:invertIfNegative val="0"/>
          <c:cat>
            <c:strRef>
              <c:f>Sheet1!$A$2:$A$6</c:f>
              <c:strCache>
                <c:ptCount val="5"/>
                <c:pt idx="0">
                  <c:v>Spotify</c:v>
                </c:pt>
                <c:pt idx="1">
                  <c:v>YouTube</c:v>
                </c:pt>
                <c:pt idx="2">
                  <c:v>Tim music</c:v>
                </c:pt>
                <c:pt idx="3">
                  <c:v>Google Play Music</c:v>
                </c:pt>
                <c:pt idx="4">
                  <c:v>Apple Music</c:v>
                </c:pt>
              </c:strCache>
            </c:strRef>
          </c:cat>
          <c:val>
            <c:numRef>
              <c:f>Sheet1!$B$2:$B$6</c:f>
              <c:numCache>
                <c:formatCode>General</c:formatCode>
                <c:ptCount val="5"/>
                <c:pt idx="0">
                  <c:v>0.3413173652694611</c:v>
                </c:pt>
                <c:pt idx="1">
                  <c:v>0.91616766467065869</c:v>
                </c:pt>
                <c:pt idx="2">
                  <c:v>3.5928143712574849E-2</c:v>
                </c:pt>
                <c:pt idx="3">
                  <c:v>7.1856287425149698E-2</c:v>
                </c:pt>
                <c:pt idx="4">
                  <c:v>8.9820359281437126E-2</c:v>
                </c:pt>
              </c:numCache>
            </c:numRef>
          </c:val>
          <c:extLst>
            <c:ext xmlns:c16="http://schemas.microsoft.com/office/drawing/2014/chart" uri="{C3380CC4-5D6E-409C-BE32-E72D297353CC}">
              <c16:uniqueId val="{00000000-F9D3-4F62-BD53-13B657D257C2}"/>
            </c:ext>
          </c:extLst>
        </c:ser>
        <c:ser>
          <c:idx val="1"/>
          <c:order val="1"/>
          <c:tx>
            <c:strRef>
              <c:f>Sheet1!$C$1</c:f>
              <c:strCache>
                <c:ptCount val="1"/>
                <c:pt idx="0">
                  <c:v>Premium</c:v>
                </c:pt>
              </c:strCache>
            </c:strRef>
          </c:tx>
          <c:spPr>
            <a:solidFill>
              <a:srgbClr val="C00000"/>
            </a:solidFill>
            <a:ln>
              <a:noFill/>
            </a:ln>
            <a:effectLst/>
          </c:spPr>
          <c:invertIfNegative val="0"/>
          <c:cat>
            <c:strRef>
              <c:f>Sheet1!$A$2:$A$6</c:f>
              <c:strCache>
                <c:ptCount val="5"/>
                <c:pt idx="0">
                  <c:v>Spotify</c:v>
                </c:pt>
                <c:pt idx="1">
                  <c:v>YouTube</c:v>
                </c:pt>
                <c:pt idx="2">
                  <c:v>Tim music</c:v>
                </c:pt>
                <c:pt idx="3">
                  <c:v>Google Play Music</c:v>
                </c:pt>
                <c:pt idx="4">
                  <c:v>Apple Music</c:v>
                </c:pt>
              </c:strCache>
            </c:strRef>
          </c:cat>
          <c:val>
            <c:numRef>
              <c:f>Sheet1!$C$2:$C$6</c:f>
              <c:numCache>
                <c:formatCode>General</c:formatCode>
                <c:ptCount val="5"/>
                <c:pt idx="0">
                  <c:v>0.53892215568862278</c:v>
                </c:pt>
                <c:pt idx="1">
                  <c:v>3.5928143712574849E-2</c:v>
                </c:pt>
                <c:pt idx="2">
                  <c:v>2.9940119760479042E-2</c:v>
                </c:pt>
                <c:pt idx="3">
                  <c:v>1.7964071856287425E-2</c:v>
                </c:pt>
                <c:pt idx="4">
                  <c:v>0.10778443113772455</c:v>
                </c:pt>
              </c:numCache>
            </c:numRef>
          </c:val>
          <c:extLst>
            <c:ext xmlns:c16="http://schemas.microsoft.com/office/drawing/2014/chart" uri="{C3380CC4-5D6E-409C-BE32-E72D297353CC}">
              <c16:uniqueId val="{00000001-F9D3-4F62-BD53-13B657D257C2}"/>
            </c:ext>
          </c:extLst>
        </c:ser>
        <c:dLbls>
          <c:showLegendKey val="0"/>
          <c:showVal val="0"/>
          <c:showCatName val="0"/>
          <c:showSerName val="0"/>
          <c:showPercent val="0"/>
          <c:showBubbleSize val="0"/>
        </c:dLbls>
        <c:gapWidth val="182"/>
        <c:axId val="193675456"/>
        <c:axId val="193673488"/>
      </c:barChart>
      <c:catAx>
        <c:axId val="1936754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193673488"/>
        <c:crosses val="autoZero"/>
        <c:auto val="1"/>
        <c:lblAlgn val="ctr"/>
        <c:lblOffset val="100"/>
        <c:noMultiLvlLbl val="0"/>
      </c:catAx>
      <c:valAx>
        <c:axId val="19367348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193675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F0000"/>
            </a:solidFill>
            <a:ln>
              <a:noFill/>
            </a:ln>
            <a:effectLst/>
          </c:spPr>
          <c:invertIfNegative val="0"/>
          <c:cat>
            <c:strRef>
              <c:f>Sheet1!$A$2:$A$6</c:f>
              <c:strCache>
                <c:ptCount val="5"/>
                <c:pt idx="0">
                  <c:v>Never</c:v>
                </c:pt>
                <c:pt idx="1">
                  <c:v>Rarely</c:v>
                </c:pt>
                <c:pt idx="2">
                  <c:v>Sometimes</c:v>
                </c:pt>
                <c:pt idx="3">
                  <c:v>Often </c:v>
                </c:pt>
                <c:pt idx="4">
                  <c:v>Always</c:v>
                </c:pt>
              </c:strCache>
            </c:strRef>
          </c:cat>
          <c:val>
            <c:numRef>
              <c:f>Sheet1!$B$2:$B$6</c:f>
              <c:numCache>
                <c:formatCode>General</c:formatCode>
                <c:ptCount val="5"/>
                <c:pt idx="0">
                  <c:v>0.16766467065868262</c:v>
                </c:pt>
                <c:pt idx="1">
                  <c:v>0.22155688622754491</c:v>
                </c:pt>
                <c:pt idx="2">
                  <c:v>0.31736526946107785</c:v>
                </c:pt>
                <c:pt idx="3">
                  <c:v>0.25748502994011974</c:v>
                </c:pt>
                <c:pt idx="4">
                  <c:v>3.5928143712574849E-2</c:v>
                </c:pt>
              </c:numCache>
            </c:numRef>
          </c:val>
          <c:extLst>
            <c:ext xmlns:c16="http://schemas.microsoft.com/office/drawing/2014/chart" uri="{C3380CC4-5D6E-409C-BE32-E72D297353CC}">
              <c16:uniqueId val="{00000000-C1E3-49D5-8462-E3C3E68F7443}"/>
            </c:ext>
          </c:extLst>
        </c:ser>
        <c:dLbls>
          <c:showLegendKey val="0"/>
          <c:showVal val="0"/>
          <c:showCatName val="0"/>
          <c:showSerName val="0"/>
          <c:showPercent val="0"/>
          <c:showBubbleSize val="0"/>
        </c:dLbls>
        <c:gapWidth val="219"/>
        <c:overlap val="-27"/>
        <c:axId val="483063752"/>
        <c:axId val="483060144"/>
      </c:barChart>
      <c:catAx>
        <c:axId val="483063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483060144"/>
        <c:crosses val="autoZero"/>
        <c:auto val="1"/>
        <c:lblAlgn val="ctr"/>
        <c:lblOffset val="100"/>
        <c:noMultiLvlLbl val="0"/>
      </c:catAx>
      <c:valAx>
        <c:axId val="4830601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483063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D20000">
                  <a:alpha val="80000"/>
                </a:srgbClr>
              </a:solidFill>
              <a:ln w="19050">
                <a:solidFill>
                  <a:srgbClr val="F75237"/>
                </a:solidFill>
              </a:ln>
              <a:effectLst/>
            </c:spPr>
            <c:extLst>
              <c:ext xmlns:c16="http://schemas.microsoft.com/office/drawing/2014/chart" uri="{C3380CC4-5D6E-409C-BE32-E72D297353CC}">
                <c16:uniqueId val="{00000001-36B4-4BCB-88A6-4EBA1459E4FA}"/>
              </c:ext>
            </c:extLst>
          </c:dPt>
          <c:dPt>
            <c:idx val="1"/>
            <c:bubble3D val="0"/>
            <c:spPr>
              <a:solidFill>
                <a:schemeClr val="bg1">
                  <a:lumMod val="85000"/>
                </a:schemeClr>
              </a:solidFill>
              <a:ln w="19050">
                <a:solidFill>
                  <a:schemeClr val="bg1">
                    <a:lumMod val="85000"/>
                  </a:schemeClr>
                </a:solidFill>
              </a:ln>
              <a:effectLst/>
            </c:spPr>
            <c:extLst>
              <c:ext xmlns:c16="http://schemas.microsoft.com/office/drawing/2014/chart" uri="{C3380CC4-5D6E-409C-BE32-E72D297353CC}">
                <c16:uniqueId val="{00000003-36B4-4BCB-88A6-4EBA1459E4FA}"/>
              </c:ext>
            </c:extLst>
          </c:dPt>
          <c:cat>
            <c:numRef>
              <c:f>Sheet1!$A$2:$A$3</c:f>
              <c:numCache>
                <c:formatCode>General</c:formatCode>
                <c:ptCount val="2"/>
              </c:numCache>
            </c:numRef>
          </c:cat>
          <c:val>
            <c:numRef>
              <c:f>Sheet1!$B$2:$B$3</c:f>
              <c:numCache>
                <c:formatCode>General</c:formatCode>
                <c:ptCount val="2"/>
                <c:pt idx="0">
                  <c:v>0.7</c:v>
                </c:pt>
                <c:pt idx="1">
                  <c:v>0.3</c:v>
                </c:pt>
              </c:numCache>
            </c:numRef>
          </c:val>
          <c:extLst>
            <c:ext xmlns:c16="http://schemas.microsoft.com/office/drawing/2014/chart" uri="{C3380CC4-5D6E-409C-BE32-E72D297353CC}">
              <c16:uniqueId val="{00000004-36B4-4BCB-88A6-4EBA1459E4F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D20000">
                  <a:alpha val="80000"/>
                </a:srgbClr>
              </a:solidFill>
              <a:ln w="19050">
                <a:solidFill>
                  <a:srgbClr val="F75237"/>
                </a:solidFill>
              </a:ln>
              <a:effectLst/>
            </c:spPr>
            <c:extLst>
              <c:ext xmlns:c16="http://schemas.microsoft.com/office/drawing/2014/chart" uri="{C3380CC4-5D6E-409C-BE32-E72D297353CC}">
                <c16:uniqueId val="{00000001-0A78-44FF-8374-E1E838115B38}"/>
              </c:ext>
            </c:extLst>
          </c:dPt>
          <c:dPt>
            <c:idx val="1"/>
            <c:bubble3D val="0"/>
            <c:spPr>
              <a:solidFill>
                <a:schemeClr val="bg1">
                  <a:lumMod val="85000"/>
                </a:schemeClr>
              </a:solidFill>
              <a:ln w="19050">
                <a:solidFill>
                  <a:schemeClr val="bg1">
                    <a:lumMod val="85000"/>
                  </a:schemeClr>
                </a:solidFill>
              </a:ln>
              <a:effectLst/>
            </c:spPr>
            <c:extLst>
              <c:ext xmlns:c16="http://schemas.microsoft.com/office/drawing/2014/chart" uri="{C3380CC4-5D6E-409C-BE32-E72D297353CC}">
                <c16:uniqueId val="{00000003-0A78-44FF-8374-E1E838115B38}"/>
              </c:ext>
            </c:extLst>
          </c:dPt>
          <c:cat>
            <c:numRef>
              <c:f>Sheet1!$A$2:$A$3</c:f>
              <c:numCache>
                <c:formatCode>General</c:formatCode>
                <c:ptCount val="2"/>
              </c:numCache>
            </c:numRef>
          </c:cat>
          <c:val>
            <c:numRef>
              <c:f>Sheet1!$B$2:$B$3</c:f>
              <c:numCache>
                <c:formatCode>General</c:formatCode>
                <c:ptCount val="2"/>
                <c:pt idx="0">
                  <c:v>0.84</c:v>
                </c:pt>
                <c:pt idx="1">
                  <c:v>0.16</c:v>
                </c:pt>
              </c:numCache>
            </c:numRef>
          </c:val>
          <c:extLst>
            <c:ext xmlns:c16="http://schemas.microsoft.com/office/drawing/2014/chart" uri="{C3380CC4-5D6E-409C-BE32-E72D297353CC}">
              <c16:uniqueId val="{00000004-0A78-44FF-8374-E1E838115B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D20000">
                  <a:alpha val="80000"/>
                </a:srgbClr>
              </a:solidFill>
              <a:ln w="19050">
                <a:solidFill>
                  <a:srgbClr val="F75237"/>
                </a:solidFill>
              </a:ln>
              <a:effectLst/>
            </c:spPr>
            <c:extLst>
              <c:ext xmlns:c16="http://schemas.microsoft.com/office/drawing/2014/chart" uri="{C3380CC4-5D6E-409C-BE32-E72D297353CC}">
                <c16:uniqueId val="{00000001-E6AD-4FC1-9C77-B13F65A5C3E0}"/>
              </c:ext>
            </c:extLst>
          </c:dPt>
          <c:dPt>
            <c:idx val="1"/>
            <c:bubble3D val="0"/>
            <c:spPr>
              <a:solidFill>
                <a:schemeClr val="bg1">
                  <a:lumMod val="85000"/>
                </a:schemeClr>
              </a:solidFill>
              <a:ln w="19050">
                <a:solidFill>
                  <a:schemeClr val="bg1">
                    <a:lumMod val="85000"/>
                  </a:schemeClr>
                </a:solidFill>
              </a:ln>
              <a:effectLst/>
            </c:spPr>
            <c:extLst>
              <c:ext xmlns:c16="http://schemas.microsoft.com/office/drawing/2014/chart" uri="{C3380CC4-5D6E-409C-BE32-E72D297353CC}">
                <c16:uniqueId val="{00000003-E6AD-4FC1-9C77-B13F65A5C3E0}"/>
              </c:ext>
            </c:extLst>
          </c:dPt>
          <c:cat>
            <c:numRef>
              <c:f>Sheet1!$A$2:$A$3</c:f>
              <c:numCache>
                <c:formatCode>General</c:formatCode>
                <c:ptCount val="2"/>
              </c:numCache>
            </c:numRef>
          </c:cat>
          <c:val>
            <c:numRef>
              <c:f>Sheet1!$B$2:$B$3</c:f>
              <c:numCache>
                <c:formatCode>General</c:formatCode>
                <c:ptCount val="2"/>
                <c:pt idx="0">
                  <c:v>0.46</c:v>
                </c:pt>
                <c:pt idx="1">
                  <c:v>0.54</c:v>
                </c:pt>
              </c:numCache>
            </c:numRef>
          </c:val>
          <c:extLst>
            <c:ext xmlns:c16="http://schemas.microsoft.com/office/drawing/2014/chart" uri="{C3380CC4-5D6E-409C-BE32-E72D297353CC}">
              <c16:uniqueId val="{00000004-E6AD-4FC1-9C77-B13F65A5C3E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8075790741324E-2"/>
          <c:y val="3.2147922595808294E-2"/>
          <c:w val="0.91433159550582632"/>
          <c:h val="0.87205827372872569"/>
        </c:manualLayout>
      </c:layout>
      <c:barChart>
        <c:barDir val="col"/>
        <c:grouping val="clustered"/>
        <c:varyColors val="0"/>
        <c:ser>
          <c:idx val="0"/>
          <c:order val="0"/>
          <c:tx>
            <c:strRef>
              <c:f>Sheet1!$B$1</c:f>
              <c:strCache>
                <c:ptCount val="1"/>
                <c:pt idx="0">
                  <c:v>Column1</c:v>
                </c:pt>
              </c:strCache>
            </c:strRef>
          </c:tx>
          <c:spPr>
            <a:solidFill>
              <a:srgbClr val="FFD8D8"/>
            </a:solidFill>
            <a:ln>
              <a:noFill/>
            </a:ln>
            <a:effectLst/>
          </c:spPr>
          <c:invertIfNegative val="0"/>
          <c:cat>
            <c:strRef>
              <c:f>Sheet1!$A$2:$A$5</c:f>
              <c:strCache>
                <c:ptCount val="4"/>
                <c:pt idx="0">
                  <c:v>Never</c:v>
                </c:pt>
                <c:pt idx="1">
                  <c:v>Rarely</c:v>
                </c:pt>
                <c:pt idx="2">
                  <c:v>Sometimes</c:v>
                </c:pt>
                <c:pt idx="3">
                  <c:v>Often</c:v>
                </c:pt>
              </c:strCache>
            </c:strRef>
          </c:cat>
          <c:val>
            <c:numRef>
              <c:f>Sheet1!$B$2:$B$5</c:f>
              <c:numCache>
                <c:formatCode>General</c:formatCode>
                <c:ptCount val="4"/>
                <c:pt idx="0">
                  <c:v>0.10179640718562874</c:v>
                </c:pt>
                <c:pt idx="1">
                  <c:v>0.28143712574850299</c:v>
                </c:pt>
                <c:pt idx="2">
                  <c:v>0.38922155688622756</c:v>
                </c:pt>
                <c:pt idx="3">
                  <c:v>0.22754491017964071</c:v>
                </c:pt>
              </c:numCache>
            </c:numRef>
          </c:val>
          <c:extLst>
            <c:ext xmlns:c16="http://schemas.microsoft.com/office/drawing/2014/chart" uri="{C3380CC4-5D6E-409C-BE32-E72D297353CC}">
              <c16:uniqueId val="{00000000-6A68-43CA-8AC8-AA3B46C4F64F}"/>
            </c:ext>
          </c:extLst>
        </c:ser>
        <c:dLbls>
          <c:showLegendKey val="0"/>
          <c:showVal val="0"/>
          <c:showCatName val="0"/>
          <c:showSerName val="0"/>
          <c:showPercent val="0"/>
          <c:showBubbleSize val="0"/>
        </c:dLbls>
        <c:gapWidth val="219"/>
        <c:overlap val="-27"/>
        <c:axId val="58230320"/>
        <c:axId val="58233600"/>
      </c:barChart>
      <c:catAx>
        <c:axId val="5823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Roboto Light" panose="02000000000000000000" pitchFamily="2" charset="0"/>
                <a:ea typeface="Roboto Light" panose="02000000000000000000" pitchFamily="2" charset="0"/>
                <a:cs typeface="+mn-cs"/>
              </a:defRPr>
            </a:pPr>
            <a:endParaRPr lang="en-US"/>
          </a:p>
        </c:txPr>
        <c:crossAx val="58233600"/>
        <c:crosses val="autoZero"/>
        <c:auto val="1"/>
        <c:lblAlgn val="ctr"/>
        <c:lblOffset val="100"/>
        <c:noMultiLvlLbl val="0"/>
      </c:catAx>
      <c:valAx>
        <c:axId val="582336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Roboto Light" panose="02000000000000000000" pitchFamily="2" charset="0"/>
                <a:ea typeface="Roboto Light" panose="02000000000000000000" pitchFamily="2" charset="0"/>
                <a:cs typeface="+mn-cs"/>
              </a:defRPr>
            </a:pPr>
            <a:endParaRPr lang="en-US"/>
          </a:p>
        </c:txPr>
        <c:crossAx val="58230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D20000">
                  <a:alpha val="80000"/>
                </a:srgbClr>
              </a:solidFill>
              <a:ln w="19050">
                <a:solidFill>
                  <a:srgbClr val="F75237"/>
                </a:solidFill>
              </a:ln>
              <a:effectLst/>
            </c:spPr>
            <c:extLst>
              <c:ext xmlns:c16="http://schemas.microsoft.com/office/drawing/2014/chart" uri="{C3380CC4-5D6E-409C-BE32-E72D297353CC}">
                <c16:uniqueId val="{00000001-8452-4CCD-AFCA-EF0B34175199}"/>
              </c:ext>
            </c:extLst>
          </c:dPt>
          <c:dPt>
            <c:idx val="1"/>
            <c:bubble3D val="0"/>
            <c:spPr>
              <a:solidFill>
                <a:schemeClr val="bg1">
                  <a:lumMod val="85000"/>
                </a:schemeClr>
              </a:solidFill>
              <a:ln w="19050">
                <a:solidFill>
                  <a:schemeClr val="bg1">
                    <a:lumMod val="85000"/>
                  </a:schemeClr>
                </a:solidFill>
              </a:ln>
              <a:effectLst/>
            </c:spPr>
            <c:extLst>
              <c:ext xmlns:c16="http://schemas.microsoft.com/office/drawing/2014/chart" uri="{C3380CC4-5D6E-409C-BE32-E72D297353CC}">
                <c16:uniqueId val="{00000003-8452-4CCD-AFCA-EF0B34175199}"/>
              </c:ext>
            </c:extLst>
          </c:dPt>
          <c:cat>
            <c:numRef>
              <c:f>Sheet1!$A$2:$A$3</c:f>
              <c:numCache>
                <c:formatCode>General</c:formatCode>
                <c:ptCount val="2"/>
              </c:numCache>
            </c:numRef>
          </c:cat>
          <c:val>
            <c:numRef>
              <c:f>Sheet1!$B$2:$B$3</c:f>
              <c:numCache>
                <c:formatCode>General</c:formatCode>
                <c:ptCount val="2"/>
                <c:pt idx="0">
                  <c:v>0.52</c:v>
                </c:pt>
                <c:pt idx="1">
                  <c:v>0.48</c:v>
                </c:pt>
              </c:numCache>
            </c:numRef>
          </c:val>
          <c:extLst>
            <c:ext xmlns:c16="http://schemas.microsoft.com/office/drawing/2014/chart" uri="{C3380CC4-5D6E-409C-BE32-E72D297353CC}">
              <c16:uniqueId val="{00000004-8452-4CCD-AFCA-EF0B3417519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Free</c:v>
                </c:pt>
              </c:strCache>
            </c:strRef>
          </c:tx>
          <c:spPr>
            <a:solidFill>
              <a:schemeClr val="accent1">
                <a:lumMod val="40000"/>
                <a:lumOff val="60000"/>
              </a:schemeClr>
            </a:solidFill>
            <a:ln>
              <a:noFill/>
            </a:ln>
            <a:effectLst/>
          </c:spPr>
          <c:invertIfNegative val="0"/>
          <c:cat>
            <c:strRef>
              <c:f>Sheet1!$A$2:$A$6</c:f>
              <c:strCache>
                <c:ptCount val="5"/>
                <c:pt idx="0">
                  <c:v>Spotify</c:v>
                </c:pt>
                <c:pt idx="1">
                  <c:v>YouTube</c:v>
                </c:pt>
                <c:pt idx="2">
                  <c:v>Tim music</c:v>
                </c:pt>
                <c:pt idx="3">
                  <c:v>Google Play Music</c:v>
                </c:pt>
                <c:pt idx="4">
                  <c:v>Apple Music</c:v>
                </c:pt>
              </c:strCache>
            </c:strRef>
          </c:cat>
          <c:val>
            <c:numRef>
              <c:f>Sheet1!$B$2:$B$6</c:f>
              <c:numCache>
                <c:formatCode>General</c:formatCode>
                <c:ptCount val="5"/>
                <c:pt idx="0">
                  <c:v>0.3413173652694611</c:v>
                </c:pt>
                <c:pt idx="1">
                  <c:v>0.91616766467065869</c:v>
                </c:pt>
                <c:pt idx="2">
                  <c:v>3.5928143712574849E-2</c:v>
                </c:pt>
                <c:pt idx="3">
                  <c:v>7.1856287425149698E-2</c:v>
                </c:pt>
                <c:pt idx="4">
                  <c:v>8.9820359281437126E-2</c:v>
                </c:pt>
              </c:numCache>
            </c:numRef>
          </c:val>
          <c:extLst>
            <c:ext xmlns:c16="http://schemas.microsoft.com/office/drawing/2014/chart" uri="{C3380CC4-5D6E-409C-BE32-E72D297353CC}">
              <c16:uniqueId val="{00000000-39F0-48EB-B60A-7719E821045E}"/>
            </c:ext>
          </c:extLst>
        </c:ser>
        <c:ser>
          <c:idx val="1"/>
          <c:order val="1"/>
          <c:tx>
            <c:strRef>
              <c:f>Sheet1!$C$1</c:f>
              <c:strCache>
                <c:ptCount val="1"/>
                <c:pt idx="0">
                  <c:v>Premium</c:v>
                </c:pt>
              </c:strCache>
            </c:strRef>
          </c:tx>
          <c:spPr>
            <a:solidFill>
              <a:schemeClr val="accent1">
                <a:lumMod val="50000"/>
              </a:schemeClr>
            </a:solidFill>
            <a:ln>
              <a:solidFill>
                <a:schemeClr val="accent1">
                  <a:lumMod val="50000"/>
                </a:schemeClr>
              </a:solidFill>
            </a:ln>
            <a:effectLst/>
          </c:spPr>
          <c:invertIfNegative val="0"/>
          <c:cat>
            <c:strRef>
              <c:f>Sheet1!$A$2:$A$6</c:f>
              <c:strCache>
                <c:ptCount val="5"/>
                <c:pt idx="0">
                  <c:v>Spotify</c:v>
                </c:pt>
                <c:pt idx="1">
                  <c:v>YouTube</c:v>
                </c:pt>
                <c:pt idx="2">
                  <c:v>Tim music</c:v>
                </c:pt>
                <c:pt idx="3">
                  <c:v>Google Play Music</c:v>
                </c:pt>
                <c:pt idx="4">
                  <c:v>Apple Music</c:v>
                </c:pt>
              </c:strCache>
            </c:strRef>
          </c:cat>
          <c:val>
            <c:numRef>
              <c:f>Sheet1!$C$2:$C$6</c:f>
              <c:numCache>
                <c:formatCode>General</c:formatCode>
                <c:ptCount val="5"/>
                <c:pt idx="0">
                  <c:v>0.53892215568862278</c:v>
                </c:pt>
                <c:pt idx="1">
                  <c:v>3.5928143712574849E-2</c:v>
                </c:pt>
                <c:pt idx="2">
                  <c:v>2.9940119760479042E-2</c:v>
                </c:pt>
                <c:pt idx="3">
                  <c:v>1.7964071856287425E-2</c:v>
                </c:pt>
                <c:pt idx="4">
                  <c:v>0.10778443113772455</c:v>
                </c:pt>
              </c:numCache>
            </c:numRef>
          </c:val>
          <c:extLst>
            <c:ext xmlns:c16="http://schemas.microsoft.com/office/drawing/2014/chart" uri="{C3380CC4-5D6E-409C-BE32-E72D297353CC}">
              <c16:uniqueId val="{00000001-39F0-48EB-B60A-7719E821045E}"/>
            </c:ext>
          </c:extLst>
        </c:ser>
        <c:dLbls>
          <c:showLegendKey val="0"/>
          <c:showVal val="0"/>
          <c:showCatName val="0"/>
          <c:showSerName val="0"/>
          <c:showPercent val="0"/>
          <c:showBubbleSize val="0"/>
        </c:dLbls>
        <c:gapWidth val="182"/>
        <c:axId val="193675456"/>
        <c:axId val="193673488"/>
      </c:barChart>
      <c:catAx>
        <c:axId val="1936754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Roboto Light" panose="02000000000000000000" pitchFamily="2" charset="0"/>
                <a:ea typeface="Roboto Light" panose="02000000000000000000" pitchFamily="2" charset="0"/>
                <a:cs typeface="+mn-cs"/>
              </a:defRPr>
            </a:pPr>
            <a:endParaRPr lang="en-US"/>
          </a:p>
        </c:txPr>
        <c:crossAx val="193673488"/>
        <c:crosses val="autoZero"/>
        <c:auto val="1"/>
        <c:lblAlgn val="ctr"/>
        <c:lblOffset val="100"/>
        <c:noMultiLvlLbl val="0"/>
      </c:catAx>
      <c:valAx>
        <c:axId val="19367348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Roboto Light" panose="02000000000000000000" pitchFamily="2" charset="0"/>
                <a:ea typeface="Roboto Light" panose="02000000000000000000" pitchFamily="2" charset="0"/>
                <a:cs typeface="+mn-cs"/>
              </a:defRPr>
            </a:pPr>
            <a:endParaRPr lang="en-US"/>
          </a:p>
        </c:txPr>
        <c:crossAx val="193675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Light" panose="02000000000000000000" pitchFamily="2" charset="0"/>
              <a:ea typeface="Roboto Light"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C00000"/>
            </a:solidFill>
            <a:ln>
              <a:noFill/>
            </a:ln>
            <a:effectLst/>
          </c:spPr>
          <c:invertIfNegative val="0"/>
          <c:cat>
            <c:strRef>
              <c:f>Sheet1!$A$2:$A$6</c:f>
              <c:strCache>
                <c:ptCount val="5"/>
                <c:pt idx="0">
                  <c:v>Never</c:v>
                </c:pt>
                <c:pt idx="1">
                  <c:v>Rarely</c:v>
                </c:pt>
                <c:pt idx="2">
                  <c:v>Sometimes</c:v>
                </c:pt>
                <c:pt idx="3">
                  <c:v>Often </c:v>
                </c:pt>
                <c:pt idx="4">
                  <c:v>Always</c:v>
                </c:pt>
              </c:strCache>
            </c:strRef>
          </c:cat>
          <c:val>
            <c:numRef>
              <c:f>Sheet1!$B$2:$B$6</c:f>
              <c:numCache>
                <c:formatCode>General</c:formatCode>
                <c:ptCount val="5"/>
                <c:pt idx="0">
                  <c:v>0.16766467065868262</c:v>
                </c:pt>
                <c:pt idx="1">
                  <c:v>0.22155688622754491</c:v>
                </c:pt>
                <c:pt idx="2">
                  <c:v>0.31736526946107785</c:v>
                </c:pt>
                <c:pt idx="3">
                  <c:v>0.25748502994011974</c:v>
                </c:pt>
                <c:pt idx="4">
                  <c:v>3.5928143712574849E-2</c:v>
                </c:pt>
              </c:numCache>
            </c:numRef>
          </c:val>
          <c:extLst>
            <c:ext xmlns:c16="http://schemas.microsoft.com/office/drawing/2014/chart" uri="{C3380CC4-5D6E-409C-BE32-E72D297353CC}">
              <c16:uniqueId val="{00000000-B78F-4C7E-8C15-7239A5E89970}"/>
            </c:ext>
          </c:extLst>
        </c:ser>
        <c:dLbls>
          <c:showLegendKey val="0"/>
          <c:showVal val="0"/>
          <c:showCatName val="0"/>
          <c:showSerName val="0"/>
          <c:showPercent val="0"/>
          <c:showBubbleSize val="0"/>
        </c:dLbls>
        <c:gapWidth val="219"/>
        <c:overlap val="-27"/>
        <c:axId val="483063752"/>
        <c:axId val="483060144"/>
      </c:barChart>
      <c:catAx>
        <c:axId val="483063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Light" panose="02000000000000000000" pitchFamily="2" charset="0"/>
                <a:ea typeface="Roboto Light" panose="02000000000000000000" pitchFamily="2" charset="0"/>
                <a:cs typeface="+mn-cs"/>
              </a:defRPr>
            </a:pPr>
            <a:endParaRPr lang="en-US"/>
          </a:p>
        </c:txPr>
        <c:crossAx val="483060144"/>
        <c:crosses val="autoZero"/>
        <c:auto val="1"/>
        <c:lblAlgn val="ctr"/>
        <c:lblOffset val="100"/>
        <c:noMultiLvlLbl val="0"/>
      </c:catAx>
      <c:valAx>
        <c:axId val="4830601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Roboto Light" panose="02000000000000000000" pitchFamily="2" charset="0"/>
                <a:ea typeface="Roboto Light" panose="02000000000000000000" pitchFamily="2" charset="0"/>
                <a:cs typeface="+mn-cs"/>
              </a:defRPr>
            </a:pPr>
            <a:endParaRPr lang="en-US"/>
          </a:p>
        </c:txPr>
        <c:crossAx val="483063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041657316550732"/>
          <c:y val="0.11841823081298311"/>
          <c:w val="0.45916736367530958"/>
          <c:h val="0.76316353837403372"/>
        </c:manualLayout>
      </c:layout>
      <c:doughnutChart>
        <c:varyColors val="1"/>
        <c:ser>
          <c:idx val="0"/>
          <c:order val="0"/>
          <c:tx>
            <c:strRef>
              <c:f>Sheet1!$B$1</c:f>
              <c:strCache>
                <c:ptCount val="1"/>
                <c:pt idx="0">
                  <c:v>Sales</c:v>
                </c:pt>
              </c:strCache>
            </c:strRef>
          </c:tx>
          <c:dPt>
            <c:idx val="0"/>
            <c:bubble3D val="0"/>
            <c:spPr>
              <a:solidFill>
                <a:srgbClr val="C00000"/>
              </a:solidFill>
              <a:ln w="19050">
                <a:solidFill>
                  <a:srgbClr val="C00000"/>
                </a:solidFill>
              </a:ln>
              <a:effectLst/>
            </c:spPr>
            <c:extLst>
              <c:ext xmlns:c16="http://schemas.microsoft.com/office/drawing/2014/chart" uri="{C3380CC4-5D6E-409C-BE32-E72D297353CC}">
                <c16:uniqueId val="{00000001-383A-4A52-9DD3-70135B956585}"/>
              </c:ext>
            </c:extLst>
          </c:dPt>
          <c:dPt>
            <c:idx val="1"/>
            <c:bubble3D val="0"/>
            <c:spPr>
              <a:solidFill>
                <a:srgbClr val="FFD8D8"/>
              </a:solidFill>
              <a:ln w="19050">
                <a:solidFill>
                  <a:srgbClr val="FFD8D8"/>
                </a:solidFill>
              </a:ln>
              <a:effectLst/>
            </c:spPr>
            <c:extLst>
              <c:ext xmlns:c16="http://schemas.microsoft.com/office/drawing/2014/chart" uri="{C3380CC4-5D6E-409C-BE32-E72D297353CC}">
                <c16:uniqueId val="{00000003-383A-4A52-9DD3-70135B956585}"/>
              </c:ext>
            </c:extLst>
          </c:dPt>
          <c:cat>
            <c:numRef>
              <c:f>Sheet1!$A$2:$A$3</c:f>
              <c:numCache>
                <c:formatCode>General</c:formatCode>
                <c:ptCount val="2"/>
              </c:numCache>
            </c:numRef>
          </c:cat>
          <c:val>
            <c:numRef>
              <c:f>Sheet1!$B$2:$B$3</c:f>
              <c:numCache>
                <c:formatCode>General</c:formatCode>
                <c:ptCount val="2"/>
                <c:pt idx="0">
                  <c:v>0.7</c:v>
                </c:pt>
                <c:pt idx="1">
                  <c:v>0.3</c:v>
                </c:pt>
              </c:numCache>
            </c:numRef>
          </c:val>
          <c:extLst>
            <c:ext xmlns:c16="http://schemas.microsoft.com/office/drawing/2014/chart" uri="{C3380CC4-5D6E-409C-BE32-E72D297353CC}">
              <c16:uniqueId val="{00000004-383A-4A52-9DD3-70135B95658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C00000"/>
              </a:solidFill>
              <a:ln w="19050">
                <a:solidFill>
                  <a:srgbClr val="C00000"/>
                </a:solidFill>
              </a:ln>
              <a:effectLst/>
            </c:spPr>
            <c:extLst>
              <c:ext xmlns:c16="http://schemas.microsoft.com/office/drawing/2014/chart" uri="{C3380CC4-5D6E-409C-BE32-E72D297353CC}">
                <c16:uniqueId val="{00000001-8E19-42F6-86A7-7BB6EC62B7E7}"/>
              </c:ext>
            </c:extLst>
          </c:dPt>
          <c:dPt>
            <c:idx val="1"/>
            <c:bubble3D val="0"/>
            <c:spPr>
              <a:solidFill>
                <a:srgbClr val="FFD8D8"/>
              </a:solidFill>
              <a:ln w="19050">
                <a:solidFill>
                  <a:srgbClr val="FFD8D8"/>
                </a:solidFill>
              </a:ln>
              <a:effectLst/>
            </c:spPr>
            <c:extLst>
              <c:ext xmlns:c16="http://schemas.microsoft.com/office/drawing/2014/chart" uri="{C3380CC4-5D6E-409C-BE32-E72D297353CC}">
                <c16:uniqueId val="{00000003-8E19-42F6-86A7-7BB6EC62B7E7}"/>
              </c:ext>
            </c:extLst>
          </c:dPt>
          <c:cat>
            <c:numRef>
              <c:f>Sheet1!$A$2:$A$3</c:f>
              <c:numCache>
                <c:formatCode>General</c:formatCode>
                <c:ptCount val="2"/>
              </c:numCache>
            </c:numRef>
          </c:cat>
          <c:val>
            <c:numRef>
              <c:f>Sheet1!$B$2:$B$3</c:f>
              <c:numCache>
                <c:formatCode>General</c:formatCode>
                <c:ptCount val="2"/>
                <c:pt idx="0">
                  <c:v>0.84</c:v>
                </c:pt>
                <c:pt idx="1">
                  <c:v>0.16</c:v>
                </c:pt>
              </c:numCache>
            </c:numRef>
          </c:val>
          <c:extLst>
            <c:ext xmlns:c16="http://schemas.microsoft.com/office/drawing/2014/chart" uri="{C3380CC4-5D6E-409C-BE32-E72D297353CC}">
              <c16:uniqueId val="{00000004-8E19-42F6-86A7-7BB6EC62B7E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C00000"/>
              </a:solidFill>
              <a:ln w="19050">
                <a:solidFill>
                  <a:srgbClr val="C00000"/>
                </a:solidFill>
              </a:ln>
              <a:effectLst/>
            </c:spPr>
            <c:extLst>
              <c:ext xmlns:c16="http://schemas.microsoft.com/office/drawing/2014/chart" uri="{C3380CC4-5D6E-409C-BE32-E72D297353CC}">
                <c16:uniqueId val="{00000001-7C5B-4BF6-A036-B02A7E74260D}"/>
              </c:ext>
            </c:extLst>
          </c:dPt>
          <c:dPt>
            <c:idx val="1"/>
            <c:bubble3D val="0"/>
            <c:spPr>
              <a:solidFill>
                <a:srgbClr val="FFD8D8"/>
              </a:solidFill>
              <a:ln w="19050">
                <a:solidFill>
                  <a:srgbClr val="FFD8D8"/>
                </a:solidFill>
              </a:ln>
              <a:effectLst/>
            </c:spPr>
            <c:extLst>
              <c:ext xmlns:c16="http://schemas.microsoft.com/office/drawing/2014/chart" uri="{C3380CC4-5D6E-409C-BE32-E72D297353CC}">
                <c16:uniqueId val="{00000003-7C5B-4BF6-A036-B02A7E74260D}"/>
              </c:ext>
            </c:extLst>
          </c:dPt>
          <c:cat>
            <c:numRef>
              <c:f>Sheet1!$A$2:$A$3</c:f>
              <c:numCache>
                <c:formatCode>General</c:formatCode>
                <c:ptCount val="2"/>
              </c:numCache>
            </c:numRef>
          </c:cat>
          <c:val>
            <c:numRef>
              <c:f>Sheet1!$B$2:$B$3</c:f>
              <c:numCache>
                <c:formatCode>General</c:formatCode>
                <c:ptCount val="2"/>
                <c:pt idx="0">
                  <c:v>0.46</c:v>
                </c:pt>
                <c:pt idx="1">
                  <c:v>0.54</c:v>
                </c:pt>
              </c:numCache>
            </c:numRef>
          </c:val>
          <c:extLst>
            <c:ext xmlns:c16="http://schemas.microsoft.com/office/drawing/2014/chart" uri="{C3380CC4-5D6E-409C-BE32-E72D297353CC}">
              <c16:uniqueId val="{00000004-7C5B-4BF6-A036-B02A7E74260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C00000"/>
              </a:solidFill>
              <a:ln w="19050">
                <a:solidFill>
                  <a:srgbClr val="C00000"/>
                </a:solidFill>
              </a:ln>
              <a:effectLst/>
            </c:spPr>
            <c:extLst>
              <c:ext xmlns:c16="http://schemas.microsoft.com/office/drawing/2014/chart" uri="{C3380CC4-5D6E-409C-BE32-E72D297353CC}">
                <c16:uniqueId val="{00000001-8471-4B85-BAD4-BFC158262A5D}"/>
              </c:ext>
            </c:extLst>
          </c:dPt>
          <c:dPt>
            <c:idx val="1"/>
            <c:bubble3D val="0"/>
            <c:spPr>
              <a:solidFill>
                <a:srgbClr val="FFD8D8"/>
              </a:solidFill>
              <a:ln w="19050">
                <a:solidFill>
                  <a:srgbClr val="FFD8D8"/>
                </a:solidFill>
              </a:ln>
              <a:effectLst/>
            </c:spPr>
            <c:extLst>
              <c:ext xmlns:c16="http://schemas.microsoft.com/office/drawing/2014/chart" uri="{C3380CC4-5D6E-409C-BE32-E72D297353CC}">
                <c16:uniqueId val="{00000003-8471-4B85-BAD4-BFC158262A5D}"/>
              </c:ext>
            </c:extLst>
          </c:dPt>
          <c:cat>
            <c:numRef>
              <c:f>Sheet1!$A$2:$A$3</c:f>
              <c:numCache>
                <c:formatCode>General</c:formatCode>
                <c:ptCount val="2"/>
              </c:numCache>
            </c:numRef>
          </c:cat>
          <c:val>
            <c:numRef>
              <c:f>Sheet1!$B$2:$B$3</c:f>
              <c:numCache>
                <c:formatCode>General</c:formatCode>
                <c:ptCount val="2"/>
                <c:pt idx="0">
                  <c:v>0.52</c:v>
                </c:pt>
                <c:pt idx="1">
                  <c:v>0.48</c:v>
                </c:pt>
              </c:numCache>
            </c:numRef>
          </c:val>
          <c:extLst>
            <c:ext xmlns:c16="http://schemas.microsoft.com/office/drawing/2014/chart" uri="{C3380CC4-5D6E-409C-BE32-E72D297353CC}">
              <c16:uniqueId val="{00000004-8471-4B85-BAD4-BFC158262A5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TikTok successful songs</c:v>
                </c:pt>
              </c:strCache>
            </c:strRef>
          </c:tx>
          <c:spPr>
            <a:solidFill>
              <a:srgbClr val="C00000"/>
            </a:solidFill>
            <a:ln>
              <a:noFill/>
            </a:ln>
            <a:effectLst/>
          </c:spPr>
          <c:invertIfNegative val="0"/>
          <c:cat>
            <c:strRef>
              <c:f>Sheet1!$A$2</c:f>
              <c:strCache>
                <c:ptCount val="1"/>
                <c:pt idx="0">
                  <c:v>Category 1</c:v>
                </c:pt>
              </c:strCache>
            </c:strRef>
          </c:cat>
          <c:val>
            <c:numRef>
              <c:f>Sheet1!$B$2</c:f>
              <c:numCache>
                <c:formatCode>General</c:formatCode>
                <c:ptCount val="1"/>
                <c:pt idx="0">
                  <c:v>1000</c:v>
                </c:pt>
              </c:numCache>
            </c:numRef>
          </c:val>
          <c:extLst>
            <c:ext xmlns:c16="http://schemas.microsoft.com/office/drawing/2014/chart" uri="{C3380CC4-5D6E-409C-BE32-E72D297353CC}">
              <c16:uniqueId val="{00000000-6033-439D-929C-62DD62384E68}"/>
            </c:ext>
          </c:extLst>
        </c:ser>
        <c:ser>
          <c:idx val="1"/>
          <c:order val="1"/>
          <c:tx>
            <c:strRef>
              <c:f>Sheet1!$C$1</c:f>
              <c:strCache>
                <c:ptCount val="1"/>
                <c:pt idx="0">
                  <c:v>TikTok non-successful songs</c:v>
                </c:pt>
              </c:strCache>
            </c:strRef>
          </c:tx>
          <c:spPr>
            <a:solidFill>
              <a:schemeClr val="bg1">
                <a:lumMod val="65000"/>
              </a:schemeClr>
            </a:solidFill>
            <a:ln>
              <a:noFill/>
            </a:ln>
            <a:effectLst/>
          </c:spPr>
          <c:invertIfNegative val="0"/>
          <c:cat>
            <c:strRef>
              <c:f>Sheet1!$A$2</c:f>
              <c:strCache>
                <c:ptCount val="1"/>
                <c:pt idx="0">
                  <c:v>Category 1</c:v>
                </c:pt>
              </c:strCache>
            </c:strRef>
          </c:cat>
          <c:val>
            <c:numRef>
              <c:f>Sheet1!$C$2</c:f>
              <c:numCache>
                <c:formatCode>General</c:formatCode>
                <c:ptCount val="1"/>
                <c:pt idx="0">
                  <c:v>275</c:v>
                </c:pt>
              </c:numCache>
            </c:numRef>
          </c:val>
          <c:extLst>
            <c:ext xmlns:c16="http://schemas.microsoft.com/office/drawing/2014/chart" uri="{C3380CC4-5D6E-409C-BE32-E72D297353CC}">
              <c16:uniqueId val="{00000001-6033-439D-929C-62DD62384E68}"/>
            </c:ext>
          </c:extLst>
        </c:ser>
        <c:dLbls>
          <c:showLegendKey val="0"/>
          <c:showVal val="0"/>
          <c:showCatName val="0"/>
          <c:showSerName val="0"/>
          <c:showPercent val="0"/>
          <c:showBubbleSize val="0"/>
        </c:dLbls>
        <c:gapWidth val="219"/>
        <c:overlap val="-27"/>
        <c:axId val="884501912"/>
        <c:axId val="884504536"/>
      </c:barChart>
      <c:catAx>
        <c:axId val="884501912"/>
        <c:scaling>
          <c:orientation val="minMax"/>
        </c:scaling>
        <c:delete val="1"/>
        <c:axPos val="b"/>
        <c:numFmt formatCode="General" sourceLinked="1"/>
        <c:majorTickMark val="none"/>
        <c:minorTickMark val="none"/>
        <c:tickLblPos val="nextTo"/>
        <c:crossAx val="884504536"/>
        <c:crosses val="autoZero"/>
        <c:auto val="1"/>
        <c:lblAlgn val="ctr"/>
        <c:lblOffset val="100"/>
        <c:noMultiLvlLbl val="0"/>
      </c:catAx>
      <c:valAx>
        <c:axId val="884504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crossAx val="8845019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Roboto Light" panose="02000000000000000000" pitchFamily="2" charset="0"/>
              <a:ea typeface="Roboto Light"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881C9B-4E87-4853-946D-04E1A51B774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it-IT"/>
        </a:p>
      </dgm:t>
    </dgm:pt>
    <dgm:pt modelId="{C9604A2A-CB07-4AAE-AD77-06E5E2DE9800}">
      <dgm:prSet phldrT="[Testo]"/>
      <dgm:spPr>
        <a:solidFill>
          <a:srgbClr val="E26465"/>
        </a:solidFill>
      </dgm:spPr>
      <dgm:t>
        <a:bodyPr/>
        <a:lstStyle/>
        <a:p>
          <a:pPr algn="ctr"/>
          <a:r>
            <a:rPr lang="it-IT"/>
            <a:t>COSTS</a:t>
          </a:r>
        </a:p>
      </dgm:t>
    </dgm:pt>
    <dgm:pt modelId="{61F6AE8F-2DB2-49DB-BB55-54B0AB11220F}" type="parTrans" cxnId="{E91D73A6-3460-4FC9-A091-3E0562D435CA}">
      <dgm:prSet/>
      <dgm:spPr/>
      <dgm:t>
        <a:bodyPr/>
        <a:lstStyle/>
        <a:p>
          <a:pPr algn="ctr"/>
          <a:endParaRPr lang="it-IT"/>
        </a:p>
      </dgm:t>
    </dgm:pt>
    <dgm:pt modelId="{1DA5E1C1-1418-4F76-9ED6-3F12E2FA9F46}" type="sibTrans" cxnId="{E91D73A6-3460-4FC9-A091-3E0562D435CA}">
      <dgm:prSet/>
      <dgm:spPr/>
      <dgm:t>
        <a:bodyPr/>
        <a:lstStyle/>
        <a:p>
          <a:pPr algn="ctr"/>
          <a:endParaRPr lang="it-IT"/>
        </a:p>
      </dgm:t>
    </dgm:pt>
    <dgm:pt modelId="{BC469439-BBCE-4366-8F4E-703C1D415D3B}">
      <dgm:prSet phldrT="[Testo]"/>
      <dgm:spPr>
        <a:solidFill>
          <a:srgbClr val="E26465">
            <a:alpha val="94902"/>
          </a:srgbClr>
        </a:solidFill>
      </dgm:spPr>
      <dgm:t>
        <a:bodyPr/>
        <a:lstStyle/>
        <a:p>
          <a:pPr algn="ctr"/>
          <a:r>
            <a:rPr lang="it-IT"/>
            <a:t>SUNK COSTS</a:t>
          </a:r>
        </a:p>
      </dgm:t>
    </dgm:pt>
    <dgm:pt modelId="{9B7A9C04-0F91-497D-BE42-6CA163650CAB}" type="parTrans" cxnId="{82067285-1ED6-47EA-849B-60D2317BE01B}">
      <dgm:prSet/>
      <dgm:spPr>
        <a:ln>
          <a:solidFill>
            <a:srgbClr val="D20000"/>
          </a:solidFill>
        </a:ln>
      </dgm:spPr>
      <dgm:t>
        <a:bodyPr/>
        <a:lstStyle/>
        <a:p>
          <a:pPr algn="ctr"/>
          <a:endParaRPr lang="it-IT"/>
        </a:p>
      </dgm:t>
    </dgm:pt>
    <dgm:pt modelId="{2C18DB19-4487-4E1F-8F56-A3741FC53125}" type="sibTrans" cxnId="{82067285-1ED6-47EA-849B-60D2317BE01B}">
      <dgm:prSet/>
      <dgm:spPr/>
      <dgm:t>
        <a:bodyPr/>
        <a:lstStyle/>
        <a:p>
          <a:pPr algn="ctr"/>
          <a:endParaRPr lang="it-IT"/>
        </a:p>
      </dgm:t>
    </dgm:pt>
    <dgm:pt modelId="{4E2163BC-1C2D-47C6-8571-9750E8296B90}">
      <dgm:prSet phldrT="[Testo]"/>
      <dgm:spPr>
        <a:solidFill>
          <a:srgbClr val="E26465">
            <a:alpha val="89804"/>
          </a:srgbClr>
        </a:solidFill>
      </dgm:spPr>
      <dgm:t>
        <a:bodyPr/>
        <a:lstStyle/>
        <a:p>
          <a:pPr algn="ctr"/>
          <a:r>
            <a:rPr lang="it-IT"/>
            <a:t>Algorithm Development</a:t>
          </a:r>
        </a:p>
      </dgm:t>
    </dgm:pt>
    <dgm:pt modelId="{6AE2E9DA-801A-4711-A926-956A5EB452F8}" type="parTrans" cxnId="{45D34B0E-E14D-45D0-9280-5F72CA0C2844}">
      <dgm:prSet/>
      <dgm:spPr>
        <a:ln>
          <a:solidFill>
            <a:srgbClr val="D20000"/>
          </a:solidFill>
        </a:ln>
      </dgm:spPr>
      <dgm:t>
        <a:bodyPr/>
        <a:lstStyle/>
        <a:p>
          <a:pPr algn="ctr"/>
          <a:endParaRPr lang="it-IT"/>
        </a:p>
      </dgm:t>
    </dgm:pt>
    <dgm:pt modelId="{60E39389-1CA3-43AD-AF49-9CE1381F7168}" type="sibTrans" cxnId="{45D34B0E-E14D-45D0-9280-5F72CA0C2844}">
      <dgm:prSet/>
      <dgm:spPr/>
      <dgm:t>
        <a:bodyPr/>
        <a:lstStyle/>
        <a:p>
          <a:pPr algn="ctr"/>
          <a:endParaRPr lang="it-IT"/>
        </a:p>
      </dgm:t>
    </dgm:pt>
    <dgm:pt modelId="{630106E3-B9EC-44CF-B804-0817077CCE3F}">
      <dgm:prSet phldrT="[Testo]"/>
      <dgm:spPr>
        <a:solidFill>
          <a:srgbClr val="E26465">
            <a:alpha val="94902"/>
          </a:srgbClr>
        </a:solidFill>
      </dgm:spPr>
      <dgm:t>
        <a:bodyPr/>
        <a:lstStyle/>
        <a:p>
          <a:pPr algn="ctr"/>
          <a:r>
            <a:rPr lang="it-IT"/>
            <a:t>PERIOD COSTS</a:t>
          </a:r>
        </a:p>
      </dgm:t>
    </dgm:pt>
    <dgm:pt modelId="{8E00DD77-2E24-4EA4-8434-E3436FC29628}" type="parTrans" cxnId="{CC3600E2-7539-44BA-8574-5066511BB8D7}">
      <dgm:prSet/>
      <dgm:spPr>
        <a:ln>
          <a:solidFill>
            <a:srgbClr val="D20000"/>
          </a:solidFill>
        </a:ln>
      </dgm:spPr>
      <dgm:t>
        <a:bodyPr/>
        <a:lstStyle/>
        <a:p>
          <a:pPr algn="ctr"/>
          <a:endParaRPr lang="it-IT"/>
        </a:p>
      </dgm:t>
    </dgm:pt>
    <dgm:pt modelId="{15A0CD25-FF9B-412C-A23F-6389732949D0}" type="sibTrans" cxnId="{CC3600E2-7539-44BA-8574-5066511BB8D7}">
      <dgm:prSet/>
      <dgm:spPr/>
      <dgm:t>
        <a:bodyPr/>
        <a:lstStyle/>
        <a:p>
          <a:pPr algn="ctr"/>
          <a:endParaRPr lang="it-IT"/>
        </a:p>
      </dgm:t>
    </dgm:pt>
    <dgm:pt modelId="{CA65AF89-1EB0-45EE-9EF6-E9E955AD2369}">
      <dgm:prSet phldrT="[Testo]"/>
      <dgm:spPr>
        <a:solidFill>
          <a:srgbClr val="E26465">
            <a:alpha val="89804"/>
          </a:srgbClr>
        </a:solidFill>
      </dgm:spPr>
      <dgm:t>
        <a:bodyPr/>
        <a:lstStyle/>
        <a:p>
          <a:pPr algn="ctr"/>
          <a:r>
            <a:rPr lang="it-IT"/>
            <a:t>FixedCosts</a:t>
          </a:r>
        </a:p>
      </dgm:t>
    </dgm:pt>
    <dgm:pt modelId="{B9528952-40CB-415B-8D9E-81880596558D}" type="parTrans" cxnId="{B5B82369-A86C-4337-8D24-DC6EC87892BF}">
      <dgm:prSet/>
      <dgm:spPr>
        <a:ln>
          <a:solidFill>
            <a:srgbClr val="D20000"/>
          </a:solidFill>
        </a:ln>
      </dgm:spPr>
      <dgm:t>
        <a:bodyPr/>
        <a:lstStyle/>
        <a:p>
          <a:pPr algn="ctr"/>
          <a:endParaRPr lang="it-IT"/>
        </a:p>
      </dgm:t>
    </dgm:pt>
    <dgm:pt modelId="{A5E63B09-8B8F-4A9E-954F-504F920EDFD8}" type="sibTrans" cxnId="{B5B82369-A86C-4337-8D24-DC6EC87892BF}">
      <dgm:prSet/>
      <dgm:spPr/>
      <dgm:t>
        <a:bodyPr/>
        <a:lstStyle/>
        <a:p>
          <a:pPr algn="ctr"/>
          <a:endParaRPr lang="it-IT"/>
        </a:p>
      </dgm:t>
    </dgm:pt>
    <dgm:pt modelId="{08A9B69B-0215-42B3-B5A5-D80023247DB1}">
      <dgm:prSet/>
      <dgm:spPr>
        <a:solidFill>
          <a:srgbClr val="E26465">
            <a:alpha val="94902"/>
          </a:srgbClr>
        </a:solidFill>
      </dgm:spPr>
      <dgm:t>
        <a:bodyPr/>
        <a:lstStyle/>
        <a:p>
          <a:pPr algn="ctr"/>
          <a:r>
            <a:rPr lang="it-IT"/>
            <a:t>SAVING COSTS</a:t>
          </a:r>
        </a:p>
      </dgm:t>
    </dgm:pt>
    <dgm:pt modelId="{C9AFA116-A10B-4F16-AB43-BEEFC13141FC}" type="parTrans" cxnId="{656CF356-0372-44F4-A1BC-C5A52AA5A20B}">
      <dgm:prSet/>
      <dgm:spPr>
        <a:ln>
          <a:solidFill>
            <a:srgbClr val="D20000"/>
          </a:solidFill>
        </a:ln>
      </dgm:spPr>
      <dgm:t>
        <a:bodyPr/>
        <a:lstStyle/>
        <a:p>
          <a:pPr algn="ctr"/>
          <a:endParaRPr lang="it-IT"/>
        </a:p>
      </dgm:t>
    </dgm:pt>
    <dgm:pt modelId="{418CEA06-25C1-4CE5-9439-455C531BF42E}" type="sibTrans" cxnId="{656CF356-0372-44F4-A1BC-C5A52AA5A20B}">
      <dgm:prSet/>
      <dgm:spPr/>
      <dgm:t>
        <a:bodyPr/>
        <a:lstStyle/>
        <a:p>
          <a:pPr algn="ctr"/>
          <a:endParaRPr lang="it-IT"/>
        </a:p>
      </dgm:t>
    </dgm:pt>
    <dgm:pt modelId="{BBB244E5-7DE4-4A12-BB57-EFE5AC720495}">
      <dgm:prSet/>
      <dgm:spPr>
        <a:solidFill>
          <a:srgbClr val="E26465">
            <a:alpha val="85098"/>
          </a:srgbClr>
        </a:solidFill>
      </dgm:spPr>
      <dgm:t>
        <a:bodyPr/>
        <a:lstStyle/>
        <a:p>
          <a:pPr algn="ctr"/>
          <a:r>
            <a:rPr lang="it-IT"/>
            <a:t>Cost of Data</a:t>
          </a:r>
        </a:p>
      </dgm:t>
    </dgm:pt>
    <dgm:pt modelId="{4490BB59-9D3F-4DD9-811E-932E72007FF5}" type="parTrans" cxnId="{D951E65C-2CBB-480E-A526-0827BE61A813}">
      <dgm:prSet/>
      <dgm:spPr>
        <a:ln>
          <a:solidFill>
            <a:srgbClr val="D20000"/>
          </a:solidFill>
        </a:ln>
      </dgm:spPr>
      <dgm:t>
        <a:bodyPr/>
        <a:lstStyle/>
        <a:p>
          <a:pPr algn="ctr"/>
          <a:endParaRPr lang="it-IT"/>
        </a:p>
      </dgm:t>
    </dgm:pt>
    <dgm:pt modelId="{C9E95397-5B39-4FF3-A67F-32B1AD27DE03}" type="sibTrans" cxnId="{D951E65C-2CBB-480E-A526-0827BE61A813}">
      <dgm:prSet/>
      <dgm:spPr/>
      <dgm:t>
        <a:bodyPr/>
        <a:lstStyle/>
        <a:p>
          <a:pPr algn="ctr"/>
          <a:endParaRPr lang="it-IT"/>
        </a:p>
      </dgm:t>
    </dgm:pt>
    <dgm:pt modelId="{09DCCBD8-0061-4ECC-A55D-3E84D61B4BB1}">
      <dgm:prSet/>
      <dgm:spPr>
        <a:solidFill>
          <a:srgbClr val="E26465">
            <a:alpha val="85098"/>
          </a:srgbClr>
        </a:solidFill>
      </dgm:spPr>
      <dgm:t>
        <a:bodyPr/>
        <a:lstStyle/>
        <a:p>
          <a:pPr algn="ctr"/>
          <a:r>
            <a:rPr lang="it-IT"/>
            <a:t>Research Costs</a:t>
          </a:r>
        </a:p>
      </dgm:t>
    </dgm:pt>
    <dgm:pt modelId="{76886DE2-E010-4978-B535-16A6AAC930B7}" type="parTrans" cxnId="{29884806-03C7-49C5-BE25-2F45050A0C8A}">
      <dgm:prSet/>
      <dgm:spPr>
        <a:ln>
          <a:solidFill>
            <a:srgbClr val="D20000"/>
          </a:solidFill>
        </a:ln>
      </dgm:spPr>
      <dgm:t>
        <a:bodyPr/>
        <a:lstStyle/>
        <a:p>
          <a:pPr algn="ctr"/>
          <a:endParaRPr lang="it-IT"/>
        </a:p>
      </dgm:t>
    </dgm:pt>
    <dgm:pt modelId="{8C2BD3C0-99C4-4956-A602-5695FED534AE}" type="sibTrans" cxnId="{29884806-03C7-49C5-BE25-2F45050A0C8A}">
      <dgm:prSet/>
      <dgm:spPr/>
      <dgm:t>
        <a:bodyPr/>
        <a:lstStyle/>
        <a:p>
          <a:pPr algn="ctr"/>
          <a:endParaRPr lang="it-IT"/>
        </a:p>
      </dgm:t>
    </dgm:pt>
    <dgm:pt modelId="{5CEBDB40-1E95-4B4D-B838-33DC2740083D}">
      <dgm:prSet/>
      <dgm:spPr>
        <a:solidFill>
          <a:srgbClr val="E26465">
            <a:alpha val="89804"/>
          </a:srgbClr>
        </a:solidFill>
      </dgm:spPr>
      <dgm:t>
        <a:bodyPr/>
        <a:lstStyle/>
        <a:p>
          <a:pPr algn="ctr"/>
          <a:r>
            <a:rPr lang="it-IT"/>
            <a:t>Variable Costs</a:t>
          </a:r>
        </a:p>
      </dgm:t>
    </dgm:pt>
    <dgm:pt modelId="{43A31EAC-04FF-4AF5-A833-A226553640B8}" type="parTrans" cxnId="{9B3467DD-6366-43BC-8D02-6FDBC0AFDC3F}">
      <dgm:prSet/>
      <dgm:spPr>
        <a:ln>
          <a:solidFill>
            <a:srgbClr val="D20000"/>
          </a:solidFill>
        </a:ln>
      </dgm:spPr>
      <dgm:t>
        <a:bodyPr/>
        <a:lstStyle/>
        <a:p>
          <a:pPr algn="ctr"/>
          <a:endParaRPr lang="it-IT"/>
        </a:p>
      </dgm:t>
    </dgm:pt>
    <dgm:pt modelId="{4B561439-935E-4F55-9303-CEFACD0A6463}" type="sibTrans" cxnId="{9B3467DD-6366-43BC-8D02-6FDBC0AFDC3F}">
      <dgm:prSet/>
      <dgm:spPr/>
      <dgm:t>
        <a:bodyPr/>
        <a:lstStyle/>
        <a:p>
          <a:pPr algn="ctr"/>
          <a:endParaRPr lang="it-IT"/>
        </a:p>
      </dgm:t>
    </dgm:pt>
    <dgm:pt modelId="{71ECC81F-3413-47DC-9B80-65D75996DB96}">
      <dgm:prSet/>
      <dgm:spPr>
        <a:solidFill>
          <a:srgbClr val="E26465">
            <a:alpha val="85098"/>
          </a:srgbClr>
        </a:solidFill>
      </dgm:spPr>
      <dgm:t>
        <a:bodyPr/>
        <a:lstStyle/>
        <a:p>
          <a:pPr algn="ctr"/>
          <a:r>
            <a:rPr lang="it-IT"/>
            <a:t>Paid influencers' Costs</a:t>
          </a:r>
        </a:p>
      </dgm:t>
    </dgm:pt>
    <dgm:pt modelId="{13996B7A-749F-4E67-9C99-80931389E6C4}" type="parTrans" cxnId="{63880110-6C69-4E11-8A08-F9E923F8DA48}">
      <dgm:prSet/>
      <dgm:spPr>
        <a:ln>
          <a:solidFill>
            <a:srgbClr val="D20000"/>
          </a:solidFill>
        </a:ln>
      </dgm:spPr>
      <dgm:t>
        <a:bodyPr/>
        <a:lstStyle/>
        <a:p>
          <a:pPr algn="ctr"/>
          <a:endParaRPr lang="it-IT"/>
        </a:p>
      </dgm:t>
    </dgm:pt>
    <dgm:pt modelId="{6E79A14F-406D-4DA0-961A-1CBCEBFD82DE}" type="sibTrans" cxnId="{63880110-6C69-4E11-8A08-F9E923F8DA48}">
      <dgm:prSet/>
      <dgm:spPr/>
      <dgm:t>
        <a:bodyPr/>
        <a:lstStyle/>
        <a:p>
          <a:pPr algn="ctr"/>
          <a:endParaRPr lang="it-IT"/>
        </a:p>
      </dgm:t>
    </dgm:pt>
    <dgm:pt modelId="{2C971C34-4B98-41BA-9A6F-269BDEBE3F62}">
      <dgm:prSet/>
      <dgm:spPr>
        <a:solidFill>
          <a:srgbClr val="E26465">
            <a:alpha val="85098"/>
          </a:srgbClr>
        </a:solidFill>
      </dgm:spPr>
      <dgm:t>
        <a:bodyPr/>
        <a:lstStyle/>
        <a:p>
          <a:pPr algn="ctr"/>
          <a:r>
            <a:rPr lang="it-IT"/>
            <a:t>Infrastructural Costs</a:t>
          </a:r>
        </a:p>
      </dgm:t>
    </dgm:pt>
    <dgm:pt modelId="{945E1BDC-66E6-491A-BEF3-DAB95E3C1D4B}" type="parTrans" cxnId="{70B111F2-32E6-4A38-AFC1-859B75DC08C6}">
      <dgm:prSet/>
      <dgm:spPr>
        <a:ln>
          <a:solidFill>
            <a:srgbClr val="D20000"/>
          </a:solidFill>
        </a:ln>
      </dgm:spPr>
      <dgm:t>
        <a:bodyPr/>
        <a:lstStyle/>
        <a:p>
          <a:pPr algn="ctr"/>
          <a:endParaRPr lang="it-IT"/>
        </a:p>
      </dgm:t>
    </dgm:pt>
    <dgm:pt modelId="{466BA47A-9293-47CA-A23A-921D684BA049}" type="sibTrans" cxnId="{70B111F2-32E6-4A38-AFC1-859B75DC08C6}">
      <dgm:prSet/>
      <dgm:spPr/>
      <dgm:t>
        <a:bodyPr/>
        <a:lstStyle/>
        <a:p>
          <a:pPr algn="ctr"/>
          <a:endParaRPr lang="it-IT"/>
        </a:p>
      </dgm:t>
    </dgm:pt>
    <dgm:pt modelId="{4B37ADC0-A8ED-4AD6-9AA7-B4A8A653E6C4}">
      <dgm:prSet/>
      <dgm:spPr>
        <a:solidFill>
          <a:srgbClr val="E26465">
            <a:alpha val="85098"/>
          </a:srgbClr>
        </a:solidFill>
      </dgm:spPr>
      <dgm:t>
        <a:bodyPr/>
        <a:lstStyle/>
        <a:p>
          <a:pPr algn="ctr"/>
          <a:r>
            <a:rPr lang="it-IT"/>
            <a:t>Dashboard Costs</a:t>
          </a:r>
        </a:p>
      </dgm:t>
    </dgm:pt>
    <dgm:pt modelId="{0DFA6C4C-E6A2-49F2-9EE2-32588C08709E}" type="parTrans" cxnId="{B2326150-4188-4A7A-9F60-93BE0B46A0C8}">
      <dgm:prSet/>
      <dgm:spPr>
        <a:ln>
          <a:solidFill>
            <a:srgbClr val="D20000"/>
          </a:solidFill>
        </a:ln>
      </dgm:spPr>
      <dgm:t>
        <a:bodyPr/>
        <a:lstStyle/>
        <a:p>
          <a:pPr algn="ctr"/>
          <a:endParaRPr lang="it-IT"/>
        </a:p>
      </dgm:t>
    </dgm:pt>
    <dgm:pt modelId="{EEDF6109-193A-4155-A722-D877E1FD1B66}" type="sibTrans" cxnId="{B2326150-4188-4A7A-9F60-93BE0B46A0C8}">
      <dgm:prSet/>
      <dgm:spPr/>
      <dgm:t>
        <a:bodyPr/>
        <a:lstStyle/>
        <a:p>
          <a:pPr algn="ctr"/>
          <a:endParaRPr lang="it-IT"/>
        </a:p>
      </dgm:t>
    </dgm:pt>
    <dgm:pt modelId="{08AAD4C5-31C8-41C5-9D50-AB350AC2F687}" type="pres">
      <dgm:prSet presAssocID="{96881C9B-4E87-4853-946D-04E1A51B7745}" presName="Name0" presStyleCnt="0">
        <dgm:presLayoutVars>
          <dgm:chPref val="1"/>
          <dgm:dir/>
          <dgm:animOne val="branch"/>
          <dgm:animLvl val="lvl"/>
          <dgm:resizeHandles val="exact"/>
        </dgm:presLayoutVars>
      </dgm:prSet>
      <dgm:spPr/>
    </dgm:pt>
    <dgm:pt modelId="{ABE255C4-B210-4820-B5CA-6B2E02904ACE}" type="pres">
      <dgm:prSet presAssocID="{C9604A2A-CB07-4AAE-AD77-06E5E2DE9800}" presName="root1" presStyleCnt="0"/>
      <dgm:spPr/>
    </dgm:pt>
    <dgm:pt modelId="{22A8FFB9-75D8-49F0-B094-A98F389884B8}" type="pres">
      <dgm:prSet presAssocID="{C9604A2A-CB07-4AAE-AD77-06E5E2DE9800}" presName="LevelOneTextNode" presStyleLbl="node0" presStyleIdx="0" presStyleCnt="1">
        <dgm:presLayoutVars>
          <dgm:chPref val="3"/>
        </dgm:presLayoutVars>
      </dgm:prSet>
      <dgm:spPr/>
    </dgm:pt>
    <dgm:pt modelId="{6AC629DC-BEF7-4282-A19F-0EE85E6FD924}" type="pres">
      <dgm:prSet presAssocID="{C9604A2A-CB07-4AAE-AD77-06E5E2DE9800}" presName="level2hierChild" presStyleCnt="0"/>
      <dgm:spPr/>
    </dgm:pt>
    <dgm:pt modelId="{498E35D2-A0FA-4542-BCF3-2E0A6957AFFF}" type="pres">
      <dgm:prSet presAssocID="{9B7A9C04-0F91-497D-BE42-6CA163650CAB}" presName="conn2-1" presStyleLbl="parChTrans1D2" presStyleIdx="0" presStyleCnt="3"/>
      <dgm:spPr/>
    </dgm:pt>
    <dgm:pt modelId="{1DF254D9-35E8-4680-A4CE-7A99C5068A5C}" type="pres">
      <dgm:prSet presAssocID="{9B7A9C04-0F91-497D-BE42-6CA163650CAB}" presName="connTx" presStyleLbl="parChTrans1D2" presStyleIdx="0" presStyleCnt="3"/>
      <dgm:spPr/>
    </dgm:pt>
    <dgm:pt modelId="{2A511868-1ED8-4168-96CB-0B4CA3E16B03}" type="pres">
      <dgm:prSet presAssocID="{BC469439-BBCE-4366-8F4E-703C1D415D3B}" presName="root2" presStyleCnt="0"/>
      <dgm:spPr/>
    </dgm:pt>
    <dgm:pt modelId="{A0BB7C47-0888-4EB8-9E7B-2AD741F28FA3}" type="pres">
      <dgm:prSet presAssocID="{BC469439-BBCE-4366-8F4E-703C1D415D3B}" presName="LevelTwoTextNode" presStyleLbl="node2" presStyleIdx="0" presStyleCnt="3">
        <dgm:presLayoutVars>
          <dgm:chPref val="3"/>
        </dgm:presLayoutVars>
      </dgm:prSet>
      <dgm:spPr/>
    </dgm:pt>
    <dgm:pt modelId="{573D7088-8145-46F9-818B-3B11601CCE2C}" type="pres">
      <dgm:prSet presAssocID="{BC469439-BBCE-4366-8F4E-703C1D415D3B}" presName="level3hierChild" presStyleCnt="0"/>
      <dgm:spPr/>
    </dgm:pt>
    <dgm:pt modelId="{0182DB84-40CE-44CA-8D9F-C0D5DA92C97B}" type="pres">
      <dgm:prSet presAssocID="{6AE2E9DA-801A-4711-A926-956A5EB452F8}" presName="conn2-1" presStyleLbl="parChTrans1D3" presStyleIdx="0" presStyleCnt="3"/>
      <dgm:spPr/>
    </dgm:pt>
    <dgm:pt modelId="{3ED601CC-3DA1-46E3-8B45-79775C194079}" type="pres">
      <dgm:prSet presAssocID="{6AE2E9DA-801A-4711-A926-956A5EB452F8}" presName="connTx" presStyleLbl="parChTrans1D3" presStyleIdx="0" presStyleCnt="3"/>
      <dgm:spPr/>
    </dgm:pt>
    <dgm:pt modelId="{4E74280F-E174-4427-9208-5C5CA207B0A9}" type="pres">
      <dgm:prSet presAssocID="{4E2163BC-1C2D-47C6-8571-9750E8296B90}" presName="root2" presStyleCnt="0"/>
      <dgm:spPr/>
    </dgm:pt>
    <dgm:pt modelId="{ADE2526B-F6FE-45E3-8BE5-15CC380BEE87}" type="pres">
      <dgm:prSet presAssocID="{4E2163BC-1C2D-47C6-8571-9750E8296B90}" presName="LevelTwoTextNode" presStyleLbl="node3" presStyleIdx="0" presStyleCnt="3">
        <dgm:presLayoutVars>
          <dgm:chPref val="3"/>
        </dgm:presLayoutVars>
      </dgm:prSet>
      <dgm:spPr/>
    </dgm:pt>
    <dgm:pt modelId="{BC131DAC-BF91-44B8-9F38-C91548D29691}" type="pres">
      <dgm:prSet presAssocID="{4E2163BC-1C2D-47C6-8571-9750E8296B90}" presName="level3hierChild" presStyleCnt="0"/>
      <dgm:spPr/>
    </dgm:pt>
    <dgm:pt modelId="{FB27FC10-FBCB-40FF-A9C1-8DAFE0F2FF8D}" type="pres">
      <dgm:prSet presAssocID="{4490BB59-9D3F-4DD9-811E-932E72007FF5}" presName="conn2-1" presStyleLbl="parChTrans1D4" presStyleIdx="0" presStyleCnt="5"/>
      <dgm:spPr/>
    </dgm:pt>
    <dgm:pt modelId="{E1843DD6-B767-4760-A3DE-28D51433C256}" type="pres">
      <dgm:prSet presAssocID="{4490BB59-9D3F-4DD9-811E-932E72007FF5}" presName="connTx" presStyleLbl="parChTrans1D4" presStyleIdx="0" presStyleCnt="5"/>
      <dgm:spPr/>
    </dgm:pt>
    <dgm:pt modelId="{42D7E22C-BB90-4560-A346-34A231194E30}" type="pres">
      <dgm:prSet presAssocID="{BBB244E5-7DE4-4A12-BB57-EFE5AC720495}" presName="root2" presStyleCnt="0"/>
      <dgm:spPr/>
    </dgm:pt>
    <dgm:pt modelId="{22CDEDF2-508B-4A02-AEA6-83B3EA47CDE4}" type="pres">
      <dgm:prSet presAssocID="{BBB244E5-7DE4-4A12-BB57-EFE5AC720495}" presName="LevelTwoTextNode" presStyleLbl="node4" presStyleIdx="0" presStyleCnt="5">
        <dgm:presLayoutVars>
          <dgm:chPref val="3"/>
        </dgm:presLayoutVars>
      </dgm:prSet>
      <dgm:spPr/>
    </dgm:pt>
    <dgm:pt modelId="{9FDADF67-F7A1-4C5F-B0AC-8970C787C3F0}" type="pres">
      <dgm:prSet presAssocID="{BBB244E5-7DE4-4A12-BB57-EFE5AC720495}" presName="level3hierChild" presStyleCnt="0"/>
      <dgm:spPr/>
    </dgm:pt>
    <dgm:pt modelId="{4466A417-A9B0-4D08-901D-D577272FBC0B}" type="pres">
      <dgm:prSet presAssocID="{76886DE2-E010-4978-B535-16A6AAC930B7}" presName="conn2-1" presStyleLbl="parChTrans1D4" presStyleIdx="1" presStyleCnt="5"/>
      <dgm:spPr/>
    </dgm:pt>
    <dgm:pt modelId="{7EAD87CD-462D-4806-8A5B-712FC6C6848F}" type="pres">
      <dgm:prSet presAssocID="{76886DE2-E010-4978-B535-16A6AAC930B7}" presName="connTx" presStyleLbl="parChTrans1D4" presStyleIdx="1" presStyleCnt="5"/>
      <dgm:spPr/>
    </dgm:pt>
    <dgm:pt modelId="{6446F066-86F7-4D58-A444-A443EEBA1201}" type="pres">
      <dgm:prSet presAssocID="{09DCCBD8-0061-4ECC-A55D-3E84D61B4BB1}" presName="root2" presStyleCnt="0"/>
      <dgm:spPr/>
    </dgm:pt>
    <dgm:pt modelId="{D204F40B-4AAD-47AC-9487-6F94B4C47CEC}" type="pres">
      <dgm:prSet presAssocID="{09DCCBD8-0061-4ECC-A55D-3E84D61B4BB1}" presName="LevelTwoTextNode" presStyleLbl="node4" presStyleIdx="1" presStyleCnt="5">
        <dgm:presLayoutVars>
          <dgm:chPref val="3"/>
        </dgm:presLayoutVars>
      </dgm:prSet>
      <dgm:spPr/>
    </dgm:pt>
    <dgm:pt modelId="{79C1C166-0B4C-412E-A615-28DF62A5D5E3}" type="pres">
      <dgm:prSet presAssocID="{09DCCBD8-0061-4ECC-A55D-3E84D61B4BB1}" presName="level3hierChild" presStyleCnt="0"/>
      <dgm:spPr/>
    </dgm:pt>
    <dgm:pt modelId="{B9E5FC51-B576-4BFB-A7A8-1D1A5007912E}" type="pres">
      <dgm:prSet presAssocID="{8E00DD77-2E24-4EA4-8434-E3436FC29628}" presName="conn2-1" presStyleLbl="parChTrans1D2" presStyleIdx="1" presStyleCnt="3"/>
      <dgm:spPr/>
    </dgm:pt>
    <dgm:pt modelId="{C70A51D5-6AD5-4F02-B8B3-9B30BD52260B}" type="pres">
      <dgm:prSet presAssocID="{8E00DD77-2E24-4EA4-8434-E3436FC29628}" presName="connTx" presStyleLbl="parChTrans1D2" presStyleIdx="1" presStyleCnt="3"/>
      <dgm:spPr/>
    </dgm:pt>
    <dgm:pt modelId="{7DC85021-42DB-423F-B2AC-3AB7166EDB3A}" type="pres">
      <dgm:prSet presAssocID="{630106E3-B9EC-44CF-B804-0817077CCE3F}" presName="root2" presStyleCnt="0"/>
      <dgm:spPr/>
    </dgm:pt>
    <dgm:pt modelId="{D46824D3-9213-469A-9F9C-8C9DC2FF2757}" type="pres">
      <dgm:prSet presAssocID="{630106E3-B9EC-44CF-B804-0817077CCE3F}" presName="LevelTwoTextNode" presStyleLbl="node2" presStyleIdx="1" presStyleCnt="3">
        <dgm:presLayoutVars>
          <dgm:chPref val="3"/>
        </dgm:presLayoutVars>
      </dgm:prSet>
      <dgm:spPr/>
    </dgm:pt>
    <dgm:pt modelId="{B4403C64-F652-4327-8242-26B2B50BE048}" type="pres">
      <dgm:prSet presAssocID="{630106E3-B9EC-44CF-B804-0817077CCE3F}" presName="level3hierChild" presStyleCnt="0"/>
      <dgm:spPr/>
    </dgm:pt>
    <dgm:pt modelId="{31CFF764-014E-4DE3-8A1A-39BBF6074D69}" type="pres">
      <dgm:prSet presAssocID="{B9528952-40CB-415B-8D9E-81880596558D}" presName="conn2-1" presStyleLbl="parChTrans1D3" presStyleIdx="1" presStyleCnt="3"/>
      <dgm:spPr/>
    </dgm:pt>
    <dgm:pt modelId="{EA2A0E2C-EB60-487E-BB36-9583EA67F992}" type="pres">
      <dgm:prSet presAssocID="{B9528952-40CB-415B-8D9E-81880596558D}" presName="connTx" presStyleLbl="parChTrans1D3" presStyleIdx="1" presStyleCnt="3"/>
      <dgm:spPr/>
    </dgm:pt>
    <dgm:pt modelId="{1D56DCBE-271F-4C33-87C1-C4FD30BF65BA}" type="pres">
      <dgm:prSet presAssocID="{CA65AF89-1EB0-45EE-9EF6-E9E955AD2369}" presName="root2" presStyleCnt="0"/>
      <dgm:spPr/>
    </dgm:pt>
    <dgm:pt modelId="{649E03DB-7EBA-4C19-96A0-895C22D82978}" type="pres">
      <dgm:prSet presAssocID="{CA65AF89-1EB0-45EE-9EF6-E9E955AD2369}" presName="LevelTwoTextNode" presStyleLbl="node3" presStyleIdx="1" presStyleCnt="3">
        <dgm:presLayoutVars>
          <dgm:chPref val="3"/>
        </dgm:presLayoutVars>
      </dgm:prSet>
      <dgm:spPr/>
    </dgm:pt>
    <dgm:pt modelId="{4EBE38A5-33E4-48E7-B947-C8E5C40CA6B0}" type="pres">
      <dgm:prSet presAssocID="{CA65AF89-1EB0-45EE-9EF6-E9E955AD2369}" presName="level3hierChild" presStyleCnt="0"/>
      <dgm:spPr/>
    </dgm:pt>
    <dgm:pt modelId="{68C3B6CA-AC85-4879-9DE7-5146AF5FFF62}" type="pres">
      <dgm:prSet presAssocID="{945E1BDC-66E6-491A-BEF3-DAB95E3C1D4B}" presName="conn2-1" presStyleLbl="parChTrans1D4" presStyleIdx="2" presStyleCnt="5"/>
      <dgm:spPr/>
    </dgm:pt>
    <dgm:pt modelId="{EA00C811-0B16-47A6-8111-DA39CAF67661}" type="pres">
      <dgm:prSet presAssocID="{945E1BDC-66E6-491A-BEF3-DAB95E3C1D4B}" presName="connTx" presStyleLbl="parChTrans1D4" presStyleIdx="2" presStyleCnt="5"/>
      <dgm:spPr/>
    </dgm:pt>
    <dgm:pt modelId="{8C7F6DAA-0C15-42DB-A72A-6F2A89F7CDEC}" type="pres">
      <dgm:prSet presAssocID="{2C971C34-4B98-41BA-9A6F-269BDEBE3F62}" presName="root2" presStyleCnt="0"/>
      <dgm:spPr/>
    </dgm:pt>
    <dgm:pt modelId="{CE8FFBB2-B658-4F22-B394-9EFF8C40A503}" type="pres">
      <dgm:prSet presAssocID="{2C971C34-4B98-41BA-9A6F-269BDEBE3F62}" presName="LevelTwoTextNode" presStyleLbl="node4" presStyleIdx="2" presStyleCnt="5">
        <dgm:presLayoutVars>
          <dgm:chPref val="3"/>
        </dgm:presLayoutVars>
      </dgm:prSet>
      <dgm:spPr/>
    </dgm:pt>
    <dgm:pt modelId="{F237D531-8082-4F2D-A532-8ACF6D811690}" type="pres">
      <dgm:prSet presAssocID="{2C971C34-4B98-41BA-9A6F-269BDEBE3F62}" presName="level3hierChild" presStyleCnt="0"/>
      <dgm:spPr/>
    </dgm:pt>
    <dgm:pt modelId="{17C1F2C6-9C75-4517-A155-A9ABB974544F}" type="pres">
      <dgm:prSet presAssocID="{0DFA6C4C-E6A2-49F2-9EE2-32588C08709E}" presName="conn2-1" presStyleLbl="parChTrans1D4" presStyleIdx="3" presStyleCnt="5"/>
      <dgm:spPr/>
    </dgm:pt>
    <dgm:pt modelId="{E105ADF7-40E6-47E9-8626-7B29B8499D2F}" type="pres">
      <dgm:prSet presAssocID="{0DFA6C4C-E6A2-49F2-9EE2-32588C08709E}" presName="connTx" presStyleLbl="parChTrans1D4" presStyleIdx="3" presStyleCnt="5"/>
      <dgm:spPr/>
    </dgm:pt>
    <dgm:pt modelId="{B24B6395-E65E-4438-8186-E4A20095FAD2}" type="pres">
      <dgm:prSet presAssocID="{4B37ADC0-A8ED-4AD6-9AA7-B4A8A653E6C4}" presName="root2" presStyleCnt="0"/>
      <dgm:spPr/>
    </dgm:pt>
    <dgm:pt modelId="{7A57B859-0BCF-40D6-86E7-146C0BB92BAF}" type="pres">
      <dgm:prSet presAssocID="{4B37ADC0-A8ED-4AD6-9AA7-B4A8A653E6C4}" presName="LevelTwoTextNode" presStyleLbl="node4" presStyleIdx="3" presStyleCnt="5">
        <dgm:presLayoutVars>
          <dgm:chPref val="3"/>
        </dgm:presLayoutVars>
      </dgm:prSet>
      <dgm:spPr/>
    </dgm:pt>
    <dgm:pt modelId="{967D8E6F-E5BE-47FD-B5E4-A2B818FCBFA7}" type="pres">
      <dgm:prSet presAssocID="{4B37ADC0-A8ED-4AD6-9AA7-B4A8A653E6C4}" presName="level3hierChild" presStyleCnt="0"/>
      <dgm:spPr/>
    </dgm:pt>
    <dgm:pt modelId="{56E95C0F-BB5B-4282-842F-1AE06979AE53}" type="pres">
      <dgm:prSet presAssocID="{43A31EAC-04FF-4AF5-A833-A226553640B8}" presName="conn2-1" presStyleLbl="parChTrans1D3" presStyleIdx="2" presStyleCnt="3"/>
      <dgm:spPr/>
    </dgm:pt>
    <dgm:pt modelId="{BEB13EC9-7FC6-45AB-A26E-CA0B80548065}" type="pres">
      <dgm:prSet presAssocID="{43A31EAC-04FF-4AF5-A833-A226553640B8}" presName="connTx" presStyleLbl="parChTrans1D3" presStyleIdx="2" presStyleCnt="3"/>
      <dgm:spPr/>
    </dgm:pt>
    <dgm:pt modelId="{92F1123B-E097-4ABE-B748-3CB91D9C9B66}" type="pres">
      <dgm:prSet presAssocID="{5CEBDB40-1E95-4B4D-B838-33DC2740083D}" presName="root2" presStyleCnt="0"/>
      <dgm:spPr/>
    </dgm:pt>
    <dgm:pt modelId="{5A7EC2AD-DA4C-4937-807E-138FC2F7218A}" type="pres">
      <dgm:prSet presAssocID="{5CEBDB40-1E95-4B4D-B838-33DC2740083D}" presName="LevelTwoTextNode" presStyleLbl="node3" presStyleIdx="2" presStyleCnt="3">
        <dgm:presLayoutVars>
          <dgm:chPref val="3"/>
        </dgm:presLayoutVars>
      </dgm:prSet>
      <dgm:spPr/>
    </dgm:pt>
    <dgm:pt modelId="{BAD170F6-934F-4245-BD02-27DFD761F148}" type="pres">
      <dgm:prSet presAssocID="{5CEBDB40-1E95-4B4D-B838-33DC2740083D}" presName="level3hierChild" presStyleCnt="0"/>
      <dgm:spPr/>
    </dgm:pt>
    <dgm:pt modelId="{CE90DE54-35F8-4763-A430-2FB0885C0191}" type="pres">
      <dgm:prSet presAssocID="{13996B7A-749F-4E67-9C99-80931389E6C4}" presName="conn2-1" presStyleLbl="parChTrans1D4" presStyleIdx="4" presStyleCnt="5"/>
      <dgm:spPr/>
    </dgm:pt>
    <dgm:pt modelId="{DE628581-9F5E-4161-A489-894A20A582DC}" type="pres">
      <dgm:prSet presAssocID="{13996B7A-749F-4E67-9C99-80931389E6C4}" presName="connTx" presStyleLbl="parChTrans1D4" presStyleIdx="4" presStyleCnt="5"/>
      <dgm:spPr/>
    </dgm:pt>
    <dgm:pt modelId="{BFC45742-876F-42E4-921A-691C68B2D89B}" type="pres">
      <dgm:prSet presAssocID="{71ECC81F-3413-47DC-9B80-65D75996DB96}" presName="root2" presStyleCnt="0"/>
      <dgm:spPr/>
    </dgm:pt>
    <dgm:pt modelId="{56CAAD7B-B54F-4D62-BA8F-7722DCE1325B}" type="pres">
      <dgm:prSet presAssocID="{71ECC81F-3413-47DC-9B80-65D75996DB96}" presName="LevelTwoTextNode" presStyleLbl="node4" presStyleIdx="4" presStyleCnt="5">
        <dgm:presLayoutVars>
          <dgm:chPref val="3"/>
        </dgm:presLayoutVars>
      </dgm:prSet>
      <dgm:spPr/>
    </dgm:pt>
    <dgm:pt modelId="{77367196-4DFD-41A7-ACB8-15FF27CDA63B}" type="pres">
      <dgm:prSet presAssocID="{71ECC81F-3413-47DC-9B80-65D75996DB96}" presName="level3hierChild" presStyleCnt="0"/>
      <dgm:spPr/>
    </dgm:pt>
    <dgm:pt modelId="{0E72083F-A6F7-448A-A97E-8709BBB819DC}" type="pres">
      <dgm:prSet presAssocID="{C9AFA116-A10B-4F16-AB43-BEEFC13141FC}" presName="conn2-1" presStyleLbl="parChTrans1D2" presStyleIdx="2" presStyleCnt="3"/>
      <dgm:spPr/>
    </dgm:pt>
    <dgm:pt modelId="{87B7EF9D-7CD3-47E3-8182-4E9103F73B7D}" type="pres">
      <dgm:prSet presAssocID="{C9AFA116-A10B-4F16-AB43-BEEFC13141FC}" presName="connTx" presStyleLbl="parChTrans1D2" presStyleIdx="2" presStyleCnt="3"/>
      <dgm:spPr/>
    </dgm:pt>
    <dgm:pt modelId="{01327670-031E-4AC1-A0CD-67CDE507ED0B}" type="pres">
      <dgm:prSet presAssocID="{08A9B69B-0215-42B3-B5A5-D80023247DB1}" presName="root2" presStyleCnt="0"/>
      <dgm:spPr/>
    </dgm:pt>
    <dgm:pt modelId="{1813FC46-86DD-4367-B1BE-26C3A596E576}" type="pres">
      <dgm:prSet presAssocID="{08A9B69B-0215-42B3-B5A5-D80023247DB1}" presName="LevelTwoTextNode" presStyleLbl="node2" presStyleIdx="2" presStyleCnt="3">
        <dgm:presLayoutVars>
          <dgm:chPref val="3"/>
        </dgm:presLayoutVars>
      </dgm:prSet>
      <dgm:spPr/>
    </dgm:pt>
    <dgm:pt modelId="{DBBFEFD2-5AF5-4B07-9051-EA75A5F2BA71}" type="pres">
      <dgm:prSet presAssocID="{08A9B69B-0215-42B3-B5A5-D80023247DB1}" presName="level3hierChild" presStyleCnt="0"/>
      <dgm:spPr/>
    </dgm:pt>
  </dgm:ptLst>
  <dgm:cxnLst>
    <dgm:cxn modelId="{5E16B400-D79F-45EB-9036-76942F855B92}" type="presOf" srcId="{08A9B69B-0215-42B3-B5A5-D80023247DB1}" destId="{1813FC46-86DD-4367-B1BE-26C3A596E576}" srcOrd="0" destOrd="0" presId="urn:microsoft.com/office/officeart/2008/layout/HorizontalMultiLevelHierarchy"/>
    <dgm:cxn modelId="{166BC604-F7B2-44A7-B32B-0EEDEDD485CC}" type="presOf" srcId="{B9528952-40CB-415B-8D9E-81880596558D}" destId="{31CFF764-014E-4DE3-8A1A-39BBF6074D69}" srcOrd="0" destOrd="0" presId="urn:microsoft.com/office/officeart/2008/layout/HorizontalMultiLevelHierarchy"/>
    <dgm:cxn modelId="{8FE22305-BFD8-4CE8-97AE-5DB494A15F79}" type="presOf" srcId="{BC469439-BBCE-4366-8F4E-703C1D415D3B}" destId="{A0BB7C47-0888-4EB8-9E7B-2AD741F28FA3}" srcOrd="0" destOrd="0" presId="urn:microsoft.com/office/officeart/2008/layout/HorizontalMultiLevelHierarchy"/>
    <dgm:cxn modelId="{29884806-03C7-49C5-BE25-2F45050A0C8A}" srcId="{4E2163BC-1C2D-47C6-8571-9750E8296B90}" destId="{09DCCBD8-0061-4ECC-A55D-3E84D61B4BB1}" srcOrd="1" destOrd="0" parTransId="{76886DE2-E010-4978-B535-16A6AAC930B7}" sibTransId="{8C2BD3C0-99C4-4956-A602-5695FED534AE}"/>
    <dgm:cxn modelId="{1480710A-BAAD-4A2E-8AFC-747D6B83B788}" type="presOf" srcId="{96881C9B-4E87-4853-946D-04E1A51B7745}" destId="{08AAD4C5-31C8-41C5-9D50-AB350AC2F687}" srcOrd="0" destOrd="0" presId="urn:microsoft.com/office/officeart/2008/layout/HorizontalMultiLevelHierarchy"/>
    <dgm:cxn modelId="{3C36590B-0A5D-40DD-BE3C-A83E02DA2955}" type="presOf" srcId="{0DFA6C4C-E6A2-49F2-9EE2-32588C08709E}" destId="{E105ADF7-40E6-47E9-8626-7B29B8499D2F}" srcOrd="1" destOrd="0" presId="urn:microsoft.com/office/officeart/2008/layout/HorizontalMultiLevelHierarchy"/>
    <dgm:cxn modelId="{45D34B0E-E14D-45D0-9280-5F72CA0C2844}" srcId="{BC469439-BBCE-4366-8F4E-703C1D415D3B}" destId="{4E2163BC-1C2D-47C6-8571-9750E8296B90}" srcOrd="0" destOrd="0" parTransId="{6AE2E9DA-801A-4711-A926-956A5EB452F8}" sibTransId="{60E39389-1CA3-43AD-AF49-9CE1381F7168}"/>
    <dgm:cxn modelId="{63880110-6C69-4E11-8A08-F9E923F8DA48}" srcId="{5CEBDB40-1E95-4B4D-B838-33DC2740083D}" destId="{71ECC81F-3413-47DC-9B80-65D75996DB96}" srcOrd="0" destOrd="0" parTransId="{13996B7A-749F-4E67-9C99-80931389E6C4}" sibTransId="{6E79A14F-406D-4DA0-961A-1CBCEBFD82DE}"/>
    <dgm:cxn modelId="{242D6516-DA9E-4CDD-8657-6F31BFD34573}" type="presOf" srcId="{C9AFA116-A10B-4F16-AB43-BEEFC13141FC}" destId="{0E72083F-A6F7-448A-A97E-8709BBB819DC}" srcOrd="0" destOrd="0" presId="urn:microsoft.com/office/officeart/2008/layout/HorizontalMultiLevelHierarchy"/>
    <dgm:cxn modelId="{8D236319-0C27-4BA6-8317-D3B2C7D6A10C}" type="presOf" srcId="{6AE2E9DA-801A-4711-A926-956A5EB452F8}" destId="{3ED601CC-3DA1-46E3-8B45-79775C194079}" srcOrd="1" destOrd="0" presId="urn:microsoft.com/office/officeart/2008/layout/HorizontalMultiLevelHierarchy"/>
    <dgm:cxn modelId="{3FB45E1A-9BFC-4803-95D6-E4A5FB007DBD}" type="presOf" srcId="{9B7A9C04-0F91-497D-BE42-6CA163650CAB}" destId="{498E35D2-A0FA-4542-BCF3-2E0A6957AFFF}" srcOrd="0" destOrd="0" presId="urn:microsoft.com/office/officeart/2008/layout/HorizontalMultiLevelHierarchy"/>
    <dgm:cxn modelId="{727C701A-39D2-4897-9437-199FA4F9335E}" type="presOf" srcId="{BBB244E5-7DE4-4A12-BB57-EFE5AC720495}" destId="{22CDEDF2-508B-4A02-AEA6-83B3EA47CDE4}" srcOrd="0" destOrd="0" presId="urn:microsoft.com/office/officeart/2008/layout/HorizontalMultiLevelHierarchy"/>
    <dgm:cxn modelId="{D9EAE120-E31B-4A7C-9F67-D7EA11AE5F1B}" type="presOf" srcId="{71ECC81F-3413-47DC-9B80-65D75996DB96}" destId="{56CAAD7B-B54F-4D62-BA8F-7722DCE1325B}" srcOrd="0" destOrd="0" presId="urn:microsoft.com/office/officeart/2008/layout/HorizontalMultiLevelHierarchy"/>
    <dgm:cxn modelId="{E1F91727-D42C-4ABD-BC98-2D4A4BD78CA8}" type="presOf" srcId="{13996B7A-749F-4E67-9C99-80931389E6C4}" destId="{CE90DE54-35F8-4763-A430-2FB0885C0191}" srcOrd="0" destOrd="0" presId="urn:microsoft.com/office/officeart/2008/layout/HorizontalMultiLevelHierarchy"/>
    <dgm:cxn modelId="{F6D1AB2F-E26C-4B81-85D7-857C6B30A48B}" type="presOf" srcId="{13996B7A-749F-4E67-9C99-80931389E6C4}" destId="{DE628581-9F5E-4161-A489-894A20A582DC}" srcOrd="1" destOrd="0" presId="urn:microsoft.com/office/officeart/2008/layout/HorizontalMultiLevelHierarchy"/>
    <dgm:cxn modelId="{D951E65C-2CBB-480E-A526-0827BE61A813}" srcId="{4E2163BC-1C2D-47C6-8571-9750E8296B90}" destId="{BBB244E5-7DE4-4A12-BB57-EFE5AC720495}" srcOrd="0" destOrd="0" parTransId="{4490BB59-9D3F-4DD9-811E-932E72007FF5}" sibTransId="{C9E95397-5B39-4FF3-A67F-32B1AD27DE03}"/>
    <dgm:cxn modelId="{87AE3546-0605-462B-BE1F-73E0739D9BFF}" type="presOf" srcId="{CA65AF89-1EB0-45EE-9EF6-E9E955AD2369}" destId="{649E03DB-7EBA-4C19-96A0-895C22D82978}" srcOrd="0" destOrd="0" presId="urn:microsoft.com/office/officeart/2008/layout/HorizontalMultiLevelHierarchy"/>
    <dgm:cxn modelId="{B5B82369-A86C-4337-8D24-DC6EC87892BF}" srcId="{630106E3-B9EC-44CF-B804-0817077CCE3F}" destId="{CA65AF89-1EB0-45EE-9EF6-E9E955AD2369}" srcOrd="0" destOrd="0" parTransId="{B9528952-40CB-415B-8D9E-81880596558D}" sibTransId="{A5E63B09-8B8F-4A9E-954F-504F920EDFD8}"/>
    <dgm:cxn modelId="{80B0B349-8297-4DEB-A976-AE6355EE58C4}" type="presOf" srcId="{8E00DD77-2E24-4EA4-8434-E3436FC29628}" destId="{C70A51D5-6AD5-4F02-B8B3-9B30BD52260B}" srcOrd="1" destOrd="0" presId="urn:microsoft.com/office/officeart/2008/layout/HorizontalMultiLevelHierarchy"/>
    <dgm:cxn modelId="{D3FD9D4C-DF56-4904-9D78-B66616634CC5}" type="presOf" srcId="{4E2163BC-1C2D-47C6-8571-9750E8296B90}" destId="{ADE2526B-F6FE-45E3-8BE5-15CC380BEE87}" srcOrd="0" destOrd="0" presId="urn:microsoft.com/office/officeart/2008/layout/HorizontalMultiLevelHierarchy"/>
    <dgm:cxn modelId="{B2326150-4188-4A7A-9F60-93BE0B46A0C8}" srcId="{CA65AF89-1EB0-45EE-9EF6-E9E955AD2369}" destId="{4B37ADC0-A8ED-4AD6-9AA7-B4A8A653E6C4}" srcOrd="1" destOrd="0" parTransId="{0DFA6C4C-E6A2-49F2-9EE2-32588C08709E}" sibTransId="{EEDF6109-193A-4155-A722-D877E1FD1B66}"/>
    <dgm:cxn modelId="{656CF356-0372-44F4-A1BC-C5A52AA5A20B}" srcId="{C9604A2A-CB07-4AAE-AD77-06E5E2DE9800}" destId="{08A9B69B-0215-42B3-B5A5-D80023247DB1}" srcOrd="2" destOrd="0" parTransId="{C9AFA116-A10B-4F16-AB43-BEEFC13141FC}" sibTransId="{418CEA06-25C1-4CE5-9439-455C531BF42E}"/>
    <dgm:cxn modelId="{E2F89877-DEF9-40AA-BC6E-0C21D88D9B51}" type="presOf" srcId="{B9528952-40CB-415B-8D9E-81880596558D}" destId="{EA2A0E2C-EB60-487E-BB36-9583EA67F992}" srcOrd="1" destOrd="0" presId="urn:microsoft.com/office/officeart/2008/layout/HorizontalMultiLevelHierarchy"/>
    <dgm:cxn modelId="{7F483381-2FBE-42EF-A68B-E1967AD90F4D}" type="presOf" srcId="{2C971C34-4B98-41BA-9A6F-269BDEBE3F62}" destId="{CE8FFBB2-B658-4F22-B394-9EFF8C40A503}" srcOrd="0" destOrd="0" presId="urn:microsoft.com/office/officeart/2008/layout/HorizontalMultiLevelHierarchy"/>
    <dgm:cxn modelId="{82067285-1ED6-47EA-849B-60D2317BE01B}" srcId="{C9604A2A-CB07-4AAE-AD77-06E5E2DE9800}" destId="{BC469439-BBCE-4366-8F4E-703C1D415D3B}" srcOrd="0" destOrd="0" parTransId="{9B7A9C04-0F91-497D-BE42-6CA163650CAB}" sibTransId="{2C18DB19-4487-4E1F-8F56-A3741FC53125}"/>
    <dgm:cxn modelId="{96E20D87-ED08-4324-908F-F3B5C60FCCB3}" type="presOf" srcId="{C9AFA116-A10B-4F16-AB43-BEEFC13141FC}" destId="{87B7EF9D-7CD3-47E3-8182-4E9103F73B7D}" srcOrd="1" destOrd="0" presId="urn:microsoft.com/office/officeart/2008/layout/HorizontalMultiLevelHierarchy"/>
    <dgm:cxn modelId="{68E1558D-5008-44DE-8C34-58B3B8FBB88D}" type="presOf" srcId="{43A31EAC-04FF-4AF5-A833-A226553640B8}" destId="{BEB13EC9-7FC6-45AB-A26E-CA0B80548065}" srcOrd="1" destOrd="0" presId="urn:microsoft.com/office/officeart/2008/layout/HorizontalMultiLevelHierarchy"/>
    <dgm:cxn modelId="{F8CA709A-4B0A-41BA-924C-CB9AAE8B9200}" type="presOf" srcId="{5CEBDB40-1E95-4B4D-B838-33DC2740083D}" destId="{5A7EC2AD-DA4C-4937-807E-138FC2F7218A}" srcOrd="0" destOrd="0" presId="urn:microsoft.com/office/officeart/2008/layout/HorizontalMultiLevelHierarchy"/>
    <dgm:cxn modelId="{698B179D-56D2-4C4B-AA69-B33C45DC8305}" type="presOf" srcId="{43A31EAC-04FF-4AF5-A833-A226553640B8}" destId="{56E95C0F-BB5B-4282-842F-1AE06979AE53}" srcOrd="0" destOrd="0" presId="urn:microsoft.com/office/officeart/2008/layout/HorizontalMultiLevelHierarchy"/>
    <dgm:cxn modelId="{E043E49E-917D-4FC5-8157-466022E53C75}" type="presOf" srcId="{76886DE2-E010-4978-B535-16A6AAC930B7}" destId="{4466A417-A9B0-4D08-901D-D577272FBC0B}" srcOrd="0" destOrd="0" presId="urn:microsoft.com/office/officeart/2008/layout/HorizontalMultiLevelHierarchy"/>
    <dgm:cxn modelId="{E91D73A6-3460-4FC9-A091-3E0562D435CA}" srcId="{96881C9B-4E87-4853-946D-04E1A51B7745}" destId="{C9604A2A-CB07-4AAE-AD77-06E5E2DE9800}" srcOrd="0" destOrd="0" parTransId="{61F6AE8F-2DB2-49DB-BB55-54B0AB11220F}" sibTransId="{1DA5E1C1-1418-4F76-9ED6-3F12E2FA9F46}"/>
    <dgm:cxn modelId="{F648E5A8-16D4-49CC-8024-659917E8BE79}" type="presOf" srcId="{4490BB59-9D3F-4DD9-811E-932E72007FF5}" destId="{FB27FC10-FBCB-40FF-A9C1-8DAFE0F2FF8D}" srcOrd="0" destOrd="0" presId="urn:microsoft.com/office/officeart/2008/layout/HorizontalMultiLevelHierarchy"/>
    <dgm:cxn modelId="{ED0C60BA-7B53-49E3-AE3E-36B1A938CCB8}" type="presOf" srcId="{945E1BDC-66E6-491A-BEF3-DAB95E3C1D4B}" destId="{EA00C811-0B16-47A6-8111-DA39CAF67661}" srcOrd="1" destOrd="0" presId="urn:microsoft.com/office/officeart/2008/layout/HorizontalMultiLevelHierarchy"/>
    <dgm:cxn modelId="{19E852C3-7A90-4441-BE04-3203888A9E0B}" type="presOf" srcId="{09DCCBD8-0061-4ECC-A55D-3E84D61B4BB1}" destId="{D204F40B-4AAD-47AC-9487-6F94B4C47CEC}" srcOrd="0" destOrd="0" presId="urn:microsoft.com/office/officeart/2008/layout/HorizontalMultiLevelHierarchy"/>
    <dgm:cxn modelId="{19A5C6C8-A25C-430C-A854-A03903F52988}" type="presOf" srcId="{0DFA6C4C-E6A2-49F2-9EE2-32588C08709E}" destId="{17C1F2C6-9C75-4517-A155-A9ABB974544F}" srcOrd="0" destOrd="0" presId="urn:microsoft.com/office/officeart/2008/layout/HorizontalMultiLevelHierarchy"/>
    <dgm:cxn modelId="{6B40FEC9-87AE-46AF-87C3-D026D64D6EAB}" type="presOf" srcId="{6AE2E9DA-801A-4711-A926-956A5EB452F8}" destId="{0182DB84-40CE-44CA-8D9F-C0D5DA92C97B}" srcOrd="0" destOrd="0" presId="urn:microsoft.com/office/officeart/2008/layout/HorizontalMultiLevelHierarchy"/>
    <dgm:cxn modelId="{9B3467DD-6366-43BC-8D02-6FDBC0AFDC3F}" srcId="{630106E3-B9EC-44CF-B804-0817077CCE3F}" destId="{5CEBDB40-1E95-4B4D-B838-33DC2740083D}" srcOrd="1" destOrd="0" parTransId="{43A31EAC-04FF-4AF5-A833-A226553640B8}" sibTransId="{4B561439-935E-4F55-9303-CEFACD0A6463}"/>
    <dgm:cxn modelId="{A93550E0-D026-48BE-9F43-18508C6E6CCA}" type="presOf" srcId="{8E00DD77-2E24-4EA4-8434-E3436FC29628}" destId="{B9E5FC51-B576-4BFB-A7A8-1D1A5007912E}" srcOrd="0" destOrd="0" presId="urn:microsoft.com/office/officeart/2008/layout/HorizontalMultiLevelHierarchy"/>
    <dgm:cxn modelId="{4A0955E0-BF15-4D5F-8CD5-EC4A3E911D66}" type="presOf" srcId="{9B7A9C04-0F91-497D-BE42-6CA163650CAB}" destId="{1DF254D9-35E8-4680-A4CE-7A99C5068A5C}" srcOrd="1" destOrd="0" presId="urn:microsoft.com/office/officeart/2008/layout/HorizontalMultiLevelHierarchy"/>
    <dgm:cxn modelId="{CC3600E2-7539-44BA-8574-5066511BB8D7}" srcId="{C9604A2A-CB07-4AAE-AD77-06E5E2DE9800}" destId="{630106E3-B9EC-44CF-B804-0817077CCE3F}" srcOrd="1" destOrd="0" parTransId="{8E00DD77-2E24-4EA4-8434-E3436FC29628}" sibTransId="{15A0CD25-FF9B-412C-A23F-6389732949D0}"/>
    <dgm:cxn modelId="{39E119E7-9A0D-4125-8219-3D3E0E73A38F}" type="presOf" srcId="{C9604A2A-CB07-4AAE-AD77-06E5E2DE9800}" destId="{22A8FFB9-75D8-49F0-B094-A98F389884B8}" srcOrd="0" destOrd="0" presId="urn:microsoft.com/office/officeart/2008/layout/HorizontalMultiLevelHierarchy"/>
    <dgm:cxn modelId="{C68E16EA-8524-4879-8F64-47A17DFEFB6E}" type="presOf" srcId="{630106E3-B9EC-44CF-B804-0817077CCE3F}" destId="{D46824D3-9213-469A-9F9C-8C9DC2FF2757}" srcOrd="0" destOrd="0" presId="urn:microsoft.com/office/officeart/2008/layout/HorizontalMultiLevelHierarchy"/>
    <dgm:cxn modelId="{413822EB-B936-4B9D-B67F-4093BCDD2212}" type="presOf" srcId="{4B37ADC0-A8ED-4AD6-9AA7-B4A8A653E6C4}" destId="{7A57B859-0BCF-40D6-86E7-146C0BB92BAF}" srcOrd="0" destOrd="0" presId="urn:microsoft.com/office/officeart/2008/layout/HorizontalMultiLevelHierarchy"/>
    <dgm:cxn modelId="{2280EBEB-137D-4B6A-BB62-D9DC0E24A5E6}" type="presOf" srcId="{945E1BDC-66E6-491A-BEF3-DAB95E3C1D4B}" destId="{68C3B6CA-AC85-4879-9DE7-5146AF5FFF62}" srcOrd="0" destOrd="0" presId="urn:microsoft.com/office/officeart/2008/layout/HorizontalMultiLevelHierarchy"/>
    <dgm:cxn modelId="{70B111F2-32E6-4A38-AFC1-859B75DC08C6}" srcId="{CA65AF89-1EB0-45EE-9EF6-E9E955AD2369}" destId="{2C971C34-4B98-41BA-9A6F-269BDEBE3F62}" srcOrd="0" destOrd="0" parTransId="{945E1BDC-66E6-491A-BEF3-DAB95E3C1D4B}" sibTransId="{466BA47A-9293-47CA-A23A-921D684BA049}"/>
    <dgm:cxn modelId="{51E615F2-A6FA-4C1E-86FA-CEEB55C0E590}" type="presOf" srcId="{76886DE2-E010-4978-B535-16A6AAC930B7}" destId="{7EAD87CD-462D-4806-8A5B-712FC6C6848F}" srcOrd="1" destOrd="0" presId="urn:microsoft.com/office/officeart/2008/layout/HorizontalMultiLevelHierarchy"/>
    <dgm:cxn modelId="{967AF4FE-7215-4CC8-AEF6-7ECACBC8A26D}" type="presOf" srcId="{4490BB59-9D3F-4DD9-811E-932E72007FF5}" destId="{E1843DD6-B767-4760-A3DE-28D51433C256}" srcOrd="1" destOrd="0" presId="urn:microsoft.com/office/officeart/2008/layout/HorizontalMultiLevelHierarchy"/>
    <dgm:cxn modelId="{7108E948-5A02-4ED4-B1B5-8D16B279009A}" type="presParOf" srcId="{08AAD4C5-31C8-41C5-9D50-AB350AC2F687}" destId="{ABE255C4-B210-4820-B5CA-6B2E02904ACE}" srcOrd="0" destOrd="0" presId="urn:microsoft.com/office/officeart/2008/layout/HorizontalMultiLevelHierarchy"/>
    <dgm:cxn modelId="{E2F1C047-90DA-4452-BA3E-4E491E7AA963}" type="presParOf" srcId="{ABE255C4-B210-4820-B5CA-6B2E02904ACE}" destId="{22A8FFB9-75D8-49F0-B094-A98F389884B8}" srcOrd="0" destOrd="0" presId="urn:microsoft.com/office/officeart/2008/layout/HorizontalMultiLevelHierarchy"/>
    <dgm:cxn modelId="{EA73AE38-12AB-4285-AE38-2DC85400099F}" type="presParOf" srcId="{ABE255C4-B210-4820-B5CA-6B2E02904ACE}" destId="{6AC629DC-BEF7-4282-A19F-0EE85E6FD924}" srcOrd="1" destOrd="0" presId="urn:microsoft.com/office/officeart/2008/layout/HorizontalMultiLevelHierarchy"/>
    <dgm:cxn modelId="{14BF8B98-8B44-4461-A786-EF4B34D76E11}" type="presParOf" srcId="{6AC629DC-BEF7-4282-A19F-0EE85E6FD924}" destId="{498E35D2-A0FA-4542-BCF3-2E0A6957AFFF}" srcOrd="0" destOrd="0" presId="urn:microsoft.com/office/officeart/2008/layout/HorizontalMultiLevelHierarchy"/>
    <dgm:cxn modelId="{2F10CEBC-BF1A-43FC-927E-A411009C0FBB}" type="presParOf" srcId="{498E35D2-A0FA-4542-BCF3-2E0A6957AFFF}" destId="{1DF254D9-35E8-4680-A4CE-7A99C5068A5C}" srcOrd="0" destOrd="0" presId="urn:microsoft.com/office/officeart/2008/layout/HorizontalMultiLevelHierarchy"/>
    <dgm:cxn modelId="{95BC74FF-06EA-4BAB-9223-134FF73626B6}" type="presParOf" srcId="{6AC629DC-BEF7-4282-A19F-0EE85E6FD924}" destId="{2A511868-1ED8-4168-96CB-0B4CA3E16B03}" srcOrd="1" destOrd="0" presId="urn:microsoft.com/office/officeart/2008/layout/HorizontalMultiLevelHierarchy"/>
    <dgm:cxn modelId="{B83FB4E8-93C9-4DC0-AE47-1003228C8E0B}" type="presParOf" srcId="{2A511868-1ED8-4168-96CB-0B4CA3E16B03}" destId="{A0BB7C47-0888-4EB8-9E7B-2AD741F28FA3}" srcOrd="0" destOrd="0" presId="urn:microsoft.com/office/officeart/2008/layout/HorizontalMultiLevelHierarchy"/>
    <dgm:cxn modelId="{02787F5E-D460-4D39-AEBD-4B0718AAA7EB}" type="presParOf" srcId="{2A511868-1ED8-4168-96CB-0B4CA3E16B03}" destId="{573D7088-8145-46F9-818B-3B11601CCE2C}" srcOrd="1" destOrd="0" presId="urn:microsoft.com/office/officeart/2008/layout/HorizontalMultiLevelHierarchy"/>
    <dgm:cxn modelId="{AF18C685-BEE7-4EBD-A07C-BDB4799FAFAB}" type="presParOf" srcId="{573D7088-8145-46F9-818B-3B11601CCE2C}" destId="{0182DB84-40CE-44CA-8D9F-C0D5DA92C97B}" srcOrd="0" destOrd="0" presId="urn:microsoft.com/office/officeart/2008/layout/HorizontalMultiLevelHierarchy"/>
    <dgm:cxn modelId="{48DB6DC2-F9EB-488C-ACF1-141F621E8116}" type="presParOf" srcId="{0182DB84-40CE-44CA-8D9F-C0D5DA92C97B}" destId="{3ED601CC-3DA1-46E3-8B45-79775C194079}" srcOrd="0" destOrd="0" presId="urn:microsoft.com/office/officeart/2008/layout/HorizontalMultiLevelHierarchy"/>
    <dgm:cxn modelId="{B8734A5A-7197-4F36-B0B0-1FD4ECE6E092}" type="presParOf" srcId="{573D7088-8145-46F9-818B-3B11601CCE2C}" destId="{4E74280F-E174-4427-9208-5C5CA207B0A9}" srcOrd="1" destOrd="0" presId="urn:microsoft.com/office/officeart/2008/layout/HorizontalMultiLevelHierarchy"/>
    <dgm:cxn modelId="{8CB5297F-AB2B-4CFA-A409-F008FEBC3517}" type="presParOf" srcId="{4E74280F-E174-4427-9208-5C5CA207B0A9}" destId="{ADE2526B-F6FE-45E3-8BE5-15CC380BEE87}" srcOrd="0" destOrd="0" presId="urn:microsoft.com/office/officeart/2008/layout/HorizontalMultiLevelHierarchy"/>
    <dgm:cxn modelId="{0D86B014-50FD-4A31-8A48-280E5B4E1447}" type="presParOf" srcId="{4E74280F-E174-4427-9208-5C5CA207B0A9}" destId="{BC131DAC-BF91-44B8-9F38-C91548D29691}" srcOrd="1" destOrd="0" presId="urn:microsoft.com/office/officeart/2008/layout/HorizontalMultiLevelHierarchy"/>
    <dgm:cxn modelId="{F6C231C2-41FD-4205-AFEC-7498CD560874}" type="presParOf" srcId="{BC131DAC-BF91-44B8-9F38-C91548D29691}" destId="{FB27FC10-FBCB-40FF-A9C1-8DAFE0F2FF8D}" srcOrd="0" destOrd="0" presId="urn:microsoft.com/office/officeart/2008/layout/HorizontalMultiLevelHierarchy"/>
    <dgm:cxn modelId="{269CBBD6-D91E-47B4-A181-92CB535D5254}" type="presParOf" srcId="{FB27FC10-FBCB-40FF-A9C1-8DAFE0F2FF8D}" destId="{E1843DD6-B767-4760-A3DE-28D51433C256}" srcOrd="0" destOrd="0" presId="urn:microsoft.com/office/officeart/2008/layout/HorizontalMultiLevelHierarchy"/>
    <dgm:cxn modelId="{FB09E48B-AA8D-4BEC-A69C-F5F85C95D427}" type="presParOf" srcId="{BC131DAC-BF91-44B8-9F38-C91548D29691}" destId="{42D7E22C-BB90-4560-A346-34A231194E30}" srcOrd="1" destOrd="0" presId="urn:microsoft.com/office/officeart/2008/layout/HorizontalMultiLevelHierarchy"/>
    <dgm:cxn modelId="{985DF7B6-0CE4-4A43-B83D-DAD36D57F4F9}" type="presParOf" srcId="{42D7E22C-BB90-4560-A346-34A231194E30}" destId="{22CDEDF2-508B-4A02-AEA6-83B3EA47CDE4}" srcOrd="0" destOrd="0" presId="urn:microsoft.com/office/officeart/2008/layout/HorizontalMultiLevelHierarchy"/>
    <dgm:cxn modelId="{05CEF101-63C6-4CD9-8963-60337AB19703}" type="presParOf" srcId="{42D7E22C-BB90-4560-A346-34A231194E30}" destId="{9FDADF67-F7A1-4C5F-B0AC-8970C787C3F0}" srcOrd="1" destOrd="0" presId="urn:microsoft.com/office/officeart/2008/layout/HorizontalMultiLevelHierarchy"/>
    <dgm:cxn modelId="{4CE9E84A-A8D6-4143-860C-C46845A6E541}" type="presParOf" srcId="{BC131DAC-BF91-44B8-9F38-C91548D29691}" destId="{4466A417-A9B0-4D08-901D-D577272FBC0B}" srcOrd="2" destOrd="0" presId="urn:microsoft.com/office/officeart/2008/layout/HorizontalMultiLevelHierarchy"/>
    <dgm:cxn modelId="{36F62405-0948-410D-8270-C0A33ADB0697}" type="presParOf" srcId="{4466A417-A9B0-4D08-901D-D577272FBC0B}" destId="{7EAD87CD-462D-4806-8A5B-712FC6C6848F}" srcOrd="0" destOrd="0" presId="urn:microsoft.com/office/officeart/2008/layout/HorizontalMultiLevelHierarchy"/>
    <dgm:cxn modelId="{210BFD4F-D4AD-4B52-973F-E820C3BB776C}" type="presParOf" srcId="{BC131DAC-BF91-44B8-9F38-C91548D29691}" destId="{6446F066-86F7-4D58-A444-A443EEBA1201}" srcOrd="3" destOrd="0" presId="urn:microsoft.com/office/officeart/2008/layout/HorizontalMultiLevelHierarchy"/>
    <dgm:cxn modelId="{CE8CA41F-FCE6-4277-BC93-99E40B5D94D2}" type="presParOf" srcId="{6446F066-86F7-4D58-A444-A443EEBA1201}" destId="{D204F40B-4AAD-47AC-9487-6F94B4C47CEC}" srcOrd="0" destOrd="0" presId="urn:microsoft.com/office/officeart/2008/layout/HorizontalMultiLevelHierarchy"/>
    <dgm:cxn modelId="{822CB71B-2A8E-4A95-86B9-A647B39D282F}" type="presParOf" srcId="{6446F066-86F7-4D58-A444-A443EEBA1201}" destId="{79C1C166-0B4C-412E-A615-28DF62A5D5E3}" srcOrd="1" destOrd="0" presId="urn:microsoft.com/office/officeart/2008/layout/HorizontalMultiLevelHierarchy"/>
    <dgm:cxn modelId="{EBC0107C-BE43-4D9D-BADE-5C9C5A8326C2}" type="presParOf" srcId="{6AC629DC-BEF7-4282-A19F-0EE85E6FD924}" destId="{B9E5FC51-B576-4BFB-A7A8-1D1A5007912E}" srcOrd="2" destOrd="0" presId="urn:microsoft.com/office/officeart/2008/layout/HorizontalMultiLevelHierarchy"/>
    <dgm:cxn modelId="{F326A3F0-0927-48E1-A2E0-9DFA4050038D}" type="presParOf" srcId="{B9E5FC51-B576-4BFB-A7A8-1D1A5007912E}" destId="{C70A51D5-6AD5-4F02-B8B3-9B30BD52260B}" srcOrd="0" destOrd="0" presId="urn:microsoft.com/office/officeart/2008/layout/HorizontalMultiLevelHierarchy"/>
    <dgm:cxn modelId="{7253DB0E-6445-41D0-96E0-B84F35B777D4}" type="presParOf" srcId="{6AC629DC-BEF7-4282-A19F-0EE85E6FD924}" destId="{7DC85021-42DB-423F-B2AC-3AB7166EDB3A}" srcOrd="3" destOrd="0" presId="urn:microsoft.com/office/officeart/2008/layout/HorizontalMultiLevelHierarchy"/>
    <dgm:cxn modelId="{CDBA5E26-06C8-4B8D-B9EF-862CA41E887C}" type="presParOf" srcId="{7DC85021-42DB-423F-B2AC-3AB7166EDB3A}" destId="{D46824D3-9213-469A-9F9C-8C9DC2FF2757}" srcOrd="0" destOrd="0" presId="urn:microsoft.com/office/officeart/2008/layout/HorizontalMultiLevelHierarchy"/>
    <dgm:cxn modelId="{AB19E017-730A-4395-94EE-6A1EC6FF1E97}" type="presParOf" srcId="{7DC85021-42DB-423F-B2AC-3AB7166EDB3A}" destId="{B4403C64-F652-4327-8242-26B2B50BE048}" srcOrd="1" destOrd="0" presId="urn:microsoft.com/office/officeart/2008/layout/HorizontalMultiLevelHierarchy"/>
    <dgm:cxn modelId="{BD408DAC-CCF2-474A-825C-3FCDF3031E6B}" type="presParOf" srcId="{B4403C64-F652-4327-8242-26B2B50BE048}" destId="{31CFF764-014E-4DE3-8A1A-39BBF6074D69}" srcOrd="0" destOrd="0" presId="urn:microsoft.com/office/officeart/2008/layout/HorizontalMultiLevelHierarchy"/>
    <dgm:cxn modelId="{82AD61E5-CF9B-49F9-8A23-B5A2876E9308}" type="presParOf" srcId="{31CFF764-014E-4DE3-8A1A-39BBF6074D69}" destId="{EA2A0E2C-EB60-487E-BB36-9583EA67F992}" srcOrd="0" destOrd="0" presId="urn:microsoft.com/office/officeart/2008/layout/HorizontalMultiLevelHierarchy"/>
    <dgm:cxn modelId="{A3B0D55D-347C-4E24-A0C6-B2A09BD17835}" type="presParOf" srcId="{B4403C64-F652-4327-8242-26B2B50BE048}" destId="{1D56DCBE-271F-4C33-87C1-C4FD30BF65BA}" srcOrd="1" destOrd="0" presId="urn:microsoft.com/office/officeart/2008/layout/HorizontalMultiLevelHierarchy"/>
    <dgm:cxn modelId="{5F31AF53-D81B-442E-8DF1-8DD89A272DDB}" type="presParOf" srcId="{1D56DCBE-271F-4C33-87C1-C4FD30BF65BA}" destId="{649E03DB-7EBA-4C19-96A0-895C22D82978}" srcOrd="0" destOrd="0" presId="urn:microsoft.com/office/officeart/2008/layout/HorizontalMultiLevelHierarchy"/>
    <dgm:cxn modelId="{474B49EA-ACD2-4254-9269-EBC11F399008}" type="presParOf" srcId="{1D56DCBE-271F-4C33-87C1-C4FD30BF65BA}" destId="{4EBE38A5-33E4-48E7-B947-C8E5C40CA6B0}" srcOrd="1" destOrd="0" presId="urn:microsoft.com/office/officeart/2008/layout/HorizontalMultiLevelHierarchy"/>
    <dgm:cxn modelId="{3335373C-172B-4E3E-896C-0D90DE5E711C}" type="presParOf" srcId="{4EBE38A5-33E4-48E7-B947-C8E5C40CA6B0}" destId="{68C3B6CA-AC85-4879-9DE7-5146AF5FFF62}" srcOrd="0" destOrd="0" presId="urn:microsoft.com/office/officeart/2008/layout/HorizontalMultiLevelHierarchy"/>
    <dgm:cxn modelId="{CCB509AD-A7B0-42CA-BC78-7F89A3AFD86C}" type="presParOf" srcId="{68C3B6CA-AC85-4879-9DE7-5146AF5FFF62}" destId="{EA00C811-0B16-47A6-8111-DA39CAF67661}" srcOrd="0" destOrd="0" presId="urn:microsoft.com/office/officeart/2008/layout/HorizontalMultiLevelHierarchy"/>
    <dgm:cxn modelId="{59E5A456-BA61-42B6-BF18-99D551AF135E}" type="presParOf" srcId="{4EBE38A5-33E4-48E7-B947-C8E5C40CA6B0}" destId="{8C7F6DAA-0C15-42DB-A72A-6F2A89F7CDEC}" srcOrd="1" destOrd="0" presId="urn:microsoft.com/office/officeart/2008/layout/HorizontalMultiLevelHierarchy"/>
    <dgm:cxn modelId="{70A1801A-D336-4E38-97D3-21BAB1CCB57C}" type="presParOf" srcId="{8C7F6DAA-0C15-42DB-A72A-6F2A89F7CDEC}" destId="{CE8FFBB2-B658-4F22-B394-9EFF8C40A503}" srcOrd="0" destOrd="0" presId="urn:microsoft.com/office/officeart/2008/layout/HorizontalMultiLevelHierarchy"/>
    <dgm:cxn modelId="{4BE3B28D-07E0-4E71-884B-A5DF8BA24028}" type="presParOf" srcId="{8C7F6DAA-0C15-42DB-A72A-6F2A89F7CDEC}" destId="{F237D531-8082-4F2D-A532-8ACF6D811690}" srcOrd="1" destOrd="0" presId="urn:microsoft.com/office/officeart/2008/layout/HorizontalMultiLevelHierarchy"/>
    <dgm:cxn modelId="{C3342D8D-E84C-46FC-98D6-0B644382B5BE}" type="presParOf" srcId="{4EBE38A5-33E4-48E7-B947-C8E5C40CA6B0}" destId="{17C1F2C6-9C75-4517-A155-A9ABB974544F}" srcOrd="2" destOrd="0" presId="urn:microsoft.com/office/officeart/2008/layout/HorizontalMultiLevelHierarchy"/>
    <dgm:cxn modelId="{EC9C9F35-B1C2-4CD8-A0AC-DB72054ED296}" type="presParOf" srcId="{17C1F2C6-9C75-4517-A155-A9ABB974544F}" destId="{E105ADF7-40E6-47E9-8626-7B29B8499D2F}" srcOrd="0" destOrd="0" presId="urn:microsoft.com/office/officeart/2008/layout/HorizontalMultiLevelHierarchy"/>
    <dgm:cxn modelId="{F677CE89-4684-49F9-8C6F-8FEA651B0218}" type="presParOf" srcId="{4EBE38A5-33E4-48E7-B947-C8E5C40CA6B0}" destId="{B24B6395-E65E-4438-8186-E4A20095FAD2}" srcOrd="3" destOrd="0" presId="urn:microsoft.com/office/officeart/2008/layout/HorizontalMultiLevelHierarchy"/>
    <dgm:cxn modelId="{0ED1AFD8-8F63-455A-8E86-81DA8DFD47E7}" type="presParOf" srcId="{B24B6395-E65E-4438-8186-E4A20095FAD2}" destId="{7A57B859-0BCF-40D6-86E7-146C0BB92BAF}" srcOrd="0" destOrd="0" presId="urn:microsoft.com/office/officeart/2008/layout/HorizontalMultiLevelHierarchy"/>
    <dgm:cxn modelId="{B4DCA98B-460D-41B0-B58E-206B96633F47}" type="presParOf" srcId="{B24B6395-E65E-4438-8186-E4A20095FAD2}" destId="{967D8E6F-E5BE-47FD-B5E4-A2B818FCBFA7}" srcOrd="1" destOrd="0" presId="urn:microsoft.com/office/officeart/2008/layout/HorizontalMultiLevelHierarchy"/>
    <dgm:cxn modelId="{6CEE24F4-6520-459B-B608-611D12D76A44}" type="presParOf" srcId="{B4403C64-F652-4327-8242-26B2B50BE048}" destId="{56E95C0F-BB5B-4282-842F-1AE06979AE53}" srcOrd="2" destOrd="0" presId="urn:microsoft.com/office/officeart/2008/layout/HorizontalMultiLevelHierarchy"/>
    <dgm:cxn modelId="{DABD3BC0-11DD-4919-8ADB-85B363D4A079}" type="presParOf" srcId="{56E95C0F-BB5B-4282-842F-1AE06979AE53}" destId="{BEB13EC9-7FC6-45AB-A26E-CA0B80548065}" srcOrd="0" destOrd="0" presId="urn:microsoft.com/office/officeart/2008/layout/HorizontalMultiLevelHierarchy"/>
    <dgm:cxn modelId="{142FD4AC-C898-460B-8052-392272CE2C86}" type="presParOf" srcId="{B4403C64-F652-4327-8242-26B2B50BE048}" destId="{92F1123B-E097-4ABE-B748-3CB91D9C9B66}" srcOrd="3" destOrd="0" presId="urn:microsoft.com/office/officeart/2008/layout/HorizontalMultiLevelHierarchy"/>
    <dgm:cxn modelId="{2327BEBA-88DD-4649-8C1B-09BD44A875EA}" type="presParOf" srcId="{92F1123B-E097-4ABE-B748-3CB91D9C9B66}" destId="{5A7EC2AD-DA4C-4937-807E-138FC2F7218A}" srcOrd="0" destOrd="0" presId="urn:microsoft.com/office/officeart/2008/layout/HorizontalMultiLevelHierarchy"/>
    <dgm:cxn modelId="{4904966B-BA04-40DD-B4DE-BCE954595957}" type="presParOf" srcId="{92F1123B-E097-4ABE-B748-3CB91D9C9B66}" destId="{BAD170F6-934F-4245-BD02-27DFD761F148}" srcOrd="1" destOrd="0" presId="urn:microsoft.com/office/officeart/2008/layout/HorizontalMultiLevelHierarchy"/>
    <dgm:cxn modelId="{F0697BD5-FBDE-4139-85CC-98D5276B24C5}" type="presParOf" srcId="{BAD170F6-934F-4245-BD02-27DFD761F148}" destId="{CE90DE54-35F8-4763-A430-2FB0885C0191}" srcOrd="0" destOrd="0" presId="urn:microsoft.com/office/officeart/2008/layout/HorizontalMultiLevelHierarchy"/>
    <dgm:cxn modelId="{16A3B603-635A-4F7A-9D51-5C48C92AE192}" type="presParOf" srcId="{CE90DE54-35F8-4763-A430-2FB0885C0191}" destId="{DE628581-9F5E-4161-A489-894A20A582DC}" srcOrd="0" destOrd="0" presId="urn:microsoft.com/office/officeart/2008/layout/HorizontalMultiLevelHierarchy"/>
    <dgm:cxn modelId="{FAF30134-6E25-4AC6-80D6-E2F71C0A2E4E}" type="presParOf" srcId="{BAD170F6-934F-4245-BD02-27DFD761F148}" destId="{BFC45742-876F-42E4-921A-691C68B2D89B}" srcOrd="1" destOrd="0" presId="urn:microsoft.com/office/officeart/2008/layout/HorizontalMultiLevelHierarchy"/>
    <dgm:cxn modelId="{5C697656-7389-404B-8CC2-1991E4A0A49B}" type="presParOf" srcId="{BFC45742-876F-42E4-921A-691C68B2D89B}" destId="{56CAAD7B-B54F-4D62-BA8F-7722DCE1325B}" srcOrd="0" destOrd="0" presId="urn:microsoft.com/office/officeart/2008/layout/HorizontalMultiLevelHierarchy"/>
    <dgm:cxn modelId="{59A1747E-68F2-4E1F-BB79-1298D853E127}" type="presParOf" srcId="{BFC45742-876F-42E4-921A-691C68B2D89B}" destId="{77367196-4DFD-41A7-ACB8-15FF27CDA63B}" srcOrd="1" destOrd="0" presId="urn:microsoft.com/office/officeart/2008/layout/HorizontalMultiLevelHierarchy"/>
    <dgm:cxn modelId="{FF7B8DA7-069D-470C-951C-EA53776FFD53}" type="presParOf" srcId="{6AC629DC-BEF7-4282-A19F-0EE85E6FD924}" destId="{0E72083F-A6F7-448A-A97E-8709BBB819DC}" srcOrd="4" destOrd="0" presId="urn:microsoft.com/office/officeart/2008/layout/HorizontalMultiLevelHierarchy"/>
    <dgm:cxn modelId="{23423F7A-937F-4EEE-88FE-7527E03B0530}" type="presParOf" srcId="{0E72083F-A6F7-448A-A97E-8709BBB819DC}" destId="{87B7EF9D-7CD3-47E3-8182-4E9103F73B7D}" srcOrd="0" destOrd="0" presId="urn:microsoft.com/office/officeart/2008/layout/HorizontalMultiLevelHierarchy"/>
    <dgm:cxn modelId="{47A940F1-AA4B-49F0-9894-77D7D9148192}" type="presParOf" srcId="{6AC629DC-BEF7-4282-A19F-0EE85E6FD924}" destId="{01327670-031E-4AC1-A0CD-67CDE507ED0B}" srcOrd="5" destOrd="0" presId="urn:microsoft.com/office/officeart/2008/layout/HorizontalMultiLevelHierarchy"/>
    <dgm:cxn modelId="{E9DC9C0D-D896-4844-992E-567DAE95C505}" type="presParOf" srcId="{01327670-031E-4AC1-A0CD-67CDE507ED0B}" destId="{1813FC46-86DD-4367-B1BE-26C3A596E576}" srcOrd="0" destOrd="0" presId="urn:microsoft.com/office/officeart/2008/layout/HorizontalMultiLevelHierarchy"/>
    <dgm:cxn modelId="{1DAE1B6B-99CD-44F6-A6D2-FB8741E1B406}" type="presParOf" srcId="{01327670-031E-4AC1-A0CD-67CDE507ED0B}" destId="{DBBFEFD2-5AF5-4B07-9051-EA75A5F2BA7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2083F-A6F7-448A-A97E-8709BBB819DC}">
      <dsp:nvSpPr>
        <dsp:cNvPr id="0" name=""/>
        <dsp:cNvSpPr/>
      </dsp:nvSpPr>
      <dsp:spPr>
        <a:xfrm>
          <a:off x="611396" y="2314282"/>
          <a:ext cx="400616" cy="1431319"/>
        </a:xfrm>
        <a:custGeom>
          <a:avLst/>
          <a:gdLst/>
          <a:ahLst/>
          <a:cxnLst/>
          <a:rect l="0" t="0" r="0" b="0"/>
          <a:pathLst>
            <a:path>
              <a:moveTo>
                <a:pt x="0" y="0"/>
              </a:moveTo>
              <a:lnTo>
                <a:pt x="200308" y="0"/>
              </a:lnTo>
              <a:lnTo>
                <a:pt x="200308" y="1431319"/>
              </a:lnTo>
              <a:lnTo>
                <a:pt x="400616" y="1431319"/>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774547" y="2992784"/>
        <a:ext cx="74316" cy="74316"/>
      </dsp:txXfrm>
    </dsp:sp>
    <dsp:sp modelId="{CE90DE54-35F8-4763-A430-2FB0885C0191}">
      <dsp:nvSpPr>
        <dsp:cNvPr id="0" name=""/>
        <dsp:cNvSpPr/>
      </dsp:nvSpPr>
      <dsp:spPr>
        <a:xfrm>
          <a:off x="5418798" y="3509039"/>
          <a:ext cx="400616" cy="91440"/>
        </a:xfrm>
        <a:custGeom>
          <a:avLst/>
          <a:gdLst/>
          <a:ahLst/>
          <a:cxnLst/>
          <a:rect l="0" t="0" r="0" b="0"/>
          <a:pathLst>
            <a:path>
              <a:moveTo>
                <a:pt x="0" y="45720"/>
              </a:moveTo>
              <a:lnTo>
                <a:pt x="400616" y="45720"/>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5609091" y="3544744"/>
        <a:ext cx="20030" cy="20030"/>
      </dsp:txXfrm>
    </dsp:sp>
    <dsp:sp modelId="{56E95C0F-BB5B-4282-842F-1AE06979AE53}">
      <dsp:nvSpPr>
        <dsp:cNvPr id="0" name=""/>
        <dsp:cNvSpPr/>
      </dsp:nvSpPr>
      <dsp:spPr>
        <a:xfrm>
          <a:off x="3015097" y="2982231"/>
          <a:ext cx="400616" cy="572527"/>
        </a:xfrm>
        <a:custGeom>
          <a:avLst/>
          <a:gdLst/>
          <a:ahLst/>
          <a:cxnLst/>
          <a:rect l="0" t="0" r="0" b="0"/>
          <a:pathLst>
            <a:path>
              <a:moveTo>
                <a:pt x="0" y="0"/>
              </a:moveTo>
              <a:lnTo>
                <a:pt x="200308" y="0"/>
              </a:lnTo>
              <a:lnTo>
                <a:pt x="200308" y="572527"/>
              </a:lnTo>
              <a:lnTo>
                <a:pt x="400616" y="572527"/>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3197936" y="3251026"/>
        <a:ext cx="34938" cy="34938"/>
      </dsp:txXfrm>
    </dsp:sp>
    <dsp:sp modelId="{17C1F2C6-9C75-4517-A155-A9ABB974544F}">
      <dsp:nvSpPr>
        <dsp:cNvPr id="0" name=""/>
        <dsp:cNvSpPr/>
      </dsp:nvSpPr>
      <dsp:spPr>
        <a:xfrm>
          <a:off x="5418798" y="2409703"/>
          <a:ext cx="400616" cy="381685"/>
        </a:xfrm>
        <a:custGeom>
          <a:avLst/>
          <a:gdLst/>
          <a:ahLst/>
          <a:cxnLst/>
          <a:rect l="0" t="0" r="0" b="0"/>
          <a:pathLst>
            <a:path>
              <a:moveTo>
                <a:pt x="0" y="0"/>
              </a:moveTo>
              <a:lnTo>
                <a:pt x="200308" y="0"/>
              </a:lnTo>
              <a:lnTo>
                <a:pt x="200308" y="381685"/>
              </a:lnTo>
              <a:lnTo>
                <a:pt x="400616" y="381685"/>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5605273" y="2586713"/>
        <a:ext cx="27666" cy="27666"/>
      </dsp:txXfrm>
    </dsp:sp>
    <dsp:sp modelId="{68C3B6CA-AC85-4879-9DE7-5146AF5FFF62}">
      <dsp:nvSpPr>
        <dsp:cNvPr id="0" name=""/>
        <dsp:cNvSpPr/>
      </dsp:nvSpPr>
      <dsp:spPr>
        <a:xfrm>
          <a:off x="5418798" y="2028018"/>
          <a:ext cx="400616" cy="381685"/>
        </a:xfrm>
        <a:custGeom>
          <a:avLst/>
          <a:gdLst/>
          <a:ahLst/>
          <a:cxnLst/>
          <a:rect l="0" t="0" r="0" b="0"/>
          <a:pathLst>
            <a:path>
              <a:moveTo>
                <a:pt x="0" y="381685"/>
              </a:moveTo>
              <a:lnTo>
                <a:pt x="200308" y="381685"/>
              </a:lnTo>
              <a:lnTo>
                <a:pt x="200308" y="0"/>
              </a:lnTo>
              <a:lnTo>
                <a:pt x="400616" y="0"/>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5605273" y="2205027"/>
        <a:ext cx="27666" cy="27666"/>
      </dsp:txXfrm>
    </dsp:sp>
    <dsp:sp modelId="{31CFF764-014E-4DE3-8A1A-39BBF6074D69}">
      <dsp:nvSpPr>
        <dsp:cNvPr id="0" name=""/>
        <dsp:cNvSpPr/>
      </dsp:nvSpPr>
      <dsp:spPr>
        <a:xfrm>
          <a:off x="3015097" y="2409703"/>
          <a:ext cx="400616" cy="572527"/>
        </a:xfrm>
        <a:custGeom>
          <a:avLst/>
          <a:gdLst/>
          <a:ahLst/>
          <a:cxnLst/>
          <a:rect l="0" t="0" r="0" b="0"/>
          <a:pathLst>
            <a:path>
              <a:moveTo>
                <a:pt x="0" y="572527"/>
              </a:moveTo>
              <a:lnTo>
                <a:pt x="200308" y="572527"/>
              </a:lnTo>
              <a:lnTo>
                <a:pt x="200308" y="0"/>
              </a:lnTo>
              <a:lnTo>
                <a:pt x="400616" y="0"/>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3197936" y="2678498"/>
        <a:ext cx="34938" cy="34938"/>
      </dsp:txXfrm>
    </dsp:sp>
    <dsp:sp modelId="{B9E5FC51-B576-4BFB-A7A8-1D1A5007912E}">
      <dsp:nvSpPr>
        <dsp:cNvPr id="0" name=""/>
        <dsp:cNvSpPr/>
      </dsp:nvSpPr>
      <dsp:spPr>
        <a:xfrm>
          <a:off x="611396" y="2314282"/>
          <a:ext cx="400616" cy="667949"/>
        </a:xfrm>
        <a:custGeom>
          <a:avLst/>
          <a:gdLst/>
          <a:ahLst/>
          <a:cxnLst/>
          <a:rect l="0" t="0" r="0" b="0"/>
          <a:pathLst>
            <a:path>
              <a:moveTo>
                <a:pt x="0" y="0"/>
              </a:moveTo>
              <a:lnTo>
                <a:pt x="200308" y="0"/>
              </a:lnTo>
              <a:lnTo>
                <a:pt x="200308" y="667949"/>
              </a:lnTo>
              <a:lnTo>
                <a:pt x="400616" y="667949"/>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792233" y="2628785"/>
        <a:ext cx="38943" cy="38943"/>
      </dsp:txXfrm>
    </dsp:sp>
    <dsp:sp modelId="{4466A417-A9B0-4D08-901D-D577272FBC0B}">
      <dsp:nvSpPr>
        <dsp:cNvPr id="0" name=""/>
        <dsp:cNvSpPr/>
      </dsp:nvSpPr>
      <dsp:spPr>
        <a:xfrm>
          <a:off x="5418798" y="882963"/>
          <a:ext cx="400616" cy="381685"/>
        </a:xfrm>
        <a:custGeom>
          <a:avLst/>
          <a:gdLst/>
          <a:ahLst/>
          <a:cxnLst/>
          <a:rect l="0" t="0" r="0" b="0"/>
          <a:pathLst>
            <a:path>
              <a:moveTo>
                <a:pt x="0" y="0"/>
              </a:moveTo>
              <a:lnTo>
                <a:pt x="200308" y="0"/>
              </a:lnTo>
              <a:lnTo>
                <a:pt x="200308" y="381685"/>
              </a:lnTo>
              <a:lnTo>
                <a:pt x="400616" y="381685"/>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5605273" y="1059972"/>
        <a:ext cx="27666" cy="27666"/>
      </dsp:txXfrm>
    </dsp:sp>
    <dsp:sp modelId="{FB27FC10-FBCB-40FF-A9C1-8DAFE0F2FF8D}">
      <dsp:nvSpPr>
        <dsp:cNvPr id="0" name=""/>
        <dsp:cNvSpPr/>
      </dsp:nvSpPr>
      <dsp:spPr>
        <a:xfrm>
          <a:off x="5418798" y="501277"/>
          <a:ext cx="400616" cy="381685"/>
        </a:xfrm>
        <a:custGeom>
          <a:avLst/>
          <a:gdLst/>
          <a:ahLst/>
          <a:cxnLst/>
          <a:rect l="0" t="0" r="0" b="0"/>
          <a:pathLst>
            <a:path>
              <a:moveTo>
                <a:pt x="0" y="381685"/>
              </a:moveTo>
              <a:lnTo>
                <a:pt x="200308" y="381685"/>
              </a:lnTo>
              <a:lnTo>
                <a:pt x="200308" y="0"/>
              </a:lnTo>
              <a:lnTo>
                <a:pt x="400616" y="0"/>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5605273" y="678287"/>
        <a:ext cx="27666" cy="27666"/>
      </dsp:txXfrm>
    </dsp:sp>
    <dsp:sp modelId="{0182DB84-40CE-44CA-8D9F-C0D5DA92C97B}">
      <dsp:nvSpPr>
        <dsp:cNvPr id="0" name=""/>
        <dsp:cNvSpPr/>
      </dsp:nvSpPr>
      <dsp:spPr>
        <a:xfrm>
          <a:off x="3015097" y="837243"/>
          <a:ext cx="400616" cy="91440"/>
        </a:xfrm>
        <a:custGeom>
          <a:avLst/>
          <a:gdLst/>
          <a:ahLst/>
          <a:cxnLst/>
          <a:rect l="0" t="0" r="0" b="0"/>
          <a:pathLst>
            <a:path>
              <a:moveTo>
                <a:pt x="0" y="45720"/>
              </a:moveTo>
              <a:lnTo>
                <a:pt x="400616" y="45720"/>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3205390" y="872947"/>
        <a:ext cx="20030" cy="20030"/>
      </dsp:txXfrm>
    </dsp:sp>
    <dsp:sp modelId="{498E35D2-A0FA-4542-BCF3-2E0A6957AFFF}">
      <dsp:nvSpPr>
        <dsp:cNvPr id="0" name=""/>
        <dsp:cNvSpPr/>
      </dsp:nvSpPr>
      <dsp:spPr>
        <a:xfrm>
          <a:off x="611396" y="882963"/>
          <a:ext cx="400616" cy="1431319"/>
        </a:xfrm>
        <a:custGeom>
          <a:avLst/>
          <a:gdLst/>
          <a:ahLst/>
          <a:cxnLst/>
          <a:rect l="0" t="0" r="0" b="0"/>
          <a:pathLst>
            <a:path>
              <a:moveTo>
                <a:pt x="0" y="1431319"/>
              </a:moveTo>
              <a:lnTo>
                <a:pt x="200308" y="1431319"/>
              </a:lnTo>
              <a:lnTo>
                <a:pt x="200308" y="0"/>
              </a:lnTo>
              <a:lnTo>
                <a:pt x="400616" y="0"/>
              </a:lnTo>
            </a:path>
          </a:pathLst>
        </a:custGeom>
        <a:noFill/>
        <a:ln w="12700" cap="flat" cmpd="sng" algn="ctr">
          <a:solidFill>
            <a:srgbClr val="D2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774547" y="1561464"/>
        <a:ext cx="74316" cy="74316"/>
      </dsp:txXfrm>
    </dsp:sp>
    <dsp:sp modelId="{22A8FFB9-75D8-49F0-B094-A98F389884B8}">
      <dsp:nvSpPr>
        <dsp:cNvPr id="0" name=""/>
        <dsp:cNvSpPr/>
      </dsp:nvSpPr>
      <dsp:spPr>
        <a:xfrm rot="16200000">
          <a:off x="-1301047" y="2008934"/>
          <a:ext cx="3214191" cy="610696"/>
        </a:xfrm>
        <a:prstGeom prst="rect">
          <a:avLst/>
        </a:prstGeom>
        <a:solidFill>
          <a:srgbClr val="E2646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it-IT" sz="4000" kern="1200"/>
            <a:t>COSTS</a:t>
          </a:r>
        </a:p>
      </dsp:txBody>
      <dsp:txXfrm>
        <a:off x="-1301047" y="2008934"/>
        <a:ext cx="3214191" cy="610696"/>
      </dsp:txXfrm>
    </dsp:sp>
    <dsp:sp modelId="{A0BB7C47-0888-4EB8-9E7B-2AD741F28FA3}">
      <dsp:nvSpPr>
        <dsp:cNvPr id="0" name=""/>
        <dsp:cNvSpPr/>
      </dsp:nvSpPr>
      <dsp:spPr>
        <a:xfrm>
          <a:off x="1012013" y="577614"/>
          <a:ext cx="2003084" cy="610696"/>
        </a:xfrm>
        <a:prstGeom prst="rect">
          <a:avLst/>
        </a:prstGeom>
        <a:solidFill>
          <a:srgbClr val="E26465">
            <a:alpha val="94902"/>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SUNK COSTS</a:t>
          </a:r>
        </a:p>
      </dsp:txBody>
      <dsp:txXfrm>
        <a:off x="1012013" y="577614"/>
        <a:ext cx="2003084" cy="610696"/>
      </dsp:txXfrm>
    </dsp:sp>
    <dsp:sp modelId="{ADE2526B-F6FE-45E3-8BE5-15CC380BEE87}">
      <dsp:nvSpPr>
        <dsp:cNvPr id="0" name=""/>
        <dsp:cNvSpPr/>
      </dsp:nvSpPr>
      <dsp:spPr>
        <a:xfrm>
          <a:off x="3415714" y="577614"/>
          <a:ext cx="2003084" cy="610696"/>
        </a:xfrm>
        <a:prstGeom prst="rect">
          <a:avLst/>
        </a:prstGeom>
        <a:solidFill>
          <a:srgbClr val="E26465">
            <a:alpha val="8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Algorithm Development</a:t>
          </a:r>
        </a:p>
      </dsp:txBody>
      <dsp:txXfrm>
        <a:off x="3415714" y="577614"/>
        <a:ext cx="2003084" cy="610696"/>
      </dsp:txXfrm>
    </dsp:sp>
    <dsp:sp modelId="{22CDEDF2-508B-4A02-AEA6-83B3EA47CDE4}">
      <dsp:nvSpPr>
        <dsp:cNvPr id="0" name=""/>
        <dsp:cNvSpPr/>
      </dsp:nvSpPr>
      <dsp:spPr>
        <a:xfrm>
          <a:off x="5819415" y="195929"/>
          <a:ext cx="2003084" cy="610696"/>
        </a:xfrm>
        <a:prstGeom prst="rect">
          <a:avLst/>
        </a:prstGeom>
        <a:solidFill>
          <a:srgbClr val="E26465">
            <a:alpha val="85098"/>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Cost of Data</a:t>
          </a:r>
        </a:p>
      </dsp:txBody>
      <dsp:txXfrm>
        <a:off x="5819415" y="195929"/>
        <a:ext cx="2003084" cy="610696"/>
      </dsp:txXfrm>
    </dsp:sp>
    <dsp:sp modelId="{D204F40B-4AAD-47AC-9487-6F94B4C47CEC}">
      <dsp:nvSpPr>
        <dsp:cNvPr id="0" name=""/>
        <dsp:cNvSpPr/>
      </dsp:nvSpPr>
      <dsp:spPr>
        <a:xfrm>
          <a:off x="5819415" y="959300"/>
          <a:ext cx="2003084" cy="610696"/>
        </a:xfrm>
        <a:prstGeom prst="rect">
          <a:avLst/>
        </a:prstGeom>
        <a:solidFill>
          <a:srgbClr val="E26465">
            <a:alpha val="85098"/>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Research Costs</a:t>
          </a:r>
        </a:p>
      </dsp:txBody>
      <dsp:txXfrm>
        <a:off x="5819415" y="959300"/>
        <a:ext cx="2003084" cy="610696"/>
      </dsp:txXfrm>
    </dsp:sp>
    <dsp:sp modelId="{D46824D3-9213-469A-9F9C-8C9DC2FF2757}">
      <dsp:nvSpPr>
        <dsp:cNvPr id="0" name=""/>
        <dsp:cNvSpPr/>
      </dsp:nvSpPr>
      <dsp:spPr>
        <a:xfrm>
          <a:off x="1012013" y="2676883"/>
          <a:ext cx="2003084" cy="610696"/>
        </a:xfrm>
        <a:prstGeom prst="rect">
          <a:avLst/>
        </a:prstGeom>
        <a:solidFill>
          <a:srgbClr val="E26465">
            <a:alpha val="94902"/>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PERIOD COSTS</a:t>
          </a:r>
        </a:p>
      </dsp:txBody>
      <dsp:txXfrm>
        <a:off x="1012013" y="2676883"/>
        <a:ext cx="2003084" cy="610696"/>
      </dsp:txXfrm>
    </dsp:sp>
    <dsp:sp modelId="{649E03DB-7EBA-4C19-96A0-895C22D82978}">
      <dsp:nvSpPr>
        <dsp:cNvPr id="0" name=""/>
        <dsp:cNvSpPr/>
      </dsp:nvSpPr>
      <dsp:spPr>
        <a:xfrm>
          <a:off x="3415714" y="2104355"/>
          <a:ext cx="2003084" cy="610696"/>
        </a:xfrm>
        <a:prstGeom prst="rect">
          <a:avLst/>
        </a:prstGeom>
        <a:solidFill>
          <a:srgbClr val="E26465">
            <a:alpha val="8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FixedCosts</a:t>
          </a:r>
        </a:p>
      </dsp:txBody>
      <dsp:txXfrm>
        <a:off x="3415714" y="2104355"/>
        <a:ext cx="2003084" cy="610696"/>
      </dsp:txXfrm>
    </dsp:sp>
    <dsp:sp modelId="{CE8FFBB2-B658-4F22-B394-9EFF8C40A503}">
      <dsp:nvSpPr>
        <dsp:cNvPr id="0" name=""/>
        <dsp:cNvSpPr/>
      </dsp:nvSpPr>
      <dsp:spPr>
        <a:xfrm>
          <a:off x="5819415" y="1722670"/>
          <a:ext cx="2003084" cy="610696"/>
        </a:xfrm>
        <a:prstGeom prst="rect">
          <a:avLst/>
        </a:prstGeom>
        <a:solidFill>
          <a:srgbClr val="E26465">
            <a:alpha val="85098"/>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Infrastructural Costs</a:t>
          </a:r>
        </a:p>
      </dsp:txBody>
      <dsp:txXfrm>
        <a:off x="5819415" y="1722670"/>
        <a:ext cx="2003084" cy="610696"/>
      </dsp:txXfrm>
    </dsp:sp>
    <dsp:sp modelId="{7A57B859-0BCF-40D6-86E7-146C0BB92BAF}">
      <dsp:nvSpPr>
        <dsp:cNvPr id="0" name=""/>
        <dsp:cNvSpPr/>
      </dsp:nvSpPr>
      <dsp:spPr>
        <a:xfrm>
          <a:off x="5819415" y="2486040"/>
          <a:ext cx="2003084" cy="610696"/>
        </a:xfrm>
        <a:prstGeom prst="rect">
          <a:avLst/>
        </a:prstGeom>
        <a:solidFill>
          <a:srgbClr val="E26465">
            <a:alpha val="85098"/>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Dashboard Costs</a:t>
          </a:r>
        </a:p>
      </dsp:txBody>
      <dsp:txXfrm>
        <a:off x="5819415" y="2486040"/>
        <a:ext cx="2003084" cy="610696"/>
      </dsp:txXfrm>
    </dsp:sp>
    <dsp:sp modelId="{5A7EC2AD-DA4C-4937-807E-138FC2F7218A}">
      <dsp:nvSpPr>
        <dsp:cNvPr id="0" name=""/>
        <dsp:cNvSpPr/>
      </dsp:nvSpPr>
      <dsp:spPr>
        <a:xfrm>
          <a:off x="3415714" y="3249411"/>
          <a:ext cx="2003084" cy="610696"/>
        </a:xfrm>
        <a:prstGeom prst="rect">
          <a:avLst/>
        </a:prstGeom>
        <a:solidFill>
          <a:srgbClr val="E26465">
            <a:alpha val="8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Variable Costs</a:t>
          </a:r>
        </a:p>
      </dsp:txBody>
      <dsp:txXfrm>
        <a:off x="3415714" y="3249411"/>
        <a:ext cx="2003084" cy="610696"/>
      </dsp:txXfrm>
    </dsp:sp>
    <dsp:sp modelId="{56CAAD7B-B54F-4D62-BA8F-7722DCE1325B}">
      <dsp:nvSpPr>
        <dsp:cNvPr id="0" name=""/>
        <dsp:cNvSpPr/>
      </dsp:nvSpPr>
      <dsp:spPr>
        <a:xfrm>
          <a:off x="5819415" y="3249411"/>
          <a:ext cx="2003084" cy="610696"/>
        </a:xfrm>
        <a:prstGeom prst="rect">
          <a:avLst/>
        </a:prstGeom>
        <a:solidFill>
          <a:srgbClr val="E26465">
            <a:alpha val="85098"/>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Paid influencers' Costs</a:t>
          </a:r>
        </a:p>
      </dsp:txBody>
      <dsp:txXfrm>
        <a:off x="5819415" y="3249411"/>
        <a:ext cx="2003084" cy="610696"/>
      </dsp:txXfrm>
    </dsp:sp>
    <dsp:sp modelId="{1813FC46-86DD-4367-B1BE-26C3A596E576}">
      <dsp:nvSpPr>
        <dsp:cNvPr id="0" name=""/>
        <dsp:cNvSpPr/>
      </dsp:nvSpPr>
      <dsp:spPr>
        <a:xfrm>
          <a:off x="1012013" y="3440254"/>
          <a:ext cx="2003084" cy="610696"/>
        </a:xfrm>
        <a:prstGeom prst="rect">
          <a:avLst/>
        </a:prstGeom>
        <a:solidFill>
          <a:srgbClr val="E26465">
            <a:alpha val="94902"/>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SAVING COSTS</a:t>
          </a:r>
        </a:p>
      </dsp:txBody>
      <dsp:txXfrm>
        <a:off x="1012013" y="3440254"/>
        <a:ext cx="2003084" cy="61069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0.83592</cdr:x>
      <cdr:y>0.68098</cdr:y>
    </cdr:from>
    <cdr:to>
      <cdr:x>0.95867</cdr:x>
      <cdr:y>0.75784</cdr:y>
    </cdr:to>
    <cdr:sp macro="" textlink="">
      <cdr:nvSpPr>
        <cdr:cNvPr id="4" name="CasellaDiTesto 1">
          <a:extLst xmlns:a="http://schemas.openxmlformats.org/drawingml/2006/main">
            <a:ext uri="{FF2B5EF4-FFF2-40B4-BE49-F238E27FC236}">
              <a16:creationId xmlns:a16="http://schemas.microsoft.com/office/drawing/2014/main" id="{ADF2467C-9E25-404A-96B3-B5E8002C675E}"/>
            </a:ext>
          </a:extLst>
        </cdr:cNvPr>
        <cdr:cNvSpPr txBox="1"/>
      </cdr:nvSpPr>
      <cdr:spPr>
        <a:xfrm xmlns:a="http://schemas.openxmlformats.org/drawingml/2006/main">
          <a:off x="5094515" y="2645227"/>
          <a:ext cx="748068" cy="2985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it-IT" sz="1100" dirty="0">
              <a:solidFill>
                <a:schemeClr val="tx1">
                  <a:lumMod val="75000"/>
                  <a:lumOff val="25000"/>
                </a:schemeClr>
              </a:solidFill>
              <a:latin typeface="Roboto Light" panose="02000000000000000000" pitchFamily="2" charset="0"/>
              <a:ea typeface="Roboto Light" panose="02000000000000000000" pitchFamily="2" charset="0"/>
            </a:rPr>
            <a:t>(94,6%)</a:t>
          </a:r>
        </a:p>
      </cdr:txBody>
    </cdr:sp>
  </cdr:relSizeAnchor>
  <cdr:relSizeAnchor xmlns:cdr="http://schemas.openxmlformats.org/drawingml/2006/chartDrawing">
    <cdr:from>
      <cdr:x>0.18757</cdr:x>
      <cdr:y>0.19456</cdr:y>
    </cdr:from>
    <cdr:to>
      <cdr:x>0.73392</cdr:x>
      <cdr:y>0.87838</cdr:y>
    </cdr:to>
    <cdr:grpSp>
      <cdr:nvGrpSpPr>
        <cdr:cNvPr id="8" name="Gruppo 7">
          <a:extLst xmlns:a="http://schemas.openxmlformats.org/drawingml/2006/main">
            <a:ext uri="{FF2B5EF4-FFF2-40B4-BE49-F238E27FC236}">
              <a16:creationId xmlns:a16="http://schemas.microsoft.com/office/drawing/2014/main" id="{96E547C8-D6FC-4ED0-904A-E2BB321BB268}"/>
            </a:ext>
          </a:extLst>
        </cdr:cNvPr>
        <cdr:cNvGrpSpPr/>
      </cdr:nvGrpSpPr>
      <cdr:grpSpPr>
        <a:xfrm xmlns:a="http://schemas.openxmlformats.org/drawingml/2006/main">
          <a:off x="1137593" y="712597"/>
          <a:ext cx="3313557" cy="2504565"/>
          <a:chOff x="1143123" y="755778"/>
          <a:chExt cx="3329725" cy="2656249"/>
        </a:xfrm>
      </cdr:grpSpPr>
      <cdr:sp macro="" textlink="">
        <cdr:nvSpPr>
          <cdr:cNvPr id="2" name="CasellaDiTesto 1">
            <a:extLst xmlns:a="http://schemas.openxmlformats.org/drawingml/2006/main">
              <a:ext uri="{FF2B5EF4-FFF2-40B4-BE49-F238E27FC236}">
                <a16:creationId xmlns:a16="http://schemas.microsoft.com/office/drawing/2014/main" id="{B9EDF7D6-1250-4EE7-809B-3E845938B443}"/>
              </a:ext>
            </a:extLst>
          </cdr:cNvPr>
          <cdr:cNvSpPr txBox="1"/>
        </cdr:nvSpPr>
        <cdr:spPr>
          <a:xfrm xmlns:a="http://schemas.openxmlformats.org/drawingml/2006/main">
            <a:off x="3724781" y="755778"/>
            <a:ext cx="748067" cy="2985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it-IT" sz="1100" dirty="0">
                <a:solidFill>
                  <a:schemeClr val="tx1">
                    <a:lumMod val="75000"/>
                    <a:lumOff val="25000"/>
                  </a:schemeClr>
                </a:solidFill>
                <a:latin typeface="Roboto Light" panose="02000000000000000000" pitchFamily="2" charset="0"/>
                <a:ea typeface="Roboto Light" panose="02000000000000000000" pitchFamily="2" charset="0"/>
              </a:rPr>
              <a:t>(59,9%)</a:t>
            </a:r>
          </a:p>
        </cdr:txBody>
      </cdr:sp>
      <cdr:sp macro="" textlink="">
        <cdr:nvSpPr>
          <cdr:cNvPr id="3" name="CasellaDiTesto 1">
            <a:extLst xmlns:a="http://schemas.openxmlformats.org/drawingml/2006/main">
              <a:ext uri="{FF2B5EF4-FFF2-40B4-BE49-F238E27FC236}">
                <a16:creationId xmlns:a16="http://schemas.microsoft.com/office/drawing/2014/main" id="{ADF2467C-9E25-404A-96B3-B5E8002C675E}"/>
              </a:ext>
            </a:extLst>
          </cdr:cNvPr>
          <cdr:cNvSpPr txBox="1"/>
        </cdr:nvSpPr>
        <cdr:spPr>
          <a:xfrm xmlns:a="http://schemas.openxmlformats.org/drawingml/2006/main">
            <a:off x="1609949" y="3113447"/>
            <a:ext cx="748068" cy="2985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it-IT" sz="1100" dirty="0">
                <a:solidFill>
                  <a:schemeClr val="tx1">
                    <a:lumMod val="75000"/>
                    <a:lumOff val="25000"/>
                  </a:schemeClr>
                </a:solidFill>
                <a:latin typeface="Roboto Light" panose="02000000000000000000" pitchFamily="2" charset="0"/>
                <a:ea typeface="Roboto Light" panose="02000000000000000000" pitchFamily="2" charset="0"/>
              </a:rPr>
              <a:t>(10,8%)</a:t>
            </a:r>
          </a:p>
        </cdr:txBody>
      </cdr:sp>
      <cdr:sp macro="" textlink="">
        <cdr:nvSpPr>
          <cdr:cNvPr id="5" name="CasellaDiTesto 1">
            <a:extLst xmlns:a="http://schemas.openxmlformats.org/drawingml/2006/main">
              <a:ext uri="{FF2B5EF4-FFF2-40B4-BE49-F238E27FC236}">
                <a16:creationId xmlns:a16="http://schemas.microsoft.com/office/drawing/2014/main" id="{ADF2467C-9E25-404A-96B3-B5E8002C675E}"/>
              </a:ext>
            </a:extLst>
          </cdr:cNvPr>
          <cdr:cNvSpPr txBox="1"/>
        </cdr:nvSpPr>
        <cdr:spPr>
          <a:xfrm xmlns:a="http://schemas.openxmlformats.org/drawingml/2006/main">
            <a:off x="2804647" y="2178179"/>
            <a:ext cx="748067" cy="2985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it-IT" sz="1100" dirty="0">
                <a:solidFill>
                  <a:schemeClr val="tx1">
                    <a:lumMod val="75000"/>
                    <a:lumOff val="25000"/>
                  </a:schemeClr>
                </a:solidFill>
                <a:latin typeface="Roboto Light" panose="02000000000000000000" pitchFamily="2" charset="0"/>
                <a:ea typeface="Roboto Light" panose="02000000000000000000" pitchFamily="2" charset="0"/>
              </a:rPr>
              <a:t>(40,7%)</a:t>
            </a:r>
          </a:p>
        </cdr:txBody>
      </cdr:sp>
      <cdr:sp macro="" textlink="">
        <cdr:nvSpPr>
          <cdr:cNvPr id="6" name="CasellaDiTesto 1">
            <a:extLst xmlns:a="http://schemas.openxmlformats.org/drawingml/2006/main">
              <a:ext uri="{FF2B5EF4-FFF2-40B4-BE49-F238E27FC236}">
                <a16:creationId xmlns:a16="http://schemas.microsoft.com/office/drawing/2014/main" id="{ADF2467C-9E25-404A-96B3-B5E8002C675E}"/>
              </a:ext>
            </a:extLst>
          </cdr:cNvPr>
          <cdr:cNvSpPr txBox="1"/>
        </cdr:nvSpPr>
        <cdr:spPr>
          <a:xfrm xmlns:a="http://schemas.openxmlformats.org/drawingml/2006/main">
            <a:off x="1143123" y="1718300"/>
            <a:ext cx="748068" cy="2985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it-IT" sz="1100" dirty="0">
                <a:solidFill>
                  <a:schemeClr val="tx1">
                    <a:lumMod val="75000"/>
                    <a:lumOff val="25000"/>
                  </a:schemeClr>
                </a:solidFill>
                <a:latin typeface="Roboto Light" panose="02000000000000000000" pitchFamily="2" charset="0"/>
                <a:ea typeface="Roboto Light" panose="02000000000000000000" pitchFamily="2" charset="0"/>
              </a:rPr>
              <a:t>(1,8%)</a:t>
            </a:r>
          </a:p>
        </cdr:txBody>
      </cdr:sp>
      <cdr:sp macro="" textlink="">
        <cdr:nvSpPr>
          <cdr:cNvPr id="7" name="CasellaDiTesto 1">
            <a:extLst xmlns:a="http://schemas.openxmlformats.org/drawingml/2006/main">
              <a:ext uri="{FF2B5EF4-FFF2-40B4-BE49-F238E27FC236}">
                <a16:creationId xmlns:a16="http://schemas.microsoft.com/office/drawing/2014/main" id="{ADF2467C-9E25-404A-96B3-B5E8002C675E}"/>
              </a:ext>
            </a:extLst>
          </cdr:cNvPr>
          <cdr:cNvSpPr txBox="1"/>
        </cdr:nvSpPr>
        <cdr:spPr>
          <a:xfrm xmlns:a="http://schemas.openxmlformats.org/drawingml/2006/main">
            <a:off x="1161271" y="1245558"/>
            <a:ext cx="748068" cy="2985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it-IT" sz="1100" dirty="0">
                <a:solidFill>
                  <a:schemeClr val="tx1">
                    <a:lumMod val="75000"/>
                    <a:lumOff val="25000"/>
                  </a:schemeClr>
                </a:solidFill>
                <a:latin typeface="Roboto Light" panose="02000000000000000000" pitchFamily="2" charset="0"/>
                <a:ea typeface="Roboto Light" panose="02000000000000000000" pitchFamily="2" charset="0"/>
              </a:rPr>
              <a:t>(3,0%)</a:t>
            </a:r>
          </a:p>
        </cdr:txBody>
      </cdr: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B79F4-5DCD-4791-BDC7-A71C9E6E646D}" type="datetimeFigureOut">
              <a:rPr lang="en-GB" smtClean="0"/>
              <a:t>27/06/2020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F804E-1A23-484C-9B04-57DF02CD3DEC}" type="slidenum">
              <a:rPr lang="en-GB" smtClean="0"/>
              <a:t>‹#›</a:t>
            </a:fld>
            <a:endParaRPr lang="en-GB"/>
          </a:p>
        </p:txBody>
      </p:sp>
    </p:spTree>
    <p:extLst>
      <p:ext uri="{BB962C8B-B14F-4D97-AF65-F5344CB8AC3E}">
        <p14:creationId xmlns:p14="http://schemas.microsoft.com/office/powerpoint/2010/main" val="388147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C2F804E-1A23-484C-9B04-57DF02CD3DEC}" type="slidenum">
              <a:rPr lang="en-GB" smtClean="0"/>
              <a:t>2</a:t>
            </a:fld>
            <a:endParaRPr lang="en-GB"/>
          </a:p>
        </p:txBody>
      </p:sp>
    </p:spTree>
    <p:extLst>
      <p:ext uri="{BB962C8B-B14F-4D97-AF65-F5344CB8AC3E}">
        <p14:creationId xmlns:p14="http://schemas.microsoft.com/office/powerpoint/2010/main" val="164830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MAGARI POTREMMO METTERE PRIMA IN GRANDE VISION MISSION PURPOSE (CENTRALI) POI SI SPOSTANO VERSO L’ALTO E IN SEQUENZA ESCONO PEST, POI SWOT POI STRATEGY PALETTE</a:t>
            </a:r>
          </a:p>
          <a:p>
            <a:endParaRPr lang="it-IT"/>
          </a:p>
        </p:txBody>
      </p:sp>
      <p:sp>
        <p:nvSpPr>
          <p:cNvPr id="4" name="Segnaposto numero diapositiva 3"/>
          <p:cNvSpPr>
            <a:spLocks noGrp="1"/>
          </p:cNvSpPr>
          <p:nvPr>
            <p:ph type="sldNum" sz="quarter" idx="5"/>
          </p:nvPr>
        </p:nvSpPr>
        <p:spPr/>
        <p:txBody>
          <a:bodyPr/>
          <a:lstStyle/>
          <a:p>
            <a:fld id="{9C2F804E-1A23-484C-9B04-57DF02CD3DEC}" type="slidenum">
              <a:rPr lang="en-GB" smtClean="0"/>
              <a:t>4</a:t>
            </a:fld>
            <a:endParaRPr lang="en-GB"/>
          </a:p>
        </p:txBody>
      </p:sp>
    </p:spTree>
    <p:extLst>
      <p:ext uri="{BB962C8B-B14F-4D97-AF65-F5344CB8AC3E}">
        <p14:creationId xmlns:p14="http://schemas.microsoft.com/office/powerpoint/2010/main" val="114870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C2F804E-1A23-484C-9B04-57DF02CD3DEC}" type="slidenum">
              <a:rPr lang="en-GB" smtClean="0"/>
              <a:t>12</a:t>
            </a:fld>
            <a:endParaRPr lang="en-GB"/>
          </a:p>
        </p:txBody>
      </p:sp>
    </p:spTree>
    <p:extLst>
      <p:ext uri="{BB962C8B-B14F-4D97-AF65-F5344CB8AC3E}">
        <p14:creationId xmlns:p14="http://schemas.microsoft.com/office/powerpoint/2010/main" val="1362846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C2F804E-1A23-484C-9B04-57DF02CD3DEC}" type="slidenum">
              <a:rPr lang="en-GB" smtClean="0"/>
              <a:t>13</a:t>
            </a:fld>
            <a:endParaRPr lang="en-GB"/>
          </a:p>
        </p:txBody>
      </p:sp>
    </p:spTree>
    <p:extLst>
      <p:ext uri="{BB962C8B-B14F-4D97-AF65-F5344CB8AC3E}">
        <p14:creationId xmlns:p14="http://schemas.microsoft.com/office/powerpoint/2010/main" val="4216772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B353C4-8260-483B-B866-E015A81A080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70D8A94-C0C3-4933-861D-95F3E3134C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DD48C36-93C8-437C-8D1A-A990A042E5E4}"/>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5" name="Segnaposto piè di pagina 4">
            <a:extLst>
              <a:ext uri="{FF2B5EF4-FFF2-40B4-BE49-F238E27FC236}">
                <a16:creationId xmlns:a16="http://schemas.microsoft.com/office/drawing/2014/main" id="{9711BDED-A554-4299-B76C-E8D5D78C4EF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E7D08EB-C1EB-4536-AC5B-D717A22239AC}"/>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180486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D0CBC6-A80A-4D4F-87E8-D7238EA28FB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E783B46-0A8B-41D9-BD16-B5CF040AD38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19E5327-D1FF-4053-94BF-18D2DD99CDAC}"/>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5" name="Segnaposto piè di pagina 4">
            <a:extLst>
              <a:ext uri="{FF2B5EF4-FFF2-40B4-BE49-F238E27FC236}">
                <a16:creationId xmlns:a16="http://schemas.microsoft.com/office/drawing/2014/main" id="{145BC19A-DCEA-4AEA-8E2D-1142F3BC4C8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812BE2-3801-4DAC-8152-0EE63DEC103A}"/>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70397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8C5DB57-ABBF-469D-91AB-8A4F39983F6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E0B922E-5819-4833-B79C-45323B631CA4}"/>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9FD4E7-ECF5-4992-A1EF-1946840C18F1}"/>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5" name="Segnaposto piè di pagina 4">
            <a:extLst>
              <a:ext uri="{FF2B5EF4-FFF2-40B4-BE49-F238E27FC236}">
                <a16:creationId xmlns:a16="http://schemas.microsoft.com/office/drawing/2014/main" id="{4565C248-7815-4BC3-B6A4-629B29C8466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A46D189-4F0C-42CF-8416-334CDC35B124}"/>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131615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5CD528-8F06-4362-9340-7F9A29EFB6F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3F202A0-91FD-41B3-9B07-5EB01BC187B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F902594-35F5-4F56-A603-1A79A7101F72}"/>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5" name="Segnaposto piè di pagina 4">
            <a:extLst>
              <a:ext uri="{FF2B5EF4-FFF2-40B4-BE49-F238E27FC236}">
                <a16:creationId xmlns:a16="http://schemas.microsoft.com/office/drawing/2014/main" id="{03A8C706-27FE-4AE9-A2F5-F20FD92EE9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7F20206-C8FD-403E-862D-BBB212AA4546}"/>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1773450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6DDD0-79AF-4995-94F7-97C3D317274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A57B54D-79F6-4184-A768-5B2FF5A6C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14779EF-F166-4BA9-876C-6F061C1FEAD5}"/>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5" name="Segnaposto piè di pagina 4">
            <a:extLst>
              <a:ext uri="{FF2B5EF4-FFF2-40B4-BE49-F238E27FC236}">
                <a16:creationId xmlns:a16="http://schemas.microsoft.com/office/drawing/2014/main" id="{5009CBBC-6635-4939-8E96-3D220397227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DC2DBFB-5461-49FD-95B8-C9302C9BD0C3}"/>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294751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2F793-4F36-41D8-BCCF-B469A0394D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EB8F158-04DE-416A-9AC6-E3F08A1236D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F96D835-4E45-4341-A4FC-DD3F0648698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2ECC484-8E63-4F1B-A2FE-3F70E8C5A35C}"/>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6" name="Segnaposto piè di pagina 5">
            <a:extLst>
              <a:ext uri="{FF2B5EF4-FFF2-40B4-BE49-F238E27FC236}">
                <a16:creationId xmlns:a16="http://schemas.microsoft.com/office/drawing/2014/main" id="{B93866E5-D548-40A0-9D49-8594438995D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C9FE9F0-80FE-4D79-90D3-0FE6B2180F89}"/>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2379134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C25228-129A-453C-910D-330858F007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503F3E1-59EA-4BA6-A179-21B469AEC2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980C313-48CF-4B6A-AFAB-E07E9DB831E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8DB6E1D-3EBF-45CB-819B-4BC0711CB2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8097E01-9478-4BD6-A9E4-73D8832D997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2CFF7B3-8CED-4470-96AB-874F349952E3}"/>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8" name="Segnaposto piè di pagina 7">
            <a:extLst>
              <a:ext uri="{FF2B5EF4-FFF2-40B4-BE49-F238E27FC236}">
                <a16:creationId xmlns:a16="http://schemas.microsoft.com/office/drawing/2014/main" id="{CA38BFDB-7236-41E1-969E-3D9BB5E2BBB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AC7ADAB9-31EE-4055-A487-E1DDD93CBFC3}"/>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1579691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91187E-F3A5-470C-839B-86E2FF999E0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91CD030-4BC3-4E09-99E7-7425B5215731}"/>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4" name="Segnaposto piè di pagina 3">
            <a:extLst>
              <a:ext uri="{FF2B5EF4-FFF2-40B4-BE49-F238E27FC236}">
                <a16:creationId xmlns:a16="http://schemas.microsoft.com/office/drawing/2014/main" id="{1269977E-EAF3-4254-8DFC-FAB3D0C58F72}"/>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B5EF155-9B86-448D-AB4E-2FC98D70869D}"/>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4199969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E376358-381D-4D2E-8AD7-C39A0A23FEBC}"/>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3" name="Segnaposto piè di pagina 2">
            <a:extLst>
              <a:ext uri="{FF2B5EF4-FFF2-40B4-BE49-F238E27FC236}">
                <a16:creationId xmlns:a16="http://schemas.microsoft.com/office/drawing/2014/main" id="{733F32DF-5E77-4C94-BAD9-791E2E2E40D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4EBBFEC-51E9-4726-BE5F-B1CB2CD94D49}"/>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291053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BD4ACE-E60C-42E2-8F68-0DCA44341B5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98F6180-512A-435C-A9CE-BA976B439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65A6297-2428-4081-B841-F7DE1A61F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CFE4107-DC29-4495-9DCD-9A25AA8B66AB}"/>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6" name="Segnaposto piè di pagina 5">
            <a:extLst>
              <a:ext uri="{FF2B5EF4-FFF2-40B4-BE49-F238E27FC236}">
                <a16:creationId xmlns:a16="http://schemas.microsoft.com/office/drawing/2014/main" id="{24B00A86-A89E-4F08-8130-6321A4A62B4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2D8CD38-6DE5-4C29-9648-C862DDFDB04C}"/>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477764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A0763A-3FDA-407A-A560-DE7644EA90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BA58D99-6477-480B-BA2F-EE0E1A5EC1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4C25B84-3CAB-45CE-8E4F-7847D398D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437AC37-5153-4727-901B-E4FFE176CF72}"/>
              </a:ext>
            </a:extLst>
          </p:cNvPr>
          <p:cNvSpPr>
            <a:spLocks noGrp="1"/>
          </p:cNvSpPr>
          <p:nvPr>
            <p:ph type="dt" sz="half" idx="10"/>
          </p:nvPr>
        </p:nvSpPr>
        <p:spPr/>
        <p:txBody>
          <a:bodyPr/>
          <a:lstStyle/>
          <a:p>
            <a:fld id="{FC7BCD89-F661-411F-8714-CF08547FB175}" type="datetimeFigureOut">
              <a:rPr lang="it-IT" smtClean="0"/>
              <a:t>27/06/2020</a:t>
            </a:fld>
            <a:endParaRPr lang="it-IT"/>
          </a:p>
        </p:txBody>
      </p:sp>
      <p:sp>
        <p:nvSpPr>
          <p:cNvPr id="6" name="Segnaposto piè di pagina 5">
            <a:extLst>
              <a:ext uri="{FF2B5EF4-FFF2-40B4-BE49-F238E27FC236}">
                <a16:creationId xmlns:a16="http://schemas.microsoft.com/office/drawing/2014/main" id="{DD5EC7A7-8A4B-4ECC-A84F-17CC5A43C72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068746-5B12-44A4-8E45-492D568BE8CA}"/>
              </a:ext>
            </a:extLst>
          </p:cNvPr>
          <p:cNvSpPr>
            <a:spLocks noGrp="1"/>
          </p:cNvSpPr>
          <p:nvPr>
            <p:ph type="sldNum" sz="quarter" idx="12"/>
          </p:nvPr>
        </p:nvSpPr>
        <p:spPr/>
        <p:txBody>
          <a:bodyPr/>
          <a:lstStyle/>
          <a:p>
            <a:fld id="{7854CC7C-DD08-4FED-89DB-C3407EF1F5E4}" type="slidenum">
              <a:rPr lang="it-IT" smtClean="0"/>
              <a:t>‹#›</a:t>
            </a:fld>
            <a:endParaRPr lang="it-IT"/>
          </a:p>
        </p:txBody>
      </p:sp>
    </p:spTree>
    <p:extLst>
      <p:ext uri="{BB962C8B-B14F-4D97-AF65-F5344CB8AC3E}">
        <p14:creationId xmlns:p14="http://schemas.microsoft.com/office/powerpoint/2010/main" val="2228147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838499B-7872-4524-86DF-ED1418BACE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2F84F83-9478-4BE7-805A-9B808E1BD4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DA13B9E-1182-4F02-B3E0-0E0DAFFE6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BCD89-F661-411F-8714-CF08547FB175}" type="datetimeFigureOut">
              <a:rPr lang="it-IT" smtClean="0"/>
              <a:t>27/06/2020</a:t>
            </a:fld>
            <a:endParaRPr lang="it-IT"/>
          </a:p>
        </p:txBody>
      </p:sp>
      <p:sp>
        <p:nvSpPr>
          <p:cNvPr id="5" name="Segnaposto piè di pagina 4">
            <a:extLst>
              <a:ext uri="{FF2B5EF4-FFF2-40B4-BE49-F238E27FC236}">
                <a16:creationId xmlns:a16="http://schemas.microsoft.com/office/drawing/2014/main" id="{DF18DD31-1203-4ECA-823E-53EAF1C14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8115B9-D0F6-434B-8EA1-0F100EA185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54CC7C-DD08-4FED-89DB-C3407EF1F5E4}" type="slidenum">
              <a:rPr lang="it-IT" smtClean="0"/>
              <a:t>‹#›</a:t>
            </a:fld>
            <a:endParaRPr lang="it-IT"/>
          </a:p>
        </p:txBody>
      </p:sp>
    </p:spTree>
    <p:extLst>
      <p:ext uri="{BB962C8B-B14F-4D97-AF65-F5344CB8AC3E}">
        <p14:creationId xmlns:p14="http://schemas.microsoft.com/office/powerpoint/2010/main" val="4198866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chart" Target="../charts/chart1.xml"/><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5.sv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svg"/><Relationship Id="rId26" Type="http://schemas.openxmlformats.org/officeDocument/2006/relationships/chart" Target="../charts/chart4.xml"/><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png"/><Relationship Id="rId25" Type="http://schemas.openxmlformats.org/officeDocument/2006/relationships/chart" Target="../charts/chart3.xml"/><Relationship Id="rId2" Type="http://schemas.openxmlformats.org/officeDocument/2006/relationships/notesSlide" Target="../notesSlides/notesSlide3.xml"/><Relationship Id="rId16" Type="http://schemas.openxmlformats.org/officeDocument/2006/relationships/image" Target="../media/image71.svg"/><Relationship Id="rId20" Type="http://schemas.openxmlformats.org/officeDocument/2006/relationships/image" Target="../media/image75.svg"/><Relationship Id="rId29"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66.png"/><Relationship Id="rId24" Type="http://schemas.openxmlformats.org/officeDocument/2006/relationships/chart" Target="../charts/chart2.xml"/><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3.png"/><Relationship Id="rId28" Type="http://schemas.openxmlformats.org/officeDocument/2006/relationships/chart" Target="../charts/chart6.xml"/><Relationship Id="rId10" Type="http://schemas.openxmlformats.org/officeDocument/2006/relationships/image" Target="../media/image65.svg"/><Relationship Id="rId19" Type="http://schemas.openxmlformats.org/officeDocument/2006/relationships/image" Target="../media/image74.pn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7.svg"/><Relationship Id="rId27" Type="http://schemas.openxmlformats.org/officeDocument/2006/relationships/chart" Target="../charts/chart5.xml"/><Relationship Id="rId30" Type="http://schemas.openxmlformats.org/officeDocument/2006/relationships/chart" Target="../charts/chart8.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70.png"/><Relationship Id="rId26" Type="http://schemas.openxmlformats.org/officeDocument/2006/relationships/chart" Target="../charts/chart9.xml"/><Relationship Id="rId3" Type="http://schemas.openxmlformats.org/officeDocument/2006/relationships/image" Target="../media/image3.png"/><Relationship Id="rId21" Type="http://schemas.openxmlformats.org/officeDocument/2006/relationships/image" Target="../media/image79.svg"/><Relationship Id="rId7" Type="http://schemas.openxmlformats.org/officeDocument/2006/relationships/image" Target="../media/image61.svg"/><Relationship Id="rId12" Type="http://schemas.openxmlformats.org/officeDocument/2006/relationships/image" Target="../media/image66.png"/><Relationship Id="rId17" Type="http://schemas.openxmlformats.org/officeDocument/2006/relationships/image" Target="../media/image69.svg"/><Relationship Id="rId25" Type="http://schemas.openxmlformats.org/officeDocument/2006/relationships/image" Target="../media/image81.png"/><Relationship Id="rId2" Type="http://schemas.openxmlformats.org/officeDocument/2006/relationships/notesSlide" Target="../notesSlides/notesSlide4.xml"/><Relationship Id="rId16" Type="http://schemas.openxmlformats.org/officeDocument/2006/relationships/image" Target="../media/image68.png"/><Relationship Id="rId20"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80.png"/><Relationship Id="rId5" Type="http://schemas.openxmlformats.org/officeDocument/2006/relationships/image" Target="../media/image59.svg"/><Relationship Id="rId15" Type="http://schemas.openxmlformats.org/officeDocument/2006/relationships/image" Target="../media/image77.svg"/><Relationship Id="rId23" Type="http://schemas.openxmlformats.org/officeDocument/2006/relationships/image" Target="../media/image73.svg"/><Relationship Id="rId10" Type="http://schemas.openxmlformats.org/officeDocument/2006/relationships/image" Target="../media/image64.png"/><Relationship Id="rId19" Type="http://schemas.openxmlformats.org/officeDocument/2006/relationships/image" Target="../media/image71.sv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76.png"/><Relationship Id="rId22"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shorturl.at/deCX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www.shorturl.at/fitPW"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chart" Target="../charts/chart16.xml"/></Relationships>
</file>

<file path=ppt/slides/_rels/slide46.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chart" Target="../charts/chart20.xml"/><Relationship Id="rId4" Type="http://schemas.openxmlformats.org/officeDocument/2006/relationships/chart" Target="../charts/chart19.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3.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3.png"/><Relationship Id="rId16" Type="http://schemas.openxmlformats.org/officeDocument/2006/relationships/image" Target="../media/image27.svg"/><Relationship Id="rId1" Type="http://schemas.openxmlformats.org/officeDocument/2006/relationships/slideLayout" Target="../slideLayouts/slideLayout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1.wdp"/><Relationship Id="rId18" Type="http://schemas.openxmlformats.org/officeDocument/2006/relationships/image" Target="../media/image42.png"/><Relationship Id="rId3" Type="http://schemas.openxmlformats.org/officeDocument/2006/relationships/image" Target="../media/image28.png"/><Relationship Id="rId21" Type="http://schemas.openxmlformats.org/officeDocument/2006/relationships/image" Target="../media/image45.sv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1.svg"/><Relationship Id="rId2" Type="http://schemas.openxmlformats.org/officeDocument/2006/relationships/image" Target="../media/image3.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1.svg"/><Relationship Id="rId11" Type="http://schemas.openxmlformats.org/officeDocument/2006/relationships/image" Target="../media/image36.tiff"/><Relationship Id="rId5" Type="http://schemas.openxmlformats.org/officeDocument/2006/relationships/image" Target="../media/image30.png"/><Relationship Id="rId15" Type="http://schemas.openxmlformats.org/officeDocument/2006/relationships/image" Target="../media/image39.svg"/><Relationship Id="rId10" Type="http://schemas.openxmlformats.org/officeDocument/2006/relationships/image" Target="../media/image35.svg"/><Relationship Id="rId19"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G"/><Relationship Id="rId1"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48.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jpe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641A9A6-ADDB-4624-92CD-9DF0187349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5400000">
            <a:off x="2667132" y="-2667444"/>
            <a:ext cx="6855711" cy="12194026"/>
          </a:xfrm>
          <a:prstGeom prst="rect">
            <a:avLst/>
          </a:prstGeom>
        </p:spPr>
      </p:pic>
      <p:sp>
        <p:nvSpPr>
          <p:cNvPr id="6" name="CasellaDiTesto 5">
            <a:extLst>
              <a:ext uri="{FF2B5EF4-FFF2-40B4-BE49-F238E27FC236}">
                <a16:creationId xmlns:a16="http://schemas.microsoft.com/office/drawing/2014/main" id="{DFF6002E-3E09-4AEE-B4C5-E748707C6C82}"/>
              </a:ext>
            </a:extLst>
          </p:cNvPr>
          <p:cNvSpPr txBox="1"/>
          <p:nvPr/>
        </p:nvSpPr>
        <p:spPr>
          <a:xfrm>
            <a:off x="4239208" y="4618653"/>
            <a:ext cx="3713583" cy="1569660"/>
          </a:xfrm>
          <a:prstGeom prst="rect">
            <a:avLst/>
          </a:prstGeom>
          <a:noFill/>
        </p:spPr>
        <p:txBody>
          <a:bodyPr wrap="square" rtlCol="0">
            <a:spAutoFit/>
          </a:bodyPr>
          <a:lstStyle/>
          <a:p>
            <a:r>
              <a:rPr lang="it-IT" sz="9600">
                <a:solidFill>
                  <a:schemeClr val="bg1"/>
                </a:solidFill>
                <a:latin typeface="Roboto Light" panose="02000000000000000000" pitchFamily="2" charset="0"/>
                <a:ea typeface="Roboto Light" panose="02000000000000000000" pitchFamily="2" charset="0"/>
              </a:rPr>
              <a:t>SONIK</a:t>
            </a:r>
          </a:p>
        </p:txBody>
      </p:sp>
      <p:sp>
        <p:nvSpPr>
          <p:cNvPr id="7" name="CasellaDiTesto 24">
            <a:extLst>
              <a:ext uri="{FF2B5EF4-FFF2-40B4-BE49-F238E27FC236}">
                <a16:creationId xmlns:a16="http://schemas.microsoft.com/office/drawing/2014/main" id="{A704EE2D-15E1-4349-A40F-C5E5D0E572EE}"/>
              </a:ext>
            </a:extLst>
          </p:cNvPr>
          <p:cNvSpPr txBox="1"/>
          <p:nvPr/>
        </p:nvSpPr>
        <p:spPr>
          <a:xfrm>
            <a:off x="9157996" y="223003"/>
            <a:ext cx="2905612" cy="2308324"/>
          </a:xfrm>
          <a:prstGeom prst="rect">
            <a:avLst/>
          </a:prstGeom>
          <a:noFill/>
        </p:spPr>
        <p:txBody>
          <a:bodyPr wrap="square" rtlCol="0">
            <a:spAutoFit/>
          </a:bodyPr>
          <a:lstStyle/>
          <a:p>
            <a:pPr>
              <a:spcBef>
                <a:spcPts val="600"/>
              </a:spcBef>
              <a:spcAft>
                <a:spcPts val="600"/>
              </a:spcAft>
            </a:pPr>
            <a:r>
              <a:rPr lang="it-IT" sz="1200" b="1"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Bartesaghi Andrea  	928656</a:t>
            </a:r>
            <a:endParaRPr lang="it-IT" sz="1200">
              <a:effectLst/>
              <a:latin typeface="Roboto Light" panose="02000000000000000000" pitchFamily="2" charset="0"/>
              <a:ea typeface="DengXian" panose="02010600030101010101" pitchFamily="2" charset="-122"/>
              <a:cs typeface="Arial" panose="020B0604020202020204" pitchFamily="34" charset="0"/>
            </a:endParaRPr>
          </a:p>
          <a:p>
            <a:pPr>
              <a:spcBef>
                <a:spcPts val="600"/>
              </a:spcBef>
              <a:spcAft>
                <a:spcPts val="600"/>
              </a:spcAft>
            </a:pPr>
            <a:r>
              <a:rPr lang="it-IT" sz="1200" b="1"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Bersani Federico  	926343</a:t>
            </a:r>
            <a:endParaRPr lang="it-IT" sz="1200">
              <a:effectLst/>
              <a:latin typeface="Roboto Light" panose="02000000000000000000" pitchFamily="2" charset="0"/>
              <a:ea typeface="DengXian" panose="02010600030101010101" pitchFamily="2" charset="-122"/>
              <a:cs typeface="Arial" panose="020B0604020202020204" pitchFamily="34" charset="0"/>
            </a:endParaRPr>
          </a:p>
          <a:p>
            <a:pPr>
              <a:spcBef>
                <a:spcPts val="600"/>
              </a:spcBef>
              <a:spcAft>
                <a:spcPts val="600"/>
              </a:spcAft>
            </a:pPr>
            <a:r>
              <a:rPr lang="it-IT" sz="1200" b="1"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Gupta </a:t>
            </a:r>
            <a:r>
              <a:rPr lang="it-IT" sz="1200" b="1" kern="1200" err="1">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Pragati</a:t>
            </a:r>
            <a:r>
              <a:rPr lang="it-IT" sz="1200" b="1"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                    	938654</a:t>
            </a:r>
            <a:endParaRPr lang="it-IT" sz="1200">
              <a:effectLst/>
              <a:latin typeface="Roboto Light" panose="02000000000000000000" pitchFamily="2" charset="0"/>
              <a:ea typeface="DengXian" panose="02010600030101010101" pitchFamily="2" charset="-122"/>
              <a:cs typeface="Arial" panose="020B0604020202020204" pitchFamily="34" charset="0"/>
            </a:endParaRPr>
          </a:p>
          <a:p>
            <a:pPr>
              <a:spcBef>
                <a:spcPts val="600"/>
              </a:spcBef>
              <a:spcAft>
                <a:spcPts val="600"/>
              </a:spcAft>
            </a:pPr>
            <a:r>
              <a:rPr lang="it-IT" sz="1200" b="1"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Khan </a:t>
            </a:r>
            <a:r>
              <a:rPr lang="it-IT" sz="1200" b="1" kern="1200" err="1">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Mohsin</a:t>
            </a:r>
            <a:r>
              <a:rPr lang="it-IT" sz="1200" b="1">
                <a:solidFill>
                  <a:srgbClr val="FFFFFF"/>
                </a:solidFill>
                <a:latin typeface="Roboto Light" panose="02000000000000000000" pitchFamily="2" charset="0"/>
                <a:ea typeface="DengXian" panose="02010600030101010101" pitchFamily="2" charset="-122"/>
                <a:cs typeface="Calibri Light" panose="020F0302020204030204" pitchFamily="34" charset="0"/>
              </a:rPr>
              <a:t>	                    	</a:t>
            </a:r>
            <a:r>
              <a:rPr lang="it-IT" sz="1200" b="1"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943115</a:t>
            </a:r>
            <a:endParaRPr lang="it-IT" sz="1200">
              <a:effectLst/>
              <a:latin typeface="Roboto Light" panose="02000000000000000000" pitchFamily="2" charset="0"/>
              <a:ea typeface="DengXian" panose="02010600030101010101" pitchFamily="2" charset="-122"/>
              <a:cs typeface="Arial" panose="020B0604020202020204" pitchFamily="34" charset="0"/>
            </a:endParaRPr>
          </a:p>
          <a:p>
            <a:pPr>
              <a:spcBef>
                <a:spcPts val="600"/>
              </a:spcBef>
              <a:spcAft>
                <a:spcPts val="600"/>
              </a:spcAft>
            </a:pPr>
            <a:r>
              <a:rPr lang="it-IT" sz="1200" b="1"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Palombini Elena                 	945573</a:t>
            </a:r>
            <a:endParaRPr lang="it-IT" sz="1200">
              <a:effectLst/>
              <a:latin typeface="Roboto Light" panose="02000000000000000000" pitchFamily="2" charset="0"/>
              <a:ea typeface="DengXian" panose="02010600030101010101" pitchFamily="2" charset="-122"/>
              <a:cs typeface="Arial" panose="020B0604020202020204" pitchFamily="34" charset="0"/>
            </a:endParaRPr>
          </a:p>
          <a:p>
            <a:pPr>
              <a:spcBef>
                <a:spcPts val="600"/>
              </a:spcBef>
              <a:spcAft>
                <a:spcPts val="600"/>
              </a:spcAft>
            </a:pPr>
            <a:r>
              <a:rPr lang="it-IT" sz="1200" b="1"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Vigoni Silvia Francesca         921181</a:t>
            </a:r>
            <a:endParaRPr lang="it-IT" sz="1200">
              <a:effectLst/>
              <a:latin typeface="Roboto Light" panose="02000000000000000000" pitchFamily="2" charset="0"/>
              <a:ea typeface="DengXian" panose="02010600030101010101" pitchFamily="2" charset="-122"/>
              <a:cs typeface="Arial" panose="020B0604020202020204" pitchFamily="34" charset="0"/>
            </a:endParaRPr>
          </a:p>
          <a:p>
            <a:pPr>
              <a:spcBef>
                <a:spcPts val="600"/>
              </a:spcBef>
              <a:spcAft>
                <a:spcPts val="600"/>
              </a:spcAft>
            </a:pPr>
            <a:r>
              <a:rPr lang="it-IT" sz="1200" b="1"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Vitali Camilla		920935</a:t>
            </a:r>
            <a:endParaRPr lang="it-IT" sz="1200">
              <a:effectLst/>
              <a:latin typeface="Roboto Light" panose="02000000000000000000" pitchFamily="2" charset="0"/>
              <a:ea typeface="DengXian" panose="02010600030101010101" pitchFamily="2" charset="-122"/>
              <a:cs typeface="Arial" panose="020B0604020202020204" pitchFamily="34" charset="0"/>
            </a:endParaRPr>
          </a:p>
        </p:txBody>
      </p:sp>
      <p:sp>
        <p:nvSpPr>
          <p:cNvPr id="8" name="Sottotitolo 2">
            <a:extLst>
              <a:ext uri="{FF2B5EF4-FFF2-40B4-BE49-F238E27FC236}">
                <a16:creationId xmlns:a16="http://schemas.microsoft.com/office/drawing/2014/main" id="{7D16EF35-BEEC-4903-A9AE-26FD5685F1BB}"/>
              </a:ext>
            </a:extLst>
          </p:cNvPr>
          <p:cNvSpPr txBox="1">
            <a:spLocks/>
          </p:cNvSpPr>
          <p:nvPr/>
        </p:nvSpPr>
        <p:spPr>
          <a:xfrm>
            <a:off x="3523237" y="5973590"/>
            <a:ext cx="5143500" cy="723900"/>
          </a:xfrm>
          <a:prstGeom prst="rect">
            <a:avLst/>
          </a:prstGeom>
        </p:spPr>
        <p:txBody>
          <a:bodyPr vert="horz" lIns="91440" tIns="45720" rIns="91440" bIns="45720" rtlCol="0">
            <a:noAutofit/>
          </a:bodyPr>
          <a:lstStyle/>
          <a:p>
            <a:pPr algn="ctr">
              <a:spcBef>
                <a:spcPts val="600"/>
              </a:spcBef>
              <a:spcAft>
                <a:spcPts val="600"/>
              </a:spcAft>
            </a:pPr>
            <a:r>
              <a:rPr lang="en-GB" sz="1200"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Digital Business Innovation Lab</a:t>
            </a:r>
            <a:endParaRPr lang="it-IT" sz="1200">
              <a:effectLst/>
              <a:latin typeface="Roboto Light" panose="02000000000000000000" pitchFamily="2" charset="0"/>
              <a:ea typeface="DengXian" panose="02010600030101010101" pitchFamily="2" charset="-122"/>
              <a:cs typeface="Arial" panose="020B0604020202020204" pitchFamily="34" charset="0"/>
            </a:endParaRPr>
          </a:p>
          <a:p>
            <a:pPr algn="ctr">
              <a:spcBef>
                <a:spcPts val="600"/>
              </a:spcBef>
              <a:spcAft>
                <a:spcPts val="600"/>
              </a:spcAft>
            </a:pPr>
            <a:r>
              <a:rPr lang="en-GB" sz="1200" kern="1200" err="1">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a.y</a:t>
            </a:r>
            <a:r>
              <a:rPr lang="en-GB" sz="1200" kern="1200">
                <a:solidFill>
                  <a:srgbClr val="FFFFFF"/>
                </a:solidFill>
                <a:effectLst/>
                <a:latin typeface="Roboto Light" panose="02000000000000000000" pitchFamily="2" charset="0"/>
                <a:ea typeface="DengXian" panose="02010600030101010101" pitchFamily="2" charset="-122"/>
                <a:cs typeface="Calibri Light" panose="020F0302020204030204" pitchFamily="34" charset="0"/>
              </a:rPr>
              <a:t>. 2019/2020</a:t>
            </a:r>
            <a:endParaRPr lang="it-IT" sz="1200">
              <a:effectLst/>
              <a:latin typeface="Roboto Light" panose="02000000000000000000" pitchFamily="2"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00247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lowchart: Manual Operation 117">
            <a:extLst>
              <a:ext uri="{FF2B5EF4-FFF2-40B4-BE49-F238E27FC236}">
                <a16:creationId xmlns:a16="http://schemas.microsoft.com/office/drawing/2014/main" id="{E5948EF9-7F87-4A16-9E11-9119EB399907}"/>
              </a:ext>
            </a:extLst>
          </p:cNvPr>
          <p:cNvSpPr/>
          <p:nvPr/>
        </p:nvSpPr>
        <p:spPr>
          <a:xfrm rot="16200000">
            <a:off x="5948299" y="510448"/>
            <a:ext cx="2088000" cy="3520936"/>
          </a:xfrm>
          <a:prstGeom prst="flowChartManualOperation">
            <a:avLst/>
          </a:prstGeom>
          <a:solidFill>
            <a:srgbClr val="FFD8D8"/>
          </a:solidFill>
          <a:ln>
            <a:solidFill>
              <a:srgbClr val="FF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Flowchart: Manual Operation 111">
            <a:extLst>
              <a:ext uri="{FF2B5EF4-FFF2-40B4-BE49-F238E27FC236}">
                <a16:creationId xmlns:a16="http://schemas.microsoft.com/office/drawing/2014/main" id="{24F9F5C3-B7C8-4D43-9DAE-E8495E55CA1F}"/>
              </a:ext>
            </a:extLst>
          </p:cNvPr>
          <p:cNvSpPr/>
          <p:nvPr/>
        </p:nvSpPr>
        <p:spPr>
          <a:xfrm rot="16200000">
            <a:off x="1815901" y="510448"/>
            <a:ext cx="2088000" cy="3520936"/>
          </a:xfrm>
          <a:prstGeom prst="flowChartManualOperation">
            <a:avLst/>
          </a:prstGeom>
          <a:solidFill>
            <a:srgbClr val="FFD8D8"/>
          </a:solidFill>
          <a:ln>
            <a:solidFill>
              <a:srgbClr val="FF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3D712F6-9225-4372-B1DC-FBCE8081D0AF}"/>
              </a:ext>
            </a:extLst>
          </p:cNvPr>
          <p:cNvSpPr/>
          <p:nvPr/>
        </p:nvSpPr>
        <p:spPr>
          <a:xfrm>
            <a:off x="5000384" y="3587234"/>
            <a:ext cx="184731" cy="369332"/>
          </a:xfrm>
          <a:prstGeom prst="rect">
            <a:avLst/>
          </a:prstGeom>
        </p:spPr>
        <p:txBody>
          <a:bodyPr wrap="none">
            <a:spAutoFit/>
          </a:bodyPr>
          <a:lstStyle/>
          <a:p>
            <a:pPr lvl="0"/>
            <a:endParaRPr lang="es"/>
          </a:p>
        </p:txBody>
      </p:sp>
      <p:sp>
        <p:nvSpPr>
          <p:cNvPr id="78" name="Freeform: Shape 77">
            <a:extLst>
              <a:ext uri="{FF2B5EF4-FFF2-40B4-BE49-F238E27FC236}">
                <a16:creationId xmlns:a16="http://schemas.microsoft.com/office/drawing/2014/main" id="{2F74C963-8ECE-4BC0-9438-67A62E18E6B8}"/>
              </a:ext>
            </a:extLst>
          </p:cNvPr>
          <p:cNvSpPr/>
          <p:nvPr/>
        </p:nvSpPr>
        <p:spPr>
          <a:xfrm>
            <a:off x="161010" y="1324571"/>
            <a:ext cx="867997" cy="1609733"/>
          </a:xfrm>
          <a:custGeom>
            <a:avLst/>
            <a:gdLst>
              <a:gd name="connsiteX0" fmla="*/ 1388795 w 1388795"/>
              <a:gd name="connsiteY0" fmla="*/ 0 h 2575572"/>
              <a:gd name="connsiteX1" fmla="*/ 1388795 w 1388795"/>
              <a:gd name="connsiteY1" fmla="*/ 1446079 h 2575572"/>
              <a:gd name="connsiteX2" fmla="*/ 1381829 w 1388795"/>
              <a:gd name="connsiteY2" fmla="*/ 1446079 h 2575572"/>
              <a:gd name="connsiteX3" fmla="*/ 560111 w 1388795"/>
              <a:gd name="connsiteY3" fmla="*/ 2575572 h 2575572"/>
              <a:gd name="connsiteX4" fmla="*/ 524026 w 1388795"/>
              <a:gd name="connsiteY4" fmla="*/ 2548588 h 2575572"/>
              <a:gd name="connsiteX5" fmla="*/ 0 w 1388795"/>
              <a:gd name="connsiteY5" fmla="*/ 1437414 h 2575572"/>
              <a:gd name="connsiteX6" fmla="*/ 1292768 w 1388795"/>
              <a:gd name="connsiteY6" fmla="*/ 4849 h 2575572"/>
              <a:gd name="connsiteX7" fmla="*/ 1388795 w 1388795"/>
              <a:gd name="connsiteY7" fmla="*/ 0 h 25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795" h="2575572">
                <a:moveTo>
                  <a:pt x="1388795" y="0"/>
                </a:moveTo>
                <a:lnTo>
                  <a:pt x="1388795" y="1446079"/>
                </a:lnTo>
                <a:lnTo>
                  <a:pt x="1381829" y="1446079"/>
                </a:lnTo>
                <a:lnTo>
                  <a:pt x="560111" y="2575572"/>
                </a:lnTo>
                <a:lnTo>
                  <a:pt x="524026" y="2548588"/>
                </a:lnTo>
                <a:cubicBezTo>
                  <a:pt x="203991" y="2284471"/>
                  <a:pt x="0" y="1884765"/>
                  <a:pt x="0" y="1437414"/>
                </a:cubicBezTo>
                <a:cubicBezTo>
                  <a:pt x="0" y="691830"/>
                  <a:pt x="566640" y="78591"/>
                  <a:pt x="1292768" y="4849"/>
                </a:cubicBezTo>
                <a:lnTo>
                  <a:pt x="1388795" y="0"/>
                </a:lnTo>
                <a:close/>
              </a:path>
            </a:pathLst>
          </a:cu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1" name="Freeform: Shape 80">
            <a:extLst>
              <a:ext uri="{FF2B5EF4-FFF2-40B4-BE49-F238E27FC236}">
                <a16:creationId xmlns:a16="http://schemas.microsoft.com/office/drawing/2014/main" id="{89480EE9-C5F6-42B1-BC28-0A04E0F8E30D}"/>
              </a:ext>
            </a:extLst>
          </p:cNvPr>
          <p:cNvSpPr/>
          <p:nvPr/>
        </p:nvSpPr>
        <p:spPr>
          <a:xfrm>
            <a:off x="4293910" y="1324571"/>
            <a:ext cx="867997" cy="1609733"/>
          </a:xfrm>
          <a:custGeom>
            <a:avLst/>
            <a:gdLst>
              <a:gd name="connsiteX0" fmla="*/ 1388795 w 1388795"/>
              <a:gd name="connsiteY0" fmla="*/ 0 h 2575572"/>
              <a:gd name="connsiteX1" fmla="*/ 1388795 w 1388795"/>
              <a:gd name="connsiteY1" fmla="*/ 1446079 h 2575572"/>
              <a:gd name="connsiteX2" fmla="*/ 1381829 w 1388795"/>
              <a:gd name="connsiteY2" fmla="*/ 1446079 h 2575572"/>
              <a:gd name="connsiteX3" fmla="*/ 560111 w 1388795"/>
              <a:gd name="connsiteY3" fmla="*/ 2575572 h 2575572"/>
              <a:gd name="connsiteX4" fmla="*/ 524026 w 1388795"/>
              <a:gd name="connsiteY4" fmla="*/ 2548588 h 2575572"/>
              <a:gd name="connsiteX5" fmla="*/ 0 w 1388795"/>
              <a:gd name="connsiteY5" fmla="*/ 1437414 h 2575572"/>
              <a:gd name="connsiteX6" fmla="*/ 1292768 w 1388795"/>
              <a:gd name="connsiteY6" fmla="*/ 4849 h 2575572"/>
              <a:gd name="connsiteX7" fmla="*/ 1388795 w 1388795"/>
              <a:gd name="connsiteY7" fmla="*/ 0 h 25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795" h="2575572">
                <a:moveTo>
                  <a:pt x="1388795" y="0"/>
                </a:moveTo>
                <a:lnTo>
                  <a:pt x="1388795" y="1446079"/>
                </a:lnTo>
                <a:lnTo>
                  <a:pt x="1381829" y="1446079"/>
                </a:lnTo>
                <a:lnTo>
                  <a:pt x="560111" y="2575572"/>
                </a:lnTo>
                <a:lnTo>
                  <a:pt x="524026" y="2548588"/>
                </a:lnTo>
                <a:cubicBezTo>
                  <a:pt x="203991" y="2284471"/>
                  <a:pt x="0" y="1884765"/>
                  <a:pt x="0" y="1437414"/>
                </a:cubicBezTo>
                <a:cubicBezTo>
                  <a:pt x="0" y="691830"/>
                  <a:pt x="566640" y="78591"/>
                  <a:pt x="1292768" y="4849"/>
                </a:cubicBezTo>
                <a:lnTo>
                  <a:pt x="1388795" y="0"/>
                </a:lnTo>
                <a:close/>
              </a:path>
            </a:pathLst>
          </a:custGeom>
          <a:solidFill>
            <a:schemeClr val="bg2">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1" name="Freeform: Shape 110">
            <a:extLst>
              <a:ext uri="{FF2B5EF4-FFF2-40B4-BE49-F238E27FC236}">
                <a16:creationId xmlns:a16="http://schemas.microsoft.com/office/drawing/2014/main" id="{22CACE3F-A02A-483A-8840-E44FBC58BE3F}"/>
              </a:ext>
            </a:extLst>
          </p:cNvPr>
          <p:cNvSpPr>
            <a:spLocks noChangeAspect="1"/>
          </p:cNvSpPr>
          <p:nvPr/>
        </p:nvSpPr>
        <p:spPr>
          <a:xfrm>
            <a:off x="502243" y="1226916"/>
            <a:ext cx="1681923" cy="2088000"/>
          </a:xfrm>
          <a:custGeom>
            <a:avLst/>
            <a:gdLst>
              <a:gd name="connsiteX0" fmla="*/ 879889 w 2319889"/>
              <a:gd name="connsiteY0" fmla="*/ 0 h 2880000"/>
              <a:gd name="connsiteX1" fmla="*/ 2319889 w 2319889"/>
              <a:gd name="connsiteY1" fmla="*/ 1440000 h 2880000"/>
              <a:gd name="connsiteX2" fmla="*/ 879889 w 2319889"/>
              <a:gd name="connsiteY2" fmla="*/ 2880000 h 2880000"/>
              <a:gd name="connsiteX3" fmla="*/ 74771 w 2319889"/>
              <a:gd name="connsiteY3" fmla="*/ 2634071 h 2880000"/>
              <a:gd name="connsiteX4" fmla="*/ 0 w 2319889"/>
              <a:gd name="connsiteY4" fmla="*/ 2578158 h 2880000"/>
              <a:gd name="connsiteX5" fmla="*/ 821718 w 2319889"/>
              <a:gd name="connsiteY5" fmla="*/ 1448665 h 2880000"/>
              <a:gd name="connsiteX6" fmla="*/ 828684 w 2319889"/>
              <a:gd name="connsiteY6" fmla="*/ 1448665 h 2880000"/>
              <a:gd name="connsiteX7" fmla="*/ 828684 w 2319889"/>
              <a:gd name="connsiteY7" fmla="*/ 2586 h 2880000"/>
              <a:gd name="connsiteX8" fmla="*/ 879889 w 2319889"/>
              <a:gd name="connsiteY8" fmla="*/ 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9889" h="2880000">
                <a:moveTo>
                  <a:pt x="879889" y="0"/>
                </a:moveTo>
                <a:cubicBezTo>
                  <a:pt x="1675179" y="0"/>
                  <a:pt x="2319889" y="644710"/>
                  <a:pt x="2319889" y="1440000"/>
                </a:cubicBezTo>
                <a:cubicBezTo>
                  <a:pt x="2319889" y="2235290"/>
                  <a:pt x="1675179" y="2880000"/>
                  <a:pt x="879889" y="2880000"/>
                </a:cubicBezTo>
                <a:cubicBezTo>
                  <a:pt x="581655" y="2880000"/>
                  <a:pt x="304597" y="2789338"/>
                  <a:pt x="74771" y="2634071"/>
                </a:cubicBezTo>
                <a:lnTo>
                  <a:pt x="0" y="2578158"/>
                </a:lnTo>
                <a:lnTo>
                  <a:pt x="821718" y="1448665"/>
                </a:lnTo>
                <a:lnTo>
                  <a:pt x="828684" y="1448665"/>
                </a:lnTo>
                <a:lnTo>
                  <a:pt x="828684" y="2586"/>
                </a:lnTo>
                <a:lnTo>
                  <a:pt x="879889" y="0"/>
                </a:lnTo>
                <a:close/>
              </a:path>
            </a:pathLst>
          </a:custGeom>
          <a:solidFill>
            <a:srgbClr val="CB4343"/>
          </a:solidFill>
          <a:ln>
            <a:solidFill>
              <a:srgbClr val="CB43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3" name="Freeform: Shape 112">
            <a:extLst>
              <a:ext uri="{FF2B5EF4-FFF2-40B4-BE49-F238E27FC236}">
                <a16:creationId xmlns:a16="http://schemas.microsoft.com/office/drawing/2014/main" id="{86D452B4-2344-4226-BC83-B59B5963B2C2}"/>
              </a:ext>
            </a:extLst>
          </p:cNvPr>
          <p:cNvSpPr>
            <a:spLocks noChangeAspect="1"/>
          </p:cNvSpPr>
          <p:nvPr/>
        </p:nvSpPr>
        <p:spPr>
          <a:xfrm>
            <a:off x="4620366" y="1226916"/>
            <a:ext cx="1681922" cy="2088000"/>
          </a:xfrm>
          <a:custGeom>
            <a:avLst/>
            <a:gdLst>
              <a:gd name="connsiteX0" fmla="*/ 879889 w 2319889"/>
              <a:gd name="connsiteY0" fmla="*/ 0 h 2880000"/>
              <a:gd name="connsiteX1" fmla="*/ 2319889 w 2319889"/>
              <a:gd name="connsiteY1" fmla="*/ 1440000 h 2880000"/>
              <a:gd name="connsiteX2" fmla="*/ 879889 w 2319889"/>
              <a:gd name="connsiteY2" fmla="*/ 2880000 h 2880000"/>
              <a:gd name="connsiteX3" fmla="*/ 74771 w 2319889"/>
              <a:gd name="connsiteY3" fmla="*/ 2634071 h 2880000"/>
              <a:gd name="connsiteX4" fmla="*/ 0 w 2319889"/>
              <a:gd name="connsiteY4" fmla="*/ 2578158 h 2880000"/>
              <a:gd name="connsiteX5" fmla="*/ 821718 w 2319889"/>
              <a:gd name="connsiteY5" fmla="*/ 1448665 h 2880000"/>
              <a:gd name="connsiteX6" fmla="*/ 828684 w 2319889"/>
              <a:gd name="connsiteY6" fmla="*/ 1448665 h 2880000"/>
              <a:gd name="connsiteX7" fmla="*/ 828684 w 2319889"/>
              <a:gd name="connsiteY7" fmla="*/ 2586 h 2880000"/>
              <a:gd name="connsiteX8" fmla="*/ 879889 w 2319889"/>
              <a:gd name="connsiteY8" fmla="*/ 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9889" h="2880000">
                <a:moveTo>
                  <a:pt x="879889" y="0"/>
                </a:moveTo>
                <a:cubicBezTo>
                  <a:pt x="1675179" y="0"/>
                  <a:pt x="2319889" y="644710"/>
                  <a:pt x="2319889" y="1440000"/>
                </a:cubicBezTo>
                <a:cubicBezTo>
                  <a:pt x="2319889" y="2235290"/>
                  <a:pt x="1675179" y="2880000"/>
                  <a:pt x="879889" y="2880000"/>
                </a:cubicBezTo>
                <a:cubicBezTo>
                  <a:pt x="581655" y="2880000"/>
                  <a:pt x="304597" y="2789338"/>
                  <a:pt x="74771" y="2634071"/>
                </a:cubicBezTo>
                <a:lnTo>
                  <a:pt x="0" y="2578158"/>
                </a:lnTo>
                <a:lnTo>
                  <a:pt x="821718" y="1448665"/>
                </a:lnTo>
                <a:lnTo>
                  <a:pt x="828684" y="1448665"/>
                </a:lnTo>
                <a:lnTo>
                  <a:pt x="828684" y="2586"/>
                </a:lnTo>
                <a:lnTo>
                  <a:pt x="879889" y="0"/>
                </a:lnTo>
                <a:close/>
              </a:path>
            </a:pathLst>
          </a:custGeom>
          <a:solidFill>
            <a:srgbClr val="F25151"/>
          </a:solidFill>
          <a:ln>
            <a:solidFill>
              <a:srgbClr val="F251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4" name="TextBox 113">
            <a:extLst>
              <a:ext uri="{FF2B5EF4-FFF2-40B4-BE49-F238E27FC236}">
                <a16:creationId xmlns:a16="http://schemas.microsoft.com/office/drawing/2014/main" id="{8A236E82-B15E-4DB4-8ADD-F598EC68B399}"/>
              </a:ext>
            </a:extLst>
          </p:cNvPr>
          <p:cNvSpPr txBox="1"/>
          <p:nvPr/>
        </p:nvSpPr>
        <p:spPr>
          <a:xfrm>
            <a:off x="485686" y="3233291"/>
            <a:ext cx="1430893" cy="707886"/>
          </a:xfrm>
          <a:prstGeom prst="rect">
            <a:avLst/>
          </a:prstGeom>
          <a:noFill/>
        </p:spPr>
        <p:txBody>
          <a:bodyPr wrap="square" rtlCol="0">
            <a:spAutoFit/>
          </a:bodyPr>
          <a:lstStyle/>
          <a:p>
            <a:pPr algn="ctr"/>
            <a:r>
              <a:rPr lang="pt-PT" sz="4000">
                <a:solidFill>
                  <a:srgbClr val="CB4343"/>
                </a:solidFill>
                <a:latin typeface="Bahnschrift SemiBold Condensed" panose="020B0502040204020203" pitchFamily="34" charset="0"/>
              </a:rPr>
              <a:t>63%</a:t>
            </a:r>
            <a:endParaRPr lang="en-GB" sz="4000">
              <a:solidFill>
                <a:srgbClr val="CB4343"/>
              </a:solidFill>
              <a:latin typeface="Bahnschrift SemiBold Condensed" panose="020B0502040204020203" pitchFamily="34" charset="0"/>
            </a:endParaRPr>
          </a:p>
        </p:txBody>
      </p:sp>
      <p:sp>
        <p:nvSpPr>
          <p:cNvPr id="115" name="TextBox 114">
            <a:extLst>
              <a:ext uri="{FF2B5EF4-FFF2-40B4-BE49-F238E27FC236}">
                <a16:creationId xmlns:a16="http://schemas.microsoft.com/office/drawing/2014/main" id="{82F77688-9A0D-4639-90D1-D54472C90818}"/>
              </a:ext>
            </a:extLst>
          </p:cNvPr>
          <p:cNvSpPr txBox="1"/>
          <p:nvPr/>
        </p:nvSpPr>
        <p:spPr>
          <a:xfrm>
            <a:off x="4620366" y="3182491"/>
            <a:ext cx="1430893" cy="707886"/>
          </a:xfrm>
          <a:prstGeom prst="rect">
            <a:avLst/>
          </a:prstGeom>
          <a:noFill/>
        </p:spPr>
        <p:txBody>
          <a:bodyPr wrap="square" rtlCol="0">
            <a:spAutoFit/>
          </a:bodyPr>
          <a:lstStyle/>
          <a:p>
            <a:pPr algn="ctr"/>
            <a:r>
              <a:rPr lang="pt-PT" sz="4000">
                <a:solidFill>
                  <a:srgbClr val="F25151"/>
                </a:solidFill>
                <a:latin typeface="Bahnschrift SemiBold Condensed" panose="020B0502040204020203" pitchFamily="34" charset="0"/>
              </a:rPr>
              <a:t>63%</a:t>
            </a:r>
            <a:endParaRPr lang="en-GB" sz="4000">
              <a:solidFill>
                <a:srgbClr val="F25151"/>
              </a:solidFill>
              <a:latin typeface="Bahnschrift SemiBold Condensed" panose="020B0502040204020203" pitchFamily="34" charset="0"/>
            </a:endParaRPr>
          </a:p>
        </p:txBody>
      </p:sp>
      <p:sp>
        <p:nvSpPr>
          <p:cNvPr id="116" name="TextBox 115">
            <a:extLst>
              <a:ext uri="{FF2B5EF4-FFF2-40B4-BE49-F238E27FC236}">
                <a16:creationId xmlns:a16="http://schemas.microsoft.com/office/drawing/2014/main" id="{3F324623-C0FC-4425-9023-ED470CE35B0A}"/>
              </a:ext>
            </a:extLst>
          </p:cNvPr>
          <p:cNvSpPr txBox="1"/>
          <p:nvPr/>
        </p:nvSpPr>
        <p:spPr>
          <a:xfrm>
            <a:off x="272497" y="553915"/>
            <a:ext cx="1653867" cy="584775"/>
          </a:xfrm>
          <a:prstGeom prst="rect">
            <a:avLst/>
          </a:prstGeom>
          <a:noFill/>
        </p:spPr>
        <p:txBody>
          <a:bodyPr wrap="square" rtlCol="0">
            <a:spAutoFit/>
          </a:bodyPr>
          <a:lstStyle/>
          <a:p>
            <a:pPr algn="ctr"/>
            <a:r>
              <a:rPr lang="pt-PT" sz="1600">
                <a:solidFill>
                  <a:srgbClr val="CB4343"/>
                </a:solidFill>
                <a:latin typeface="Bahnschrift SemiBold Condensed" panose="020B0502040204020203" pitchFamily="34" charset="0"/>
              </a:rPr>
              <a:t>TIKTOK USERS WITH A PAID SUBSCRIPTION</a:t>
            </a:r>
            <a:endParaRPr lang="en-GB" sz="1600">
              <a:solidFill>
                <a:srgbClr val="CB4343"/>
              </a:solidFill>
              <a:latin typeface="Bahnschrift SemiBold Condensed" panose="020B0502040204020203" pitchFamily="34" charset="0"/>
            </a:endParaRPr>
          </a:p>
        </p:txBody>
      </p:sp>
      <p:sp>
        <p:nvSpPr>
          <p:cNvPr id="117" name="TextBox 116">
            <a:extLst>
              <a:ext uri="{FF2B5EF4-FFF2-40B4-BE49-F238E27FC236}">
                <a16:creationId xmlns:a16="http://schemas.microsoft.com/office/drawing/2014/main" id="{7AD02074-56E2-475C-9EFE-772BA2FDF892}"/>
              </a:ext>
            </a:extLst>
          </p:cNvPr>
          <p:cNvSpPr txBox="1"/>
          <p:nvPr/>
        </p:nvSpPr>
        <p:spPr>
          <a:xfrm>
            <a:off x="4494850" y="553915"/>
            <a:ext cx="1681923" cy="584775"/>
          </a:xfrm>
          <a:prstGeom prst="rect">
            <a:avLst/>
          </a:prstGeom>
          <a:noFill/>
        </p:spPr>
        <p:txBody>
          <a:bodyPr wrap="square" rtlCol="0">
            <a:spAutoFit/>
          </a:bodyPr>
          <a:lstStyle/>
          <a:p>
            <a:pPr algn="ctr"/>
            <a:r>
              <a:rPr lang="pt-PT" sz="1600">
                <a:solidFill>
                  <a:srgbClr val="F25151"/>
                </a:solidFill>
                <a:latin typeface="Bahnschrift SemiBold Condensed" panose="020B0502040204020203" pitchFamily="34" charset="0"/>
              </a:rPr>
              <a:t>ADD TIKTOK TRACKS TO THEIR PLAYLISTS</a:t>
            </a:r>
            <a:endParaRPr lang="en-GB" sz="1600">
              <a:solidFill>
                <a:srgbClr val="F25151"/>
              </a:solidFill>
              <a:latin typeface="Bahnschrift SemiBold Condensed" panose="020B0502040204020203" pitchFamily="34" charset="0"/>
            </a:endParaRPr>
          </a:p>
        </p:txBody>
      </p:sp>
      <p:sp>
        <p:nvSpPr>
          <p:cNvPr id="26" name="Freeform: Shape 25">
            <a:extLst>
              <a:ext uri="{FF2B5EF4-FFF2-40B4-BE49-F238E27FC236}">
                <a16:creationId xmlns:a16="http://schemas.microsoft.com/office/drawing/2014/main" id="{E05F9CA8-8615-4F83-BA2E-47CF53981572}"/>
              </a:ext>
            </a:extLst>
          </p:cNvPr>
          <p:cNvSpPr>
            <a:spLocks noChangeAspect="1"/>
          </p:cNvSpPr>
          <p:nvPr/>
        </p:nvSpPr>
        <p:spPr>
          <a:xfrm>
            <a:off x="9106126" y="1226916"/>
            <a:ext cx="1071999" cy="2088000"/>
          </a:xfrm>
          <a:custGeom>
            <a:avLst/>
            <a:gdLst>
              <a:gd name="connsiteX0" fmla="*/ 23267 w 890867"/>
              <a:gd name="connsiteY0" fmla="*/ 0 h 1735200"/>
              <a:gd name="connsiteX1" fmla="*/ 890867 w 890867"/>
              <a:gd name="connsiteY1" fmla="*/ 867600 h 1735200"/>
              <a:gd name="connsiteX2" fmla="*/ 23267 w 890867"/>
              <a:gd name="connsiteY2" fmla="*/ 1735200 h 1735200"/>
              <a:gd name="connsiteX3" fmla="*/ 0 w 890867"/>
              <a:gd name="connsiteY3" fmla="*/ 1734025 h 1735200"/>
              <a:gd name="connsiteX4" fmla="*/ 0 w 890867"/>
              <a:gd name="connsiteY4" fmla="*/ 1175 h 1735200"/>
              <a:gd name="connsiteX5" fmla="*/ 23267 w 890867"/>
              <a:gd name="connsiteY5" fmla="*/ 0 h 17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0867" h="1735200">
                <a:moveTo>
                  <a:pt x="23267" y="0"/>
                </a:moveTo>
                <a:cubicBezTo>
                  <a:pt x="502429" y="0"/>
                  <a:pt x="890867" y="388438"/>
                  <a:pt x="890867" y="867600"/>
                </a:cubicBezTo>
                <a:cubicBezTo>
                  <a:pt x="890867" y="1346762"/>
                  <a:pt x="502429" y="1735200"/>
                  <a:pt x="23267" y="1735200"/>
                </a:cubicBezTo>
                <a:lnTo>
                  <a:pt x="0" y="1734025"/>
                </a:lnTo>
                <a:lnTo>
                  <a:pt x="0" y="1175"/>
                </a:lnTo>
                <a:lnTo>
                  <a:pt x="23267" y="0"/>
                </a:lnTo>
                <a:close/>
              </a:path>
            </a:pathLst>
          </a:cu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4" name="Freeform: Shape 23">
            <a:extLst>
              <a:ext uri="{FF2B5EF4-FFF2-40B4-BE49-F238E27FC236}">
                <a16:creationId xmlns:a16="http://schemas.microsoft.com/office/drawing/2014/main" id="{6263547A-1E1F-4294-8FA5-AD335932013F}"/>
              </a:ext>
            </a:extLst>
          </p:cNvPr>
          <p:cNvSpPr/>
          <p:nvPr/>
        </p:nvSpPr>
        <p:spPr>
          <a:xfrm>
            <a:off x="8179634" y="1404490"/>
            <a:ext cx="844333" cy="1732850"/>
          </a:xfrm>
          <a:custGeom>
            <a:avLst/>
            <a:gdLst>
              <a:gd name="connsiteX0" fmla="*/ 844333 w 844333"/>
              <a:gd name="connsiteY0" fmla="*/ 0 h 1732850"/>
              <a:gd name="connsiteX1" fmla="*/ 844333 w 844333"/>
              <a:gd name="connsiteY1" fmla="*/ 1732850 h 1732850"/>
              <a:gd name="connsiteX2" fmla="*/ 778893 w 844333"/>
              <a:gd name="connsiteY2" fmla="*/ 1729546 h 1732850"/>
              <a:gd name="connsiteX3" fmla="*/ 0 w 844333"/>
              <a:gd name="connsiteY3" fmla="*/ 866425 h 1732850"/>
              <a:gd name="connsiteX4" fmla="*/ 778893 w 844333"/>
              <a:gd name="connsiteY4" fmla="*/ 3304 h 1732850"/>
              <a:gd name="connsiteX5" fmla="*/ 844333 w 844333"/>
              <a:gd name="connsiteY5" fmla="*/ 0 h 173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333" h="1732850">
                <a:moveTo>
                  <a:pt x="844333" y="0"/>
                </a:moveTo>
                <a:lnTo>
                  <a:pt x="844333" y="1732850"/>
                </a:lnTo>
                <a:lnTo>
                  <a:pt x="778893" y="1729546"/>
                </a:lnTo>
                <a:cubicBezTo>
                  <a:pt x="341401" y="1685116"/>
                  <a:pt x="0" y="1315640"/>
                  <a:pt x="0" y="866425"/>
                </a:cubicBezTo>
                <a:cubicBezTo>
                  <a:pt x="0" y="417211"/>
                  <a:pt x="341401" y="47734"/>
                  <a:pt x="778893" y="3304"/>
                </a:cubicBezTo>
                <a:lnTo>
                  <a:pt x="844333" y="0"/>
                </a:lnTo>
                <a:close/>
              </a:path>
            </a:pathLst>
          </a:cu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7" name="TextBox 26">
            <a:extLst>
              <a:ext uri="{FF2B5EF4-FFF2-40B4-BE49-F238E27FC236}">
                <a16:creationId xmlns:a16="http://schemas.microsoft.com/office/drawing/2014/main" id="{747D3797-FE5B-418C-A742-28C9FE60A4BD}"/>
              </a:ext>
            </a:extLst>
          </p:cNvPr>
          <p:cNvSpPr txBox="1"/>
          <p:nvPr/>
        </p:nvSpPr>
        <p:spPr>
          <a:xfrm>
            <a:off x="8487459" y="3233291"/>
            <a:ext cx="1430893" cy="707886"/>
          </a:xfrm>
          <a:prstGeom prst="rect">
            <a:avLst/>
          </a:prstGeom>
          <a:noFill/>
        </p:spPr>
        <p:txBody>
          <a:bodyPr wrap="square" rtlCol="0">
            <a:spAutoFit/>
          </a:bodyPr>
          <a:lstStyle/>
          <a:p>
            <a:pPr algn="ctr"/>
            <a:r>
              <a:rPr lang="pt-PT" sz="4000">
                <a:solidFill>
                  <a:srgbClr val="4472C4"/>
                </a:solidFill>
                <a:latin typeface="Bahnschrift SemiBold Condensed" panose="020B0502040204020203" pitchFamily="34" charset="0"/>
              </a:rPr>
              <a:t>?%</a:t>
            </a:r>
            <a:endParaRPr lang="en-GB" sz="4000">
              <a:solidFill>
                <a:srgbClr val="4472C4"/>
              </a:solidFill>
              <a:latin typeface="Bahnschrift SemiBold Condensed" panose="020B0502040204020203" pitchFamily="34" charset="0"/>
            </a:endParaRPr>
          </a:p>
        </p:txBody>
      </p:sp>
      <p:sp>
        <p:nvSpPr>
          <p:cNvPr id="28" name="TextBox 27">
            <a:extLst>
              <a:ext uri="{FF2B5EF4-FFF2-40B4-BE49-F238E27FC236}">
                <a16:creationId xmlns:a16="http://schemas.microsoft.com/office/drawing/2014/main" id="{74360B50-2F33-4FE3-9DC3-8E8EB43E1F1C}"/>
              </a:ext>
            </a:extLst>
          </p:cNvPr>
          <p:cNvSpPr txBox="1"/>
          <p:nvPr/>
        </p:nvSpPr>
        <p:spPr>
          <a:xfrm>
            <a:off x="8265164" y="677025"/>
            <a:ext cx="1681923" cy="338554"/>
          </a:xfrm>
          <a:prstGeom prst="rect">
            <a:avLst/>
          </a:prstGeom>
          <a:noFill/>
        </p:spPr>
        <p:txBody>
          <a:bodyPr wrap="square" rtlCol="0">
            <a:spAutoFit/>
          </a:bodyPr>
          <a:lstStyle/>
          <a:p>
            <a:pPr algn="ctr"/>
            <a:r>
              <a:rPr lang="pt-PT" sz="1600">
                <a:solidFill>
                  <a:srgbClr val="4472C4"/>
                </a:solidFill>
                <a:latin typeface="Bahnschrift SemiBold Condensed" panose="020B0502040204020203" pitchFamily="34" charset="0"/>
              </a:rPr>
              <a:t>USERS CONVERTED</a:t>
            </a:r>
            <a:endParaRPr lang="en-GB" sz="1600">
              <a:solidFill>
                <a:srgbClr val="4472C4"/>
              </a:solidFill>
              <a:latin typeface="Bahnschrift SemiBold Condensed" panose="020B0502040204020203" pitchFamily="34" charset="0"/>
            </a:endParaRPr>
          </a:p>
        </p:txBody>
      </p:sp>
      <p:grpSp>
        <p:nvGrpSpPr>
          <p:cNvPr id="10" name="Group 9">
            <a:extLst>
              <a:ext uri="{FF2B5EF4-FFF2-40B4-BE49-F238E27FC236}">
                <a16:creationId xmlns:a16="http://schemas.microsoft.com/office/drawing/2014/main" id="{A9FB9BF7-BA01-4B8C-A02F-5F5C5F1C703A}"/>
              </a:ext>
            </a:extLst>
          </p:cNvPr>
          <p:cNvGrpSpPr/>
          <p:nvPr/>
        </p:nvGrpSpPr>
        <p:grpSpPr>
          <a:xfrm>
            <a:off x="96593" y="4051299"/>
            <a:ext cx="4586323" cy="2753520"/>
            <a:chOff x="3107081" y="4051299"/>
            <a:chExt cx="4586323" cy="2753520"/>
          </a:xfrm>
        </p:grpSpPr>
        <p:sp>
          <p:nvSpPr>
            <p:cNvPr id="121" name="Rectangle 120">
              <a:extLst>
                <a:ext uri="{FF2B5EF4-FFF2-40B4-BE49-F238E27FC236}">
                  <a16:creationId xmlns:a16="http://schemas.microsoft.com/office/drawing/2014/main" id="{B0BB544D-1DB0-4BFB-B631-D3C2576BFB74}"/>
                </a:ext>
              </a:extLst>
            </p:cNvPr>
            <p:cNvSpPr/>
            <p:nvPr/>
          </p:nvSpPr>
          <p:spPr>
            <a:xfrm>
              <a:off x="3107081" y="4051299"/>
              <a:ext cx="4533999" cy="2731503"/>
            </a:xfrm>
            <a:prstGeom prst="rect">
              <a:avLst/>
            </a:prstGeom>
            <a:solidFill>
              <a:srgbClr val="FFD8D8"/>
            </a:solidFill>
            <a:ln>
              <a:solidFill>
                <a:srgbClr val="FF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TextBox 119">
              <a:extLst>
                <a:ext uri="{FF2B5EF4-FFF2-40B4-BE49-F238E27FC236}">
                  <a16:creationId xmlns:a16="http://schemas.microsoft.com/office/drawing/2014/main" id="{62A2DEC4-720D-4281-B4BD-E21856F77FC2}"/>
                </a:ext>
              </a:extLst>
            </p:cNvPr>
            <p:cNvSpPr txBox="1"/>
            <p:nvPr/>
          </p:nvSpPr>
          <p:spPr>
            <a:xfrm>
              <a:off x="3159406" y="4123243"/>
              <a:ext cx="4533998" cy="461665"/>
            </a:xfrm>
            <a:prstGeom prst="rect">
              <a:avLst/>
            </a:prstGeom>
            <a:noFill/>
          </p:spPr>
          <p:txBody>
            <a:bodyPr wrap="square" rtlCol="0">
              <a:spAutoFit/>
            </a:bodyPr>
            <a:lstStyle/>
            <a:p>
              <a:pPr algn="ctr"/>
              <a:r>
                <a:rPr lang="pt-PT" sz="2400" b="1">
                  <a:solidFill>
                    <a:srgbClr val="CB4343"/>
                  </a:solidFill>
                  <a:latin typeface="Bahnschrift SemiBold Condensed" panose="020B0502040204020203" pitchFamily="34" charset="0"/>
                </a:rPr>
                <a:t>WORST CASE HYPOTHESES</a:t>
              </a:r>
              <a:endParaRPr lang="en-GB" sz="2400" b="1">
                <a:solidFill>
                  <a:srgbClr val="CB4343"/>
                </a:solidFill>
                <a:latin typeface="Bahnschrift SemiBold Condensed" panose="020B0502040204020203" pitchFamily="34" charset="0"/>
              </a:endParaRPr>
            </a:p>
          </p:txBody>
        </p:sp>
        <p:sp>
          <p:nvSpPr>
            <p:cNvPr id="5" name="TextBox 4">
              <a:extLst>
                <a:ext uri="{FF2B5EF4-FFF2-40B4-BE49-F238E27FC236}">
                  <a16:creationId xmlns:a16="http://schemas.microsoft.com/office/drawing/2014/main" id="{072A4BA3-E971-47F5-B188-2F2BB79A1B5C}"/>
                </a:ext>
              </a:extLst>
            </p:cNvPr>
            <p:cNvSpPr txBox="1"/>
            <p:nvPr/>
          </p:nvSpPr>
          <p:spPr>
            <a:xfrm>
              <a:off x="3236758" y="4558050"/>
              <a:ext cx="4328573" cy="2246769"/>
            </a:xfrm>
            <a:prstGeom prst="rect">
              <a:avLst/>
            </a:prstGeom>
            <a:noFill/>
          </p:spPr>
          <p:txBody>
            <a:bodyPr wrap="square" rtlCol="0">
              <a:spAutoFit/>
            </a:bodyPr>
            <a:lstStyle/>
            <a:p>
              <a:pPr marL="285750" indent="-285750">
                <a:buFont typeface="Wingdings" panose="05000000000000000000" pitchFamily="2" charset="2"/>
                <a:buChar char="q"/>
              </a:pPr>
              <a:r>
                <a:rPr lang="en-GB" sz="1400" b="1">
                  <a:latin typeface="Roboto Light" panose="02000000000000000000" pitchFamily="2" charset="0"/>
                  <a:ea typeface="Roboto Light" panose="02000000000000000000" pitchFamily="2" charset="0"/>
                </a:rPr>
                <a:t>TikTok success is momentaneous</a:t>
              </a:r>
              <a:r>
                <a:rPr lang="en-GB" sz="1400">
                  <a:latin typeface="Roboto Light" panose="02000000000000000000" pitchFamily="2" charset="0"/>
                  <a:ea typeface="Roboto Light" panose="02000000000000000000" pitchFamily="2" charset="0"/>
                </a:rPr>
                <a:t>: in the next years the number of TikTok users will decrease</a:t>
              </a:r>
            </a:p>
            <a:p>
              <a:pPr marL="285750" indent="-285750">
                <a:buFont typeface="Wingdings" panose="05000000000000000000" pitchFamily="2" charset="2"/>
                <a:buChar char="q"/>
              </a:pPr>
              <a:r>
                <a:rPr lang="en-GB" sz="1400">
                  <a:latin typeface="Roboto Light" panose="02000000000000000000" pitchFamily="2" charset="0"/>
                  <a:ea typeface="Roboto Light" panose="02000000000000000000" pitchFamily="2" charset="0"/>
                </a:rPr>
                <a:t>Imitation or innovative solutions from </a:t>
              </a:r>
              <a:r>
                <a:rPr lang="en-GB" sz="1400" b="1">
                  <a:latin typeface="Roboto Light" panose="02000000000000000000" pitchFamily="2" charset="0"/>
                  <a:ea typeface="Roboto Light" panose="02000000000000000000" pitchFamily="2" charset="0"/>
                </a:rPr>
                <a:t>competitors</a:t>
              </a:r>
              <a:r>
                <a:rPr lang="en-GB" sz="1400">
                  <a:latin typeface="Roboto Light" panose="02000000000000000000" pitchFamily="2" charset="0"/>
                  <a:ea typeface="Roboto Light" panose="02000000000000000000" pitchFamily="2" charset="0"/>
                </a:rPr>
                <a:t>:</a:t>
              </a:r>
            </a:p>
            <a:p>
              <a:pPr marL="742950" lvl="1" indent="-285750">
                <a:buFont typeface="Wingdings" panose="05000000000000000000" pitchFamily="2" charset="2"/>
                <a:buChar char="§"/>
              </a:pPr>
              <a:r>
                <a:rPr lang="en-GB" sz="1400">
                  <a:latin typeface="Roboto Light" panose="02000000000000000000" pitchFamily="2" charset="0"/>
                  <a:ea typeface="Roboto Light" panose="02000000000000000000" pitchFamily="2" charset="0"/>
                </a:rPr>
                <a:t>Number of users converted will decrease</a:t>
              </a:r>
            </a:p>
            <a:p>
              <a:pPr marL="742950" lvl="1" indent="-285750">
                <a:buFont typeface="Wingdings" panose="05000000000000000000" pitchFamily="2" charset="2"/>
                <a:buChar char="§"/>
              </a:pPr>
              <a:r>
                <a:rPr lang="en-GB" sz="1400">
                  <a:latin typeface="Roboto Light" panose="02000000000000000000" pitchFamily="2" charset="0"/>
                  <a:ea typeface="Roboto Light" panose="02000000000000000000" pitchFamily="2" charset="0"/>
                </a:rPr>
                <a:t>The increase of Sony’s listening of users converted will slow down</a:t>
              </a:r>
            </a:p>
            <a:p>
              <a:pPr marL="285750" indent="-285750">
                <a:buFont typeface="Wingdings" panose="05000000000000000000" pitchFamily="2" charset="2"/>
                <a:buChar char="q"/>
              </a:pPr>
              <a:r>
                <a:rPr lang="en-GB" sz="1400" b="1">
                  <a:latin typeface="Roboto Light" panose="02000000000000000000" pitchFamily="2" charset="0"/>
                  <a:ea typeface="Roboto Light" panose="02000000000000000000" pitchFamily="2" charset="0"/>
                </a:rPr>
                <a:t>Saving costs </a:t>
              </a:r>
              <a:r>
                <a:rPr lang="en-GB" sz="1400">
                  <a:latin typeface="Roboto Light" panose="02000000000000000000" pitchFamily="2" charset="0"/>
                  <a:ea typeface="Roboto Light" panose="02000000000000000000" pitchFamily="2" charset="0"/>
                </a:rPr>
                <a:t>were not considered in the computation</a:t>
              </a:r>
            </a:p>
            <a:p>
              <a:pPr marL="285750" indent="-285750">
                <a:buFont typeface="Arial" panose="020B0604020202020204" pitchFamily="34" charset="0"/>
                <a:buChar char="•"/>
              </a:pPr>
              <a:endParaRPr lang="en-GB" sz="1400">
                <a:latin typeface="Roboto Light" panose="02000000000000000000" pitchFamily="2" charset="0"/>
                <a:ea typeface="Roboto Light" panose="02000000000000000000" pitchFamily="2" charset="0"/>
              </a:endParaRPr>
            </a:p>
          </p:txBody>
        </p:sp>
      </p:grpSp>
      <p:grpSp>
        <p:nvGrpSpPr>
          <p:cNvPr id="13" name="Group 12">
            <a:extLst>
              <a:ext uri="{FF2B5EF4-FFF2-40B4-BE49-F238E27FC236}">
                <a16:creationId xmlns:a16="http://schemas.microsoft.com/office/drawing/2014/main" id="{39D99E3F-3482-458C-87A8-A61BB9554C66}"/>
              </a:ext>
            </a:extLst>
          </p:cNvPr>
          <p:cNvGrpSpPr>
            <a:grpSpLocks noChangeAspect="1"/>
          </p:cNvGrpSpPr>
          <p:nvPr/>
        </p:nvGrpSpPr>
        <p:grpSpPr>
          <a:xfrm>
            <a:off x="10208829" y="1379301"/>
            <a:ext cx="1724808" cy="1728000"/>
            <a:chOff x="112816" y="4110403"/>
            <a:chExt cx="2565045" cy="2569797"/>
          </a:xfrm>
        </p:grpSpPr>
        <p:sp>
          <p:nvSpPr>
            <p:cNvPr id="37" name="Oval 36">
              <a:extLst>
                <a:ext uri="{FF2B5EF4-FFF2-40B4-BE49-F238E27FC236}">
                  <a16:creationId xmlns:a16="http://schemas.microsoft.com/office/drawing/2014/main" id="{2E03292E-3E18-4B74-8282-AB240FD1831F}"/>
                </a:ext>
              </a:extLst>
            </p:cNvPr>
            <p:cNvSpPr/>
            <p:nvPr/>
          </p:nvSpPr>
          <p:spPr>
            <a:xfrm>
              <a:off x="1445409" y="5449000"/>
              <a:ext cx="1232452" cy="1231200"/>
            </a:xfrm>
            <a:prstGeom prst="ellipse">
              <a:avLst/>
            </a:prstGeom>
            <a:solidFill>
              <a:srgbClr val="AFABAB"/>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EA99B571-BF85-4FA6-9064-80C8A2A4F4AC}"/>
                </a:ext>
              </a:extLst>
            </p:cNvPr>
            <p:cNvSpPr/>
            <p:nvPr/>
          </p:nvSpPr>
          <p:spPr>
            <a:xfrm>
              <a:off x="1445409" y="4110403"/>
              <a:ext cx="1232452" cy="1231200"/>
            </a:xfrm>
            <a:prstGeom prst="ellipse">
              <a:avLst/>
            </a:prstGeom>
            <a:solidFill>
              <a:srgbClr val="AFABAB"/>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Group of people">
              <a:extLst>
                <a:ext uri="{FF2B5EF4-FFF2-40B4-BE49-F238E27FC236}">
                  <a16:creationId xmlns:a16="http://schemas.microsoft.com/office/drawing/2014/main" id="{DD478540-F28A-46FB-BFF0-CE9546E9E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7278" y="4240164"/>
              <a:ext cx="914400" cy="914400"/>
            </a:xfrm>
            <a:prstGeom prst="rect">
              <a:avLst/>
            </a:prstGeom>
          </p:spPr>
        </p:pic>
        <p:pic>
          <p:nvPicPr>
            <p:cNvPr id="11" name="Graphic 10" descr="Earbuds">
              <a:extLst>
                <a:ext uri="{FF2B5EF4-FFF2-40B4-BE49-F238E27FC236}">
                  <a16:creationId xmlns:a16="http://schemas.microsoft.com/office/drawing/2014/main" id="{736C3BA2-5215-485E-BE8F-2E81FC4A5D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3398" y="5769549"/>
              <a:ext cx="756510" cy="756510"/>
            </a:xfrm>
            <a:prstGeom prst="rect">
              <a:avLst/>
            </a:prstGeom>
          </p:spPr>
        </p:pic>
        <p:sp>
          <p:nvSpPr>
            <p:cNvPr id="38" name="TextBox 37">
              <a:extLst>
                <a:ext uri="{FF2B5EF4-FFF2-40B4-BE49-F238E27FC236}">
                  <a16:creationId xmlns:a16="http://schemas.microsoft.com/office/drawing/2014/main" id="{FA9B5870-8B77-48F9-B964-3C5739274CDA}"/>
                </a:ext>
              </a:extLst>
            </p:cNvPr>
            <p:cNvSpPr txBox="1"/>
            <p:nvPr/>
          </p:nvSpPr>
          <p:spPr>
            <a:xfrm>
              <a:off x="112816" y="4293006"/>
              <a:ext cx="1232345" cy="961192"/>
            </a:xfrm>
            <a:prstGeom prst="rect">
              <a:avLst/>
            </a:prstGeom>
            <a:noFill/>
          </p:spPr>
          <p:txBody>
            <a:bodyPr wrap="square" rtlCol="0">
              <a:spAutoFit/>
            </a:bodyPr>
            <a:lstStyle/>
            <a:p>
              <a:pPr algn="ctr"/>
              <a:r>
                <a:rPr lang="pt-PT" sz="1200">
                  <a:solidFill>
                    <a:srgbClr val="4472C4"/>
                  </a:solidFill>
                  <a:latin typeface="Bahnschrift SemiBold Condensed" panose="020B0502040204020203" pitchFamily="34" charset="0"/>
                </a:rPr>
                <a:t>NUMBER OF USERS CONVERTED</a:t>
              </a:r>
              <a:endParaRPr lang="en-GB" sz="1200">
                <a:solidFill>
                  <a:srgbClr val="4472C4"/>
                </a:solidFill>
                <a:latin typeface="Bahnschrift SemiBold Condensed" panose="020B0502040204020203" pitchFamily="34" charset="0"/>
              </a:endParaRPr>
            </a:p>
          </p:txBody>
        </p:sp>
        <p:sp>
          <p:nvSpPr>
            <p:cNvPr id="39" name="TextBox 38">
              <a:extLst>
                <a:ext uri="{FF2B5EF4-FFF2-40B4-BE49-F238E27FC236}">
                  <a16:creationId xmlns:a16="http://schemas.microsoft.com/office/drawing/2014/main" id="{4B7A7E16-8F7A-44E2-A2D4-5828EE38EEC8}"/>
                </a:ext>
              </a:extLst>
            </p:cNvPr>
            <p:cNvSpPr txBox="1"/>
            <p:nvPr/>
          </p:nvSpPr>
          <p:spPr>
            <a:xfrm>
              <a:off x="112816" y="5643812"/>
              <a:ext cx="1232345" cy="961192"/>
            </a:xfrm>
            <a:prstGeom prst="rect">
              <a:avLst/>
            </a:prstGeom>
            <a:noFill/>
          </p:spPr>
          <p:txBody>
            <a:bodyPr wrap="square" rtlCol="0">
              <a:spAutoFit/>
            </a:bodyPr>
            <a:lstStyle/>
            <a:p>
              <a:pPr algn="ctr"/>
              <a:r>
                <a:rPr lang="pt-PT" sz="1200">
                  <a:solidFill>
                    <a:srgbClr val="4472C4"/>
                  </a:solidFill>
                  <a:latin typeface="Bahnschrift SemiBold Condensed" panose="020B0502040204020203" pitchFamily="34" charset="0"/>
                </a:rPr>
                <a:t>LISTENING TO SONY’S SONGS</a:t>
              </a:r>
              <a:endParaRPr lang="en-GB" sz="1200">
                <a:solidFill>
                  <a:srgbClr val="4472C4"/>
                </a:solidFill>
                <a:latin typeface="Bahnschrift SemiBold Condensed" panose="020B0502040204020203" pitchFamily="34" charset="0"/>
              </a:endParaRPr>
            </a:p>
          </p:txBody>
        </p:sp>
      </p:grpSp>
      <p:grpSp>
        <p:nvGrpSpPr>
          <p:cNvPr id="15" name="Group 14">
            <a:extLst>
              <a:ext uri="{FF2B5EF4-FFF2-40B4-BE49-F238E27FC236}">
                <a16:creationId xmlns:a16="http://schemas.microsoft.com/office/drawing/2014/main" id="{A8D62662-6CA0-4DF2-B1CC-DFDB39F3C8CE}"/>
              </a:ext>
            </a:extLst>
          </p:cNvPr>
          <p:cNvGrpSpPr/>
          <p:nvPr/>
        </p:nvGrpSpPr>
        <p:grpSpPr>
          <a:xfrm>
            <a:off x="8265164" y="4050255"/>
            <a:ext cx="4533998" cy="2718335"/>
            <a:chOff x="8265164" y="4050255"/>
            <a:chExt cx="4533998" cy="2718335"/>
          </a:xfrm>
        </p:grpSpPr>
        <p:sp>
          <p:nvSpPr>
            <p:cNvPr id="54" name="Rectangle 53">
              <a:extLst>
                <a:ext uri="{FF2B5EF4-FFF2-40B4-BE49-F238E27FC236}">
                  <a16:creationId xmlns:a16="http://schemas.microsoft.com/office/drawing/2014/main" id="{30A9F9CB-21AB-4C21-B9FD-72466EFE3E28}"/>
                </a:ext>
              </a:extLst>
            </p:cNvPr>
            <p:cNvSpPr/>
            <p:nvPr/>
          </p:nvSpPr>
          <p:spPr>
            <a:xfrm>
              <a:off x="8844181" y="4050255"/>
              <a:ext cx="3251225" cy="2718335"/>
            </a:xfrm>
            <a:prstGeom prst="rect">
              <a:avLst/>
            </a:prstGeom>
            <a:solidFill>
              <a:srgbClr val="FFD8D8"/>
            </a:solidFill>
            <a:ln>
              <a:solidFill>
                <a:srgbClr val="FF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7CA433F1-BE39-49DE-9B74-B16E0AC2AA30}"/>
                </a:ext>
              </a:extLst>
            </p:cNvPr>
            <p:cNvSpPr txBox="1"/>
            <p:nvPr/>
          </p:nvSpPr>
          <p:spPr>
            <a:xfrm>
              <a:off x="8265164" y="4118549"/>
              <a:ext cx="4533998" cy="461665"/>
            </a:xfrm>
            <a:prstGeom prst="rect">
              <a:avLst/>
            </a:prstGeom>
            <a:noFill/>
          </p:spPr>
          <p:txBody>
            <a:bodyPr wrap="square" rtlCol="0">
              <a:spAutoFit/>
            </a:bodyPr>
            <a:lstStyle/>
            <a:p>
              <a:pPr algn="ctr"/>
              <a:r>
                <a:rPr lang="pt-PT" sz="2400" b="1">
                  <a:solidFill>
                    <a:srgbClr val="CB4343"/>
                  </a:solidFill>
                  <a:latin typeface="Bahnschrift SemiBold Condensed" panose="020B0502040204020203" pitchFamily="34" charset="0"/>
                </a:rPr>
                <a:t>NON-QUANTIFIABLE RESULTS</a:t>
              </a:r>
              <a:endParaRPr lang="en-GB" sz="2400" b="1">
                <a:solidFill>
                  <a:srgbClr val="CB4343"/>
                </a:solidFill>
                <a:latin typeface="Bahnschrift SemiBold Condensed" panose="020B0502040204020203" pitchFamily="34" charset="0"/>
              </a:endParaRPr>
            </a:p>
          </p:txBody>
        </p:sp>
        <p:sp>
          <p:nvSpPr>
            <p:cNvPr id="2" name="TextBox 1">
              <a:extLst>
                <a:ext uri="{FF2B5EF4-FFF2-40B4-BE49-F238E27FC236}">
                  <a16:creationId xmlns:a16="http://schemas.microsoft.com/office/drawing/2014/main" id="{95E48073-5D16-41AD-BCF1-B12BEE23AEFB}"/>
                </a:ext>
              </a:extLst>
            </p:cNvPr>
            <p:cNvSpPr txBox="1"/>
            <p:nvPr/>
          </p:nvSpPr>
          <p:spPr>
            <a:xfrm>
              <a:off x="9494603" y="4893835"/>
              <a:ext cx="2513788" cy="338554"/>
            </a:xfrm>
            <a:prstGeom prst="rect">
              <a:avLst/>
            </a:prstGeom>
            <a:noFill/>
          </p:spPr>
          <p:txBody>
            <a:bodyPr wrap="square" rtlCol="0">
              <a:spAutoFit/>
            </a:bodyPr>
            <a:lstStyle/>
            <a:p>
              <a:r>
                <a:rPr lang="it-IT" sz="1600">
                  <a:latin typeface="Bahnschrift SemiBold Condensed" panose="020B0502040204020203" pitchFamily="34" charset="0"/>
                </a:rPr>
                <a:t>AWARENESS OF SONY’S ARTISTS</a:t>
              </a:r>
              <a:endParaRPr lang="en-GB" sz="1600">
                <a:latin typeface="Bahnschrift SemiBold Condensed" panose="020B0502040204020203" pitchFamily="34" charset="0"/>
              </a:endParaRPr>
            </a:p>
          </p:txBody>
        </p:sp>
        <p:sp>
          <p:nvSpPr>
            <p:cNvPr id="57" name="TextBox 56">
              <a:extLst>
                <a:ext uri="{FF2B5EF4-FFF2-40B4-BE49-F238E27FC236}">
                  <a16:creationId xmlns:a16="http://schemas.microsoft.com/office/drawing/2014/main" id="{BDB3E352-8845-43C4-BACA-44998A53AF09}"/>
                </a:ext>
              </a:extLst>
            </p:cNvPr>
            <p:cNvSpPr txBox="1"/>
            <p:nvPr/>
          </p:nvSpPr>
          <p:spPr>
            <a:xfrm>
              <a:off x="8723691" y="5920100"/>
              <a:ext cx="2513788" cy="338554"/>
            </a:xfrm>
            <a:prstGeom prst="rect">
              <a:avLst/>
            </a:prstGeom>
            <a:noFill/>
          </p:spPr>
          <p:txBody>
            <a:bodyPr wrap="square" rtlCol="0">
              <a:spAutoFit/>
            </a:bodyPr>
            <a:lstStyle/>
            <a:p>
              <a:pPr algn="ctr"/>
              <a:r>
                <a:rPr lang="it-IT" sz="1600">
                  <a:latin typeface="Bahnschrift SemiBold Condensed" panose="020B0502040204020203" pitchFamily="34" charset="0"/>
                </a:rPr>
                <a:t>KNOW-HOW</a:t>
              </a:r>
              <a:endParaRPr lang="en-GB" sz="1600">
                <a:latin typeface="Bahnschrift SemiBold Condensed" panose="020B0502040204020203" pitchFamily="34" charset="0"/>
              </a:endParaRPr>
            </a:p>
          </p:txBody>
        </p:sp>
        <p:sp>
          <p:nvSpPr>
            <p:cNvPr id="14" name="Arrow: Up 13">
              <a:extLst>
                <a:ext uri="{FF2B5EF4-FFF2-40B4-BE49-F238E27FC236}">
                  <a16:creationId xmlns:a16="http://schemas.microsoft.com/office/drawing/2014/main" id="{C6C9402E-58C2-4EEB-BDD6-B5408AC89333}"/>
                </a:ext>
              </a:extLst>
            </p:cNvPr>
            <p:cNvSpPr/>
            <p:nvPr/>
          </p:nvSpPr>
          <p:spPr>
            <a:xfrm>
              <a:off x="9134247" y="4784203"/>
              <a:ext cx="271004" cy="499192"/>
            </a:xfrm>
            <a:prstGeom prst="upArrow">
              <a:avLst/>
            </a:prstGeom>
            <a:solidFill>
              <a:srgbClr val="F25151"/>
            </a:solidFill>
            <a:ln>
              <a:solidFill>
                <a:srgbClr val="F2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Arrow: Up 58">
              <a:extLst>
                <a:ext uri="{FF2B5EF4-FFF2-40B4-BE49-F238E27FC236}">
                  <a16:creationId xmlns:a16="http://schemas.microsoft.com/office/drawing/2014/main" id="{B089E712-C28B-47DB-B202-49A6B21DE0C7}"/>
                </a:ext>
              </a:extLst>
            </p:cNvPr>
            <p:cNvSpPr/>
            <p:nvPr/>
          </p:nvSpPr>
          <p:spPr>
            <a:xfrm>
              <a:off x="9134247" y="5790890"/>
              <a:ext cx="271004" cy="499192"/>
            </a:xfrm>
            <a:prstGeom prst="upArrow">
              <a:avLst/>
            </a:prstGeom>
            <a:solidFill>
              <a:srgbClr val="F25151"/>
            </a:solidFill>
            <a:ln>
              <a:solidFill>
                <a:srgbClr val="F2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ttangolo 3">
            <a:extLst>
              <a:ext uri="{FF2B5EF4-FFF2-40B4-BE49-F238E27FC236}">
                <a16:creationId xmlns:a16="http://schemas.microsoft.com/office/drawing/2014/main" id="{273CF04E-F3A8-4D98-A223-0573906FF9E5}"/>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CasellaDiTesto 6">
            <a:extLst>
              <a:ext uri="{FF2B5EF4-FFF2-40B4-BE49-F238E27FC236}">
                <a16:creationId xmlns:a16="http://schemas.microsoft.com/office/drawing/2014/main" id="{3ACF944F-0279-4B4D-B073-BF852B9CAFDE}"/>
              </a:ext>
            </a:extLst>
          </p:cNvPr>
          <p:cNvSpPr txBox="1"/>
          <p:nvPr/>
        </p:nvSpPr>
        <p:spPr>
          <a:xfrm>
            <a:off x="0" y="46170"/>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Economic</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Perspective</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60" name="Immagine 4">
            <a:extLst>
              <a:ext uri="{FF2B5EF4-FFF2-40B4-BE49-F238E27FC236}">
                <a16:creationId xmlns:a16="http://schemas.microsoft.com/office/drawing/2014/main" id="{DD9545B5-7909-4683-84EB-D391D6F9E5FC}"/>
              </a:ext>
            </a:extLst>
          </p:cNvPr>
          <p:cNvPicPr>
            <a:picLocks noChangeAspect="1"/>
          </p:cNvPicPr>
          <p:nvPr/>
        </p:nvPicPr>
        <p:blipFill>
          <a:blip r:embed="rId6"/>
          <a:stretch>
            <a:fillRect/>
          </a:stretch>
        </p:blipFill>
        <p:spPr>
          <a:xfrm>
            <a:off x="11407569" y="6089837"/>
            <a:ext cx="853514" cy="768163"/>
          </a:xfrm>
          <a:prstGeom prst="rect">
            <a:avLst/>
          </a:prstGeom>
        </p:spPr>
      </p:pic>
      <p:sp>
        <p:nvSpPr>
          <p:cNvPr id="61" name="CasellaDiTesto 5">
            <a:extLst>
              <a:ext uri="{FF2B5EF4-FFF2-40B4-BE49-F238E27FC236}">
                <a16:creationId xmlns:a16="http://schemas.microsoft.com/office/drawing/2014/main" id="{5BCE6D4A-1D6A-4DA0-83F2-2A38D37B76C9}"/>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9</a:t>
            </a:r>
          </a:p>
        </p:txBody>
      </p:sp>
      <p:grpSp>
        <p:nvGrpSpPr>
          <p:cNvPr id="6" name="Group 5">
            <a:extLst>
              <a:ext uri="{FF2B5EF4-FFF2-40B4-BE49-F238E27FC236}">
                <a16:creationId xmlns:a16="http://schemas.microsoft.com/office/drawing/2014/main" id="{230CBCE7-CB20-4952-BD39-EC421B5D5A09}"/>
              </a:ext>
            </a:extLst>
          </p:cNvPr>
          <p:cNvGrpSpPr/>
          <p:nvPr/>
        </p:nvGrpSpPr>
        <p:grpSpPr>
          <a:xfrm>
            <a:off x="4712146" y="4051616"/>
            <a:ext cx="4072048" cy="2856658"/>
            <a:chOff x="4712146" y="4064316"/>
            <a:chExt cx="4072048" cy="2856658"/>
          </a:xfrm>
        </p:grpSpPr>
        <p:grpSp>
          <p:nvGrpSpPr>
            <p:cNvPr id="3" name="Group 2">
              <a:extLst>
                <a:ext uri="{FF2B5EF4-FFF2-40B4-BE49-F238E27FC236}">
                  <a16:creationId xmlns:a16="http://schemas.microsoft.com/office/drawing/2014/main" id="{F2D74941-0214-4BE3-8A50-02470F857555}"/>
                </a:ext>
              </a:extLst>
            </p:cNvPr>
            <p:cNvGrpSpPr/>
            <p:nvPr/>
          </p:nvGrpSpPr>
          <p:grpSpPr>
            <a:xfrm>
              <a:off x="4712146" y="4064316"/>
              <a:ext cx="4072048" cy="2856658"/>
              <a:chOff x="4712146" y="4094833"/>
              <a:chExt cx="4072048" cy="2900628"/>
            </a:xfrm>
          </p:grpSpPr>
          <p:sp>
            <p:nvSpPr>
              <p:cNvPr id="53" name="Rectangle 52">
                <a:extLst>
                  <a:ext uri="{FF2B5EF4-FFF2-40B4-BE49-F238E27FC236}">
                    <a16:creationId xmlns:a16="http://schemas.microsoft.com/office/drawing/2014/main" id="{79F7266C-491D-436B-8021-7226715AE488}"/>
                  </a:ext>
                </a:extLst>
              </p:cNvPr>
              <p:cNvSpPr/>
              <p:nvPr/>
            </p:nvSpPr>
            <p:spPr>
              <a:xfrm>
                <a:off x="4712146" y="4094833"/>
                <a:ext cx="4056286" cy="2773544"/>
              </a:xfrm>
              <a:prstGeom prst="rect">
                <a:avLst/>
              </a:prstGeom>
              <a:solidFill>
                <a:srgbClr val="F25151"/>
              </a:solidFill>
              <a:ln>
                <a:solidFill>
                  <a:srgbClr val="F2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extBox 79">
                <a:extLst>
                  <a:ext uri="{FF2B5EF4-FFF2-40B4-BE49-F238E27FC236}">
                    <a16:creationId xmlns:a16="http://schemas.microsoft.com/office/drawing/2014/main" id="{A086B1D2-B74D-409D-BD68-1665C9A5D104}"/>
                  </a:ext>
                </a:extLst>
              </p:cNvPr>
              <p:cNvSpPr txBox="1"/>
              <p:nvPr/>
            </p:nvSpPr>
            <p:spPr>
              <a:xfrm>
                <a:off x="4727908" y="4163283"/>
                <a:ext cx="4056286" cy="461665"/>
              </a:xfrm>
              <a:prstGeom prst="rect">
                <a:avLst/>
              </a:prstGeom>
              <a:noFill/>
            </p:spPr>
            <p:txBody>
              <a:bodyPr wrap="square" rtlCol="0">
                <a:spAutoFit/>
              </a:bodyPr>
              <a:lstStyle/>
              <a:p>
                <a:pPr algn="ctr"/>
                <a:r>
                  <a:rPr lang="pt-PT" sz="2400" b="1">
                    <a:solidFill>
                      <a:srgbClr val="FFD8D8"/>
                    </a:solidFill>
                    <a:latin typeface="Bahnschrift SemiBold Condensed" panose="020B0502040204020203" pitchFamily="34" charset="0"/>
                  </a:rPr>
                  <a:t>MONETARY RESULTS</a:t>
                </a:r>
                <a:endParaRPr lang="en-GB" sz="2400" b="1">
                  <a:solidFill>
                    <a:srgbClr val="FFD8D8"/>
                  </a:solidFill>
                  <a:latin typeface="Bahnschrift SemiBold Condensed" panose="020B0502040204020203" pitchFamily="34" charset="0"/>
                </a:endParaRPr>
              </a:p>
            </p:txBody>
          </p:sp>
          <p:graphicFrame>
            <p:nvGraphicFramePr>
              <p:cNvPr id="82" name="Chart 81">
                <a:extLst>
                  <a:ext uri="{FF2B5EF4-FFF2-40B4-BE49-F238E27FC236}">
                    <a16:creationId xmlns:a16="http://schemas.microsoft.com/office/drawing/2014/main" id="{68B8EAD9-70EE-4122-9A09-DF64D544752D}"/>
                  </a:ext>
                </a:extLst>
              </p:cNvPr>
              <p:cNvGraphicFramePr>
                <a:graphicFrameLocks noChangeAspect="1"/>
              </p:cNvGraphicFramePr>
              <p:nvPr>
                <p:extLst>
                  <p:ext uri="{D42A27DB-BD31-4B8C-83A1-F6EECF244321}">
                    <p14:modId xmlns:p14="http://schemas.microsoft.com/office/powerpoint/2010/main" val="100513287"/>
                  </p:ext>
                </p:extLst>
              </p:nvPr>
            </p:nvGraphicFramePr>
            <p:xfrm>
              <a:off x="4877001" y="4998968"/>
              <a:ext cx="3672000" cy="1996493"/>
            </p:xfrm>
            <a:graphic>
              <a:graphicData uri="http://schemas.openxmlformats.org/drawingml/2006/chart">
                <c:chart xmlns:c="http://schemas.openxmlformats.org/drawingml/2006/chart" xmlns:r="http://schemas.openxmlformats.org/officeDocument/2006/relationships" r:id="rId7"/>
              </a:graphicData>
            </a:graphic>
          </p:graphicFrame>
          <p:grpSp>
            <p:nvGrpSpPr>
              <p:cNvPr id="87" name="Group 86">
                <a:extLst>
                  <a:ext uri="{FF2B5EF4-FFF2-40B4-BE49-F238E27FC236}">
                    <a16:creationId xmlns:a16="http://schemas.microsoft.com/office/drawing/2014/main" id="{82DF3681-6279-47F0-BEE8-E4F1DA60905B}"/>
                  </a:ext>
                </a:extLst>
              </p:cNvPr>
              <p:cNvGrpSpPr>
                <a:grpSpLocks noChangeAspect="1"/>
              </p:cNvGrpSpPr>
              <p:nvPr/>
            </p:nvGrpSpPr>
            <p:grpSpPr>
              <a:xfrm>
                <a:off x="7707922" y="4261268"/>
                <a:ext cx="839005" cy="713533"/>
                <a:chOff x="8294952" y="5608273"/>
                <a:chExt cx="1299233" cy="1104929"/>
              </a:xfrm>
            </p:grpSpPr>
            <p:sp>
              <p:nvSpPr>
                <p:cNvPr id="88" name="Oval 87">
                  <a:extLst>
                    <a:ext uri="{FF2B5EF4-FFF2-40B4-BE49-F238E27FC236}">
                      <a16:creationId xmlns:a16="http://schemas.microsoft.com/office/drawing/2014/main" id="{9251DA16-CEB5-414F-A81A-C7211E511B80}"/>
                    </a:ext>
                  </a:extLst>
                </p:cNvPr>
                <p:cNvSpPr/>
                <p:nvPr/>
              </p:nvSpPr>
              <p:spPr>
                <a:xfrm>
                  <a:off x="8404568" y="5633203"/>
                  <a:ext cx="1080000" cy="1079999"/>
                </a:xfrm>
                <a:prstGeom prst="ellipse">
                  <a:avLst/>
                </a:prstGeom>
                <a:solidFill>
                  <a:srgbClr val="FFD8D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0" rtlCol="0" anchor="t" anchorCtr="1"/>
                <a:lstStyle/>
                <a:p>
                  <a:pPr algn="ctr"/>
                  <a:endParaRPr lang="it-IT" sz="4400">
                    <a:solidFill>
                      <a:srgbClr val="F25151"/>
                    </a:solidFill>
                    <a:latin typeface="Bahnschrift SemiBold Condensed" panose="020B0502040204020203" pitchFamily="34" charset="0"/>
                  </a:endParaRPr>
                </a:p>
              </p:txBody>
            </p:sp>
            <p:sp>
              <p:nvSpPr>
                <p:cNvPr id="89" name="TextBox 88">
                  <a:extLst>
                    <a:ext uri="{FF2B5EF4-FFF2-40B4-BE49-F238E27FC236}">
                      <a16:creationId xmlns:a16="http://schemas.microsoft.com/office/drawing/2014/main" id="{C3EDAE87-059C-4038-BC74-857886CB6242}"/>
                    </a:ext>
                  </a:extLst>
                </p:cNvPr>
                <p:cNvSpPr txBox="1"/>
                <p:nvPr/>
              </p:nvSpPr>
              <p:spPr>
                <a:xfrm>
                  <a:off x="8294952" y="6040131"/>
                  <a:ext cx="1299233" cy="571923"/>
                </a:xfrm>
                <a:prstGeom prst="rect">
                  <a:avLst/>
                </a:prstGeom>
                <a:noFill/>
              </p:spPr>
              <p:txBody>
                <a:bodyPr wrap="square" rtlCol="0">
                  <a:spAutoFit/>
                </a:bodyPr>
                <a:lstStyle/>
                <a:p>
                  <a:pPr algn="ctr"/>
                  <a:r>
                    <a:rPr lang="en-GB">
                      <a:solidFill>
                        <a:srgbClr val="F25151"/>
                      </a:solidFill>
                      <a:latin typeface="Bahnschrift SemiBold Condensed" panose="020B0502040204020203" pitchFamily="34" charset="0"/>
                    </a:rPr>
                    <a:t>million</a:t>
                  </a:r>
                </a:p>
              </p:txBody>
            </p:sp>
            <p:sp>
              <p:nvSpPr>
                <p:cNvPr id="90" name="TextBox 89">
                  <a:extLst>
                    <a:ext uri="{FF2B5EF4-FFF2-40B4-BE49-F238E27FC236}">
                      <a16:creationId xmlns:a16="http://schemas.microsoft.com/office/drawing/2014/main" id="{52C65508-3A70-468B-B33D-F4113C8544CA}"/>
                    </a:ext>
                  </a:extLst>
                </p:cNvPr>
                <p:cNvSpPr txBox="1"/>
                <p:nvPr/>
              </p:nvSpPr>
              <p:spPr>
                <a:xfrm>
                  <a:off x="8489562" y="5608273"/>
                  <a:ext cx="863497" cy="714902"/>
                </a:xfrm>
                <a:prstGeom prst="rect">
                  <a:avLst/>
                </a:prstGeom>
                <a:noFill/>
              </p:spPr>
              <p:txBody>
                <a:bodyPr wrap="square" rtlCol="0">
                  <a:spAutoFit/>
                </a:bodyPr>
                <a:lstStyle/>
                <a:p>
                  <a:pPr algn="ctr"/>
                  <a:r>
                    <a:rPr lang="it-IT" sz="2400">
                      <a:solidFill>
                        <a:srgbClr val="F25151"/>
                      </a:solidFill>
                      <a:latin typeface="Bahnschrift SemiBold Condensed" panose="020B0502040204020203" pitchFamily="34" charset="0"/>
                    </a:rPr>
                    <a:t>€5</a:t>
                  </a:r>
                </a:p>
              </p:txBody>
            </p:sp>
          </p:grpSp>
        </p:grpSp>
        <p:sp>
          <p:nvSpPr>
            <p:cNvPr id="4" name="TextBox 3">
              <a:extLst>
                <a:ext uri="{FF2B5EF4-FFF2-40B4-BE49-F238E27FC236}">
                  <a16:creationId xmlns:a16="http://schemas.microsoft.com/office/drawing/2014/main" id="{783399D8-91E5-4C17-8270-0956EF32AE1D}"/>
                </a:ext>
              </a:extLst>
            </p:cNvPr>
            <p:cNvSpPr txBox="1"/>
            <p:nvPr/>
          </p:nvSpPr>
          <p:spPr>
            <a:xfrm>
              <a:off x="5716802" y="4526856"/>
              <a:ext cx="2046974" cy="307777"/>
            </a:xfrm>
            <a:prstGeom prst="rect">
              <a:avLst/>
            </a:prstGeom>
            <a:noFill/>
          </p:spPr>
          <p:txBody>
            <a:bodyPr wrap="square" rtlCol="0">
              <a:spAutoFit/>
            </a:bodyPr>
            <a:lstStyle/>
            <a:p>
              <a:pPr algn="ctr"/>
              <a:r>
                <a:rPr lang="it-IT" sz="1400" b="1">
                  <a:latin typeface="Roboto Light" panose="02000000000000000000" pitchFamily="2" charset="0"/>
                  <a:ea typeface="Roboto Light" panose="02000000000000000000" pitchFamily="2" charset="0"/>
                </a:rPr>
                <a:t>NPV (</a:t>
              </a:r>
              <a:r>
                <a:rPr lang="it-IT" sz="1400" b="1" err="1">
                  <a:latin typeface="Roboto Light" panose="02000000000000000000" pitchFamily="2" charset="0"/>
                  <a:ea typeface="Roboto Light" panose="02000000000000000000" pitchFamily="2" charset="0"/>
                </a:rPr>
                <a:t>million</a:t>
              </a:r>
              <a:r>
                <a:rPr lang="it-IT" sz="1400" b="1">
                  <a:latin typeface="Roboto Light" panose="02000000000000000000" pitchFamily="2" charset="0"/>
                  <a:ea typeface="Roboto Light" panose="02000000000000000000" pitchFamily="2" charset="0"/>
                </a:rPr>
                <a:t> €)</a:t>
              </a:r>
              <a:endParaRPr lang="en-GB" sz="1400" b="1">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20911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fade">
                                      <p:cBhvr>
                                        <p:cTn id="24" dur="500"/>
                                        <p:tgtEl>
                                          <p:spTgt spid="1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2" grpId="0" animBg="1"/>
      <p:bldP spid="81" grpId="0" animBg="1"/>
      <p:bldP spid="113" grpId="0" animBg="1"/>
      <p:bldP spid="115" grpId="0"/>
      <p:bldP spid="117" grpId="0"/>
      <p:bldP spid="26" grpId="0" animBg="1"/>
      <p:bldP spid="24" grpId="0" animBg="1"/>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3">
            <a:extLst>
              <a:ext uri="{FF2B5EF4-FFF2-40B4-BE49-F238E27FC236}">
                <a16:creationId xmlns:a16="http://schemas.microsoft.com/office/drawing/2014/main" id="{C8916187-36A5-48D0-BD4F-441796B660E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6">
            <a:extLst>
              <a:ext uri="{FF2B5EF4-FFF2-40B4-BE49-F238E27FC236}">
                <a16:creationId xmlns:a16="http://schemas.microsoft.com/office/drawing/2014/main" id="{0E65F445-6C8A-48AE-B7C7-39E9C722DBD9}"/>
              </a:ext>
            </a:extLst>
          </p:cNvPr>
          <p:cNvSpPr txBox="1"/>
          <p:nvPr/>
        </p:nvSpPr>
        <p:spPr>
          <a:xfrm>
            <a:off x="0" y="46170"/>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Validation</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6" name="Immagine 4">
            <a:extLst>
              <a:ext uri="{FF2B5EF4-FFF2-40B4-BE49-F238E27FC236}">
                <a16:creationId xmlns:a16="http://schemas.microsoft.com/office/drawing/2014/main" id="{15D592C2-42EA-4B54-9533-FBAFAEA5D1B3}"/>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7" name="CasellaDiTesto 5">
            <a:extLst>
              <a:ext uri="{FF2B5EF4-FFF2-40B4-BE49-F238E27FC236}">
                <a16:creationId xmlns:a16="http://schemas.microsoft.com/office/drawing/2014/main" id="{97D2D083-8495-41AD-9295-90E02D838E7A}"/>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10</a:t>
            </a:r>
          </a:p>
        </p:txBody>
      </p:sp>
      <p:pic>
        <p:nvPicPr>
          <p:cNvPr id="10" name="Immagine 9">
            <a:extLst>
              <a:ext uri="{FF2B5EF4-FFF2-40B4-BE49-F238E27FC236}">
                <a16:creationId xmlns:a16="http://schemas.microsoft.com/office/drawing/2014/main" id="{40187105-D567-4547-93B1-5BF0140A7A02}"/>
              </a:ext>
            </a:extLst>
          </p:cNvPr>
          <p:cNvPicPr>
            <a:picLocks noChangeAspect="1"/>
          </p:cNvPicPr>
          <p:nvPr/>
        </p:nvPicPr>
        <p:blipFill>
          <a:blip r:embed="rId3"/>
          <a:stretch>
            <a:fillRect/>
          </a:stretch>
        </p:blipFill>
        <p:spPr>
          <a:xfrm>
            <a:off x="839332" y="596676"/>
            <a:ext cx="10513335" cy="5876571"/>
          </a:xfrm>
          <a:prstGeom prst="rect">
            <a:avLst/>
          </a:prstGeom>
        </p:spPr>
      </p:pic>
      <p:pic>
        <p:nvPicPr>
          <p:cNvPr id="13" name="Immagine 12">
            <a:extLst>
              <a:ext uri="{FF2B5EF4-FFF2-40B4-BE49-F238E27FC236}">
                <a16:creationId xmlns:a16="http://schemas.microsoft.com/office/drawing/2014/main" id="{042EA322-8E3E-49C0-A9B4-D2FDF99B5222}"/>
              </a:ext>
            </a:extLst>
          </p:cNvPr>
          <p:cNvPicPr>
            <a:picLocks noChangeAspect="1"/>
          </p:cNvPicPr>
          <p:nvPr/>
        </p:nvPicPr>
        <p:blipFill>
          <a:blip r:embed="rId4"/>
          <a:stretch>
            <a:fillRect/>
          </a:stretch>
        </p:blipFill>
        <p:spPr>
          <a:xfrm>
            <a:off x="3781424" y="6376542"/>
            <a:ext cx="4629150" cy="285750"/>
          </a:xfrm>
          <a:prstGeom prst="rect">
            <a:avLst/>
          </a:prstGeom>
        </p:spPr>
      </p:pic>
    </p:spTree>
    <p:extLst>
      <p:ext uri="{BB962C8B-B14F-4D97-AF65-F5344CB8AC3E}">
        <p14:creationId xmlns:p14="http://schemas.microsoft.com/office/powerpoint/2010/main" val="137046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87C3733-83EC-4A20-AFD8-5EBF79AA3A65}"/>
              </a:ext>
            </a:extLst>
          </p:cNvPr>
          <p:cNvSpPr/>
          <p:nvPr/>
        </p:nvSpPr>
        <p:spPr>
          <a:xfrm>
            <a:off x="5872088" y="597783"/>
            <a:ext cx="5604683" cy="6226986"/>
          </a:xfrm>
          <a:prstGeom prst="rect">
            <a:avLst/>
          </a:prstGeom>
          <a:solidFill>
            <a:srgbClr val="F78D8D"/>
          </a:solidFill>
          <a:ln>
            <a:solidFill>
              <a:srgbClr val="F78D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E1E90BBC-0761-4F94-A1B3-7BC356E63C95}"/>
              </a:ext>
            </a:extLst>
          </p:cNvPr>
          <p:cNvSpPr/>
          <p:nvPr/>
        </p:nvSpPr>
        <p:spPr>
          <a:xfrm>
            <a:off x="5942556" y="2292956"/>
            <a:ext cx="5483006" cy="930273"/>
          </a:xfrm>
          <a:prstGeom prst="rect">
            <a:avLst/>
          </a:prstGeom>
          <a:solidFill>
            <a:srgbClr val="FFD8D8"/>
          </a:solidFill>
          <a:ln>
            <a:solidFill>
              <a:srgbClr val="FA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4A867891-C5A6-4CFC-A06D-B73CD18673F5}"/>
              </a:ext>
            </a:extLst>
          </p:cNvPr>
          <p:cNvSpPr/>
          <p:nvPr/>
        </p:nvSpPr>
        <p:spPr>
          <a:xfrm>
            <a:off x="78035" y="597783"/>
            <a:ext cx="5604683" cy="6226986"/>
          </a:xfrm>
          <a:prstGeom prst="rect">
            <a:avLst/>
          </a:prstGeom>
          <a:solidFill>
            <a:srgbClr val="FFD8D8"/>
          </a:solidFill>
          <a:ln>
            <a:solidFill>
              <a:srgbClr val="FF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B67C7290-F219-49BA-8E1E-DEBC24366761}"/>
              </a:ext>
            </a:extLst>
          </p:cNvPr>
          <p:cNvSpPr/>
          <p:nvPr/>
        </p:nvSpPr>
        <p:spPr>
          <a:xfrm>
            <a:off x="134027" y="2292956"/>
            <a:ext cx="5483006" cy="930273"/>
          </a:xfrm>
          <a:prstGeom prst="rect">
            <a:avLst/>
          </a:prstGeom>
          <a:solidFill>
            <a:srgbClr val="FAA5A5"/>
          </a:solidFill>
          <a:ln>
            <a:solidFill>
              <a:srgbClr val="FA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5" name="Group 114">
            <a:extLst>
              <a:ext uri="{FF2B5EF4-FFF2-40B4-BE49-F238E27FC236}">
                <a16:creationId xmlns:a16="http://schemas.microsoft.com/office/drawing/2014/main" id="{CAFFA2A3-B634-4489-937D-FED1C2831796}"/>
              </a:ext>
            </a:extLst>
          </p:cNvPr>
          <p:cNvGrpSpPr/>
          <p:nvPr/>
        </p:nvGrpSpPr>
        <p:grpSpPr>
          <a:xfrm>
            <a:off x="1139656" y="3479556"/>
            <a:ext cx="4520793" cy="2151259"/>
            <a:chOff x="1345396" y="3479556"/>
            <a:chExt cx="4520793" cy="2151259"/>
          </a:xfrm>
        </p:grpSpPr>
        <p:sp>
          <p:nvSpPr>
            <p:cNvPr id="86" name="Flowchart: Manual Operation 85">
              <a:extLst>
                <a:ext uri="{FF2B5EF4-FFF2-40B4-BE49-F238E27FC236}">
                  <a16:creationId xmlns:a16="http://schemas.microsoft.com/office/drawing/2014/main" id="{FDC2E1C3-A69F-4F4A-8498-03C37855295D}"/>
                </a:ext>
              </a:extLst>
            </p:cNvPr>
            <p:cNvSpPr/>
            <p:nvPr/>
          </p:nvSpPr>
          <p:spPr>
            <a:xfrm rot="5400000" flipH="1">
              <a:off x="2149510" y="3068122"/>
              <a:ext cx="1635943" cy="3244172"/>
            </a:xfrm>
            <a:prstGeom prst="flowChartManualOperation">
              <a:avLst/>
            </a:prstGeom>
            <a:solidFill>
              <a:srgbClr val="F25151">
                <a:alpha val="38000"/>
              </a:srgbClr>
            </a:solidFill>
            <a:ln>
              <a:solidFill>
                <a:srgbClr val="FF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5" name="Group 84">
              <a:extLst>
                <a:ext uri="{FF2B5EF4-FFF2-40B4-BE49-F238E27FC236}">
                  <a16:creationId xmlns:a16="http://schemas.microsoft.com/office/drawing/2014/main" id="{16B4AE42-932C-40AF-8082-1230B901A78F}"/>
                </a:ext>
              </a:extLst>
            </p:cNvPr>
            <p:cNvGrpSpPr/>
            <p:nvPr/>
          </p:nvGrpSpPr>
          <p:grpSpPr>
            <a:xfrm>
              <a:off x="3793608" y="3872237"/>
              <a:ext cx="1628712" cy="1620865"/>
              <a:chOff x="2400837" y="2797349"/>
              <a:chExt cx="1628712" cy="1620865"/>
            </a:xfrm>
          </p:grpSpPr>
          <p:sp>
            <p:nvSpPr>
              <p:cNvPr id="80" name="Freeform: Shape 79">
                <a:extLst>
                  <a:ext uri="{FF2B5EF4-FFF2-40B4-BE49-F238E27FC236}">
                    <a16:creationId xmlns:a16="http://schemas.microsoft.com/office/drawing/2014/main" id="{7111D516-C481-4AA2-8C4B-1FFB4613C652}"/>
                  </a:ext>
                </a:extLst>
              </p:cNvPr>
              <p:cNvSpPr/>
              <p:nvPr/>
            </p:nvSpPr>
            <p:spPr>
              <a:xfrm>
                <a:off x="2835575" y="2798171"/>
                <a:ext cx="381052" cy="825668"/>
              </a:xfrm>
              <a:custGeom>
                <a:avLst/>
                <a:gdLst>
                  <a:gd name="connsiteX0" fmla="*/ 377330 w 381052"/>
                  <a:gd name="connsiteY0" fmla="*/ 0 h 825668"/>
                  <a:gd name="connsiteX1" fmla="*/ 377330 w 381052"/>
                  <a:gd name="connsiteY1" fmla="*/ 814063 h 825668"/>
                  <a:gd name="connsiteX2" fmla="*/ 381052 w 381052"/>
                  <a:gd name="connsiteY2" fmla="*/ 814063 h 825668"/>
                  <a:gd name="connsiteX3" fmla="*/ 381052 w 381052"/>
                  <a:gd name="connsiteY3" fmla="*/ 819318 h 825668"/>
                  <a:gd name="connsiteX4" fmla="*/ 379710 w 381052"/>
                  <a:gd name="connsiteY4" fmla="*/ 819318 h 825668"/>
                  <a:gd name="connsiteX5" fmla="*/ 381052 w 381052"/>
                  <a:gd name="connsiteY5" fmla="*/ 822592 h 825668"/>
                  <a:gd name="connsiteX6" fmla="*/ 381052 w 381052"/>
                  <a:gd name="connsiteY6" fmla="*/ 825668 h 825668"/>
                  <a:gd name="connsiteX7" fmla="*/ 0 w 381052"/>
                  <a:gd name="connsiteY7" fmla="*/ 97329 h 825668"/>
                  <a:gd name="connsiteX8" fmla="*/ 62041 w 381052"/>
                  <a:gd name="connsiteY8" fmla="*/ 63654 h 825668"/>
                  <a:gd name="connsiteX9" fmla="*/ 377330 w 381052"/>
                  <a:gd name="connsiteY9" fmla="*/ 0 h 82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52" h="825668">
                    <a:moveTo>
                      <a:pt x="377330" y="0"/>
                    </a:moveTo>
                    <a:lnTo>
                      <a:pt x="377330" y="814063"/>
                    </a:lnTo>
                    <a:lnTo>
                      <a:pt x="381052" y="814063"/>
                    </a:lnTo>
                    <a:lnTo>
                      <a:pt x="381052" y="819318"/>
                    </a:lnTo>
                    <a:lnTo>
                      <a:pt x="379710" y="819318"/>
                    </a:lnTo>
                    <a:lnTo>
                      <a:pt x="381052" y="822592"/>
                    </a:lnTo>
                    <a:lnTo>
                      <a:pt x="381052" y="825668"/>
                    </a:lnTo>
                    <a:lnTo>
                      <a:pt x="0" y="97329"/>
                    </a:lnTo>
                    <a:lnTo>
                      <a:pt x="62041" y="63654"/>
                    </a:lnTo>
                    <a:cubicBezTo>
                      <a:pt x="158949" y="22666"/>
                      <a:pt x="265492" y="0"/>
                      <a:pt x="377330" y="0"/>
                    </a:cubicBezTo>
                    <a:close/>
                  </a:path>
                </a:pathLst>
              </a:custGeom>
              <a:solidFill>
                <a:schemeClr val="bg1">
                  <a:lumMod val="5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2" name="Freeform: Shape 81">
                <a:extLst>
                  <a:ext uri="{FF2B5EF4-FFF2-40B4-BE49-F238E27FC236}">
                    <a16:creationId xmlns:a16="http://schemas.microsoft.com/office/drawing/2014/main" id="{97BE0F45-4C0D-4F16-B9D7-D9FA4CB0C6FB}"/>
                  </a:ext>
                </a:extLst>
              </p:cNvPr>
              <p:cNvSpPr/>
              <p:nvPr/>
            </p:nvSpPr>
            <p:spPr>
              <a:xfrm>
                <a:off x="3223271" y="2797349"/>
                <a:ext cx="806278" cy="1553065"/>
              </a:xfrm>
              <a:custGeom>
                <a:avLst/>
                <a:gdLst>
                  <a:gd name="connsiteX0" fmla="*/ 0 w 806278"/>
                  <a:gd name="connsiteY0" fmla="*/ 0 h 1553065"/>
                  <a:gd name="connsiteX1" fmla="*/ 79096 w 806278"/>
                  <a:gd name="connsiteY1" fmla="*/ 3994 h 1553065"/>
                  <a:gd name="connsiteX2" fmla="*/ 806278 w 806278"/>
                  <a:gd name="connsiteY2" fmla="*/ 809812 h 1553065"/>
                  <a:gd name="connsiteX3" fmla="*/ 806073 w 806278"/>
                  <a:gd name="connsiteY3" fmla="*/ 813875 h 1553065"/>
                  <a:gd name="connsiteX4" fmla="*/ 805753 w 806278"/>
                  <a:gd name="connsiteY4" fmla="*/ 813875 h 1553065"/>
                  <a:gd name="connsiteX5" fmla="*/ 802096 w 806278"/>
                  <a:gd name="connsiteY5" fmla="*/ 886280 h 1553065"/>
                  <a:gd name="connsiteX6" fmla="*/ 311567 w 806278"/>
                  <a:gd name="connsiteY6" fmla="*/ 1549808 h 1553065"/>
                  <a:gd name="connsiteX7" fmla="*/ 302670 w 806278"/>
                  <a:gd name="connsiteY7" fmla="*/ 1553065 h 1553065"/>
                  <a:gd name="connsiteX8" fmla="*/ 249989 w 806278"/>
                  <a:gd name="connsiteY8" fmla="*/ 1426003 h 1553065"/>
                  <a:gd name="connsiteX9" fmla="*/ 0 w 806278"/>
                  <a:gd name="connsiteY9" fmla="*/ 816054 h 1553065"/>
                  <a:gd name="connsiteX10" fmla="*/ 0 w 806278"/>
                  <a:gd name="connsiteY10" fmla="*/ 813875 h 1553065"/>
                  <a:gd name="connsiteX11" fmla="*/ 0 w 806278"/>
                  <a:gd name="connsiteY11" fmla="*/ 812780 h 155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6278" h="1553065">
                    <a:moveTo>
                      <a:pt x="0" y="0"/>
                    </a:moveTo>
                    <a:lnTo>
                      <a:pt x="79096" y="3994"/>
                    </a:lnTo>
                    <a:cubicBezTo>
                      <a:pt x="487544" y="45474"/>
                      <a:pt x="806278" y="390421"/>
                      <a:pt x="806278" y="809812"/>
                    </a:cubicBezTo>
                    <a:lnTo>
                      <a:pt x="806073" y="813875"/>
                    </a:lnTo>
                    <a:lnTo>
                      <a:pt x="805753" y="813875"/>
                    </a:lnTo>
                    <a:lnTo>
                      <a:pt x="802096" y="886280"/>
                    </a:lnTo>
                    <a:cubicBezTo>
                      <a:pt x="771678" y="1185808"/>
                      <a:pt x="578061" y="1437091"/>
                      <a:pt x="311567" y="1549808"/>
                    </a:cubicBezTo>
                    <a:lnTo>
                      <a:pt x="302670" y="1553065"/>
                    </a:lnTo>
                    <a:lnTo>
                      <a:pt x="249989" y="1426003"/>
                    </a:lnTo>
                    <a:lnTo>
                      <a:pt x="0" y="816054"/>
                    </a:lnTo>
                    <a:lnTo>
                      <a:pt x="0" y="813875"/>
                    </a:lnTo>
                    <a:lnTo>
                      <a:pt x="0" y="812780"/>
                    </a:lnTo>
                    <a:close/>
                  </a:path>
                </a:pathLst>
              </a:custGeom>
              <a:solidFill>
                <a:srgbClr val="F78484"/>
              </a:solidFill>
              <a:ln>
                <a:solidFill>
                  <a:srgbClr val="F7848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4" name="Freeform: Shape 83">
                <a:extLst>
                  <a:ext uri="{FF2B5EF4-FFF2-40B4-BE49-F238E27FC236}">
                    <a16:creationId xmlns:a16="http://schemas.microsoft.com/office/drawing/2014/main" id="{67805CB5-C64E-47FA-9599-2F0A34EC9787}"/>
                  </a:ext>
                </a:extLst>
              </p:cNvPr>
              <p:cNvSpPr/>
              <p:nvPr/>
            </p:nvSpPr>
            <p:spPr>
              <a:xfrm>
                <a:off x="2400837" y="2894946"/>
                <a:ext cx="811142" cy="1032990"/>
              </a:xfrm>
              <a:custGeom>
                <a:avLst/>
                <a:gdLst>
                  <a:gd name="connsiteX0" fmla="*/ 432670 w 811142"/>
                  <a:gd name="connsiteY0" fmla="*/ 0 h 1032990"/>
                  <a:gd name="connsiteX1" fmla="*/ 811142 w 811142"/>
                  <a:gd name="connsiteY1" fmla="*/ 723408 h 1032990"/>
                  <a:gd name="connsiteX2" fmla="*/ 777379 w 811142"/>
                  <a:gd name="connsiteY2" fmla="*/ 738208 h 1032990"/>
                  <a:gd name="connsiteX3" fmla="*/ 66384 w 811142"/>
                  <a:gd name="connsiteY3" fmla="*/ 1032990 h 1032990"/>
                  <a:gd name="connsiteX4" fmla="*/ 63654 w 811142"/>
                  <a:gd name="connsiteY4" fmla="*/ 1027960 h 1032990"/>
                  <a:gd name="connsiteX5" fmla="*/ 0 w 811142"/>
                  <a:gd name="connsiteY5" fmla="*/ 712671 h 1032990"/>
                  <a:gd name="connsiteX6" fmla="*/ 357121 w 811142"/>
                  <a:gd name="connsiteY6" fmla="*/ 41006 h 103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142" h="1032990">
                    <a:moveTo>
                      <a:pt x="432670" y="0"/>
                    </a:moveTo>
                    <a:lnTo>
                      <a:pt x="811142" y="723408"/>
                    </a:lnTo>
                    <a:lnTo>
                      <a:pt x="777379" y="738208"/>
                    </a:lnTo>
                    <a:lnTo>
                      <a:pt x="66384" y="1032990"/>
                    </a:lnTo>
                    <a:lnTo>
                      <a:pt x="63654" y="1027960"/>
                    </a:lnTo>
                    <a:cubicBezTo>
                      <a:pt x="22666" y="931053"/>
                      <a:pt x="0" y="824509"/>
                      <a:pt x="0" y="712671"/>
                    </a:cubicBezTo>
                    <a:cubicBezTo>
                      <a:pt x="0" y="433077"/>
                      <a:pt x="141660" y="186569"/>
                      <a:pt x="357121" y="41006"/>
                    </a:cubicBezTo>
                    <a:close/>
                  </a:path>
                </a:pathLst>
              </a:custGeom>
              <a:solidFill>
                <a:srgbClr val="CB4343"/>
              </a:solidFill>
              <a:ln>
                <a:solidFill>
                  <a:srgbClr val="CB43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7" name="Freeform: Shape 76">
                <a:extLst>
                  <a:ext uri="{FF2B5EF4-FFF2-40B4-BE49-F238E27FC236}">
                    <a16:creationId xmlns:a16="http://schemas.microsoft.com/office/drawing/2014/main" id="{88BFAADC-9D4D-4408-BEE9-593AB431F8AD}"/>
                  </a:ext>
                </a:extLst>
              </p:cNvPr>
              <p:cNvSpPr/>
              <p:nvPr/>
            </p:nvSpPr>
            <p:spPr>
              <a:xfrm>
                <a:off x="2466637" y="3620020"/>
                <a:ext cx="1049483" cy="798194"/>
              </a:xfrm>
              <a:custGeom>
                <a:avLst/>
                <a:gdLst>
                  <a:gd name="connsiteX0" fmla="*/ 744113 w 1049483"/>
                  <a:gd name="connsiteY0" fmla="*/ 0 h 798194"/>
                  <a:gd name="connsiteX1" fmla="*/ 997327 w 1049483"/>
                  <a:gd name="connsiteY1" fmla="*/ 610735 h 798194"/>
                  <a:gd name="connsiteX2" fmla="*/ 1049483 w 1049483"/>
                  <a:gd name="connsiteY2" fmla="*/ 737989 h 798194"/>
                  <a:gd name="connsiteX3" fmla="*/ 984485 w 1049483"/>
                  <a:gd name="connsiteY3" fmla="*/ 761778 h 798194"/>
                  <a:gd name="connsiteX4" fmla="*/ 743616 w 1049483"/>
                  <a:gd name="connsiteY4" fmla="*/ 798194 h 798194"/>
                  <a:gd name="connsiteX5" fmla="*/ 71951 w 1049483"/>
                  <a:gd name="connsiteY5" fmla="*/ 441073 h 798194"/>
                  <a:gd name="connsiteX6" fmla="*/ 0 w 1049483"/>
                  <a:gd name="connsiteY6" fmla="*/ 308513 h 798194"/>
                  <a:gd name="connsiteX7" fmla="*/ 744113 w 1049483"/>
                  <a:gd name="connsiteY7" fmla="*/ 0 h 79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483" h="798194">
                    <a:moveTo>
                      <a:pt x="744113" y="0"/>
                    </a:moveTo>
                    <a:lnTo>
                      <a:pt x="997327" y="610735"/>
                    </a:lnTo>
                    <a:lnTo>
                      <a:pt x="1049483" y="737989"/>
                    </a:lnTo>
                    <a:lnTo>
                      <a:pt x="984485" y="761778"/>
                    </a:lnTo>
                    <a:cubicBezTo>
                      <a:pt x="908395" y="785445"/>
                      <a:pt x="827494" y="798194"/>
                      <a:pt x="743616" y="798194"/>
                    </a:cubicBezTo>
                    <a:cubicBezTo>
                      <a:pt x="464022" y="798194"/>
                      <a:pt x="217514" y="656534"/>
                      <a:pt x="71951" y="441073"/>
                    </a:cubicBezTo>
                    <a:lnTo>
                      <a:pt x="0" y="308513"/>
                    </a:lnTo>
                    <a:lnTo>
                      <a:pt x="744113"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100" name="TextBox 99">
              <a:extLst>
                <a:ext uri="{FF2B5EF4-FFF2-40B4-BE49-F238E27FC236}">
                  <a16:creationId xmlns:a16="http://schemas.microsoft.com/office/drawing/2014/main" id="{44E93770-CFAF-43C8-B5AE-A79768ABC3D2}"/>
                </a:ext>
              </a:extLst>
            </p:cNvPr>
            <p:cNvSpPr txBox="1"/>
            <p:nvPr/>
          </p:nvSpPr>
          <p:spPr>
            <a:xfrm>
              <a:off x="5179444" y="3837447"/>
              <a:ext cx="686745" cy="461665"/>
            </a:xfrm>
            <a:prstGeom prst="rect">
              <a:avLst/>
            </a:prstGeom>
            <a:noFill/>
          </p:spPr>
          <p:txBody>
            <a:bodyPr wrap="square" rtlCol="0">
              <a:spAutoFit/>
            </a:bodyPr>
            <a:lstStyle/>
            <a:p>
              <a:pPr algn="ctr"/>
              <a:r>
                <a:rPr lang="pt-PT" sz="2400">
                  <a:solidFill>
                    <a:srgbClr val="F78484"/>
                  </a:solidFill>
                  <a:latin typeface="Bahnschrift SemiBold Condensed" panose="020B0502040204020203" pitchFamily="34" charset="0"/>
                </a:rPr>
                <a:t>42%</a:t>
              </a:r>
              <a:endParaRPr lang="en-GB" sz="2400">
                <a:solidFill>
                  <a:srgbClr val="F78484"/>
                </a:solidFill>
                <a:latin typeface="Bahnschrift SemiBold Condensed" panose="020B0502040204020203" pitchFamily="34" charset="0"/>
              </a:endParaRPr>
            </a:p>
          </p:txBody>
        </p:sp>
        <p:sp>
          <p:nvSpPr>
            <p:cNvPr id="101" name="TextBox 100">
              <a:extLst>
                <a:ext uri="{FF2B5EF4-FFF2-40B4-BE49-F238E27FC236}">
                  <a16:creationId xmlns:a16="http://schemas.microsoft.com/office/drawing/2014/main" id="{764338A8-C65F-4539-8A9C-2ECD49B9FE54}"/>
                </a:ext>
              </a:extLst>
            </p:cNvPr>
            <p:cNvSpPr txBox="1"/>
            <p:nvPr/>
          </p:nvSpPr>
          <p:spPr>
            <a:xfrm>
              <a:off x="3302068" y="3968890"/>
              <a:ext cx="686745" cy="461665"/>
            </a:xfrm>
            <a:prstGeom prst="rect">
              <a:avLst/>
            </a:prstGeom>
            <a:noFill/>
          </p:spPr>
          <p:txBody>
            <a:bodyPr wrap="square" rtlCol="0">
              <a:spAutoFit/>
            </a:bodyPr>
            <a:lstStyle/>
            <a:p>
              <a:pPr algn="ctr"/>
              <a:r>
                <a:rPr lang="pt-PT" sz="2400">
                  <a:solidFill>
                    <a:srgbClr val="CB4343"/>
                  </a:solidFill>
                  <a:latin typeface="Bahnschrift SemiBold Condensed" panose="020B0502040204020203" pitchFamily="34" charset="0"/>
                </a:rPr>
                <a:t>23%</a:t>
              </a:r>
              <a:endParaRPr lang="en-GB" sz="2400">
                <a:solidFill>
                  <a:srgbClr val="CB4343"/>
                </a:solidFill>
                <a:latin typeface="Bahnschrift SemiBold Condensed" panose="020B0502040204020203" pitchFamily="34" charset="0"/>
              </a:endParaRPr>
            </a:p>
          </p:txBody>
        </p:sp>
        <p:sp>
          <p:nvSpPr>
            <p:cNvPr id="102" name="TextBox 101">
              <a:extLst>
                <a:ext uri="{FF2B5EF4-FFF2-40B4-BE49-F238E27FC236}">
                  <a16:creationId xmlns:a16="http://schemas.microsoft.com/office/drawing/2014/main" id="{7AFB1C92-5D99-4FA5-AC33-A8B92AC9BA4D}"/>
                </a:ext>
              </a:extLst>
            </p:cNvPr>
            <p:cNvSpPr txBox="1"/>
            <p:nvPr/>
          </p:nvSpPr>
          <p:spPr>
            <a:xfrm>
              <a:off x="4096196" y="3479556"/>
              <a:ext cx="686745" cy="461665"/>
            </a:xfrm>
            <a:prstGeom prst="rect">
              <a:avLst/>
            </a:prstGeom>
            <a:noFill/>
          </p:spPr>
          <p:txBody>
            <a:bodyPr wrap="square" rtlCol="0">
              <a:spAutoFit/>
            </a:bodyPr>
            <a:lstStyle/>
            <a:p>
              <a:pPr algn="ctr"/>
              <a:r>
                <a:rPr lang="pt-PT" sz="2400">
                  <a:solidFill>
                    <a:srgbClr val="7F7F7F"/>
                  </a:solidFill>
                  <a:latin typeface="Bahnschrift SemiBold Condensed" panose="020B0502040204020203" pitchFamily="34" charset="0"/>
                </a:rPr>
                <a:t>9%</a:t>
              </a:r>
              <a:endParaRPr lang="en-GB" sz="2400">
                <a:solidFill>
                  <a:srgbClr val="7F7F7F"/>
                </a:solidFill>
                <a:latin typeface="Bahnschrift SemiBold Condensed" panose="020B0502040204020203" pitchFamily="34" charset="0"/>
              </a:endParaRPr>
            </a:p>
          </p:txBody>
        </p:sp>
        <p:sp>
          <p:nvSpPr>
            <p:cNvPr id="103" name="TextBox 102">
              <a:extLst>
                <a:ext uri="{FF2B5EF4-FFF2-40B4-BE49-F238E27FC236}">
                  <a16:creationId xmlns:a16="http://schemas.microsoft.com/office/drawing/2014/main" id="{9C1A14DE-BBBF-4E1F-9193-93AE87F6F6B3}"/>
                </a:ext>
              </a:extLst>
            </p:cNvPr>
            <p:cNvSpPr txBox="1"/>
            <p:nvPr/>
          </p:nvSpPr>
          <p:spPr>
            <a:xfrm>
              <a:off x="3425835" y="5169150"/>
              <a:ext cx="686745" cy="461665"/>
            </a:xfrm>
            <a:prstGeom prst="rect">
              <a:avLst/>
            </a:prstGeom>
            <a:noFill/>
          </p:spPr>
          <p:txBody>
            <a:bodyPr wrap="square" rtlCol="0">
              <a:spAutoFit/>
            </a:bodyPr>
            <a:lstStyle/>
            <a:p>
              <a:pPr algn="ctr"/>
              <a:r>
                <a:rPr lang="pt-PT" sz="2400">
                  <a:solidFill>
                    <a:srgbClr val="C00000"/>
                  </a:solidFill>
                  <a:latin typeface="Bahnschrift SemiBold Condensed" panose="020B0502040204020203" pitchFamily="34" charset="0"/>
                </a:rPr>
                <a:t>26%</a:t>
              </a:r>
              <a:endParaRPr lang="en-GB" sz="2400">
                <a:solidFill>
                  <a:srgbClr val="C00000"/>
                </a:solidFill>
                <a:latin typeface="Bahnschrift SemiBold Condensed" panose="020B0502040204020203" pitchFamily="34" charset="0"/>
              </a:endParaRPr>
            </a:p>
          </p:txBody>
        </p:sp>
      </p:grpSp>
      <p:sp>
        <p:nvSpPr>
          <p:cNvPr id="2" name="TextBox 1">
            <a:extLst>
              <a:ext uri="{FF2B5EF4-FFF2-40B4-BE49-F238E27FC236}">
                <a16:creationId xmlns:a16="http://schemas.microsoft.com/office/drawing/2014/main" id="{7A9AE840-9ED4-4EE5-8DB6-7DC3FCEC79ED}"/>
              </a:ext>
            </a:extLst>
          </p:cNvPr>
          <p:cNvSpPr txBox="1"/>
          <p:nvPr/>
        </p:nvSpPr>
        <p:spPr>
          <a:xfrm>
            <a:off x="2515" y="997848"/>
            <a:ext cx="5768803" cy="768800"/>
          </a:xfrm>
          <a:prstGeom prst="rect">
            <a:avLst/>
          </a:prstGeom>
          <a:noFill/>
        </p:spPr>
        <p:txBody>
          <a:bodyPr wrap="square" rtlCol="0">
            <a:spAutoFit/>
          </a:bodyPr>
          <a:lstStyle/>
          <a:p>
            <a:pPr lvl="0" algn="ctr">
              <a:lnSpc>
                <a:spcPct val="107000"/>
              </a:lnSpc>
              <a:spcAft>
                <a:spcPts val="0"/>
              </a:spcAft>
            </a:pPr>
            <a:r>
              <a:rPr lang="pt-PT" sz="1400" b="1">
                <a:solidFill>
                  <a:srgbClr val="F25151"/>
                </a:solidFill>
                <a:effectLst>
                  <a:outerShdw blurRad="38100" dist="38100" dir="2700000" algn="tl">
                    <a:srgbClr val="000000">
                      <a:alpha val="43137"/>
                    </a:srgbClr>
                  </a:outerShdw>
                </a:effectLst>
                <a:latin typeface="Roboto Light" panose="02000000000000000000" pitchFamily="2" charset="0"/>
                <a:ea typeface="Roboto Light" panose="02000000000000000000" pitchFamily="2" charset="0"/>
                <a:cs typeface="Arial" panose="020B0604020202020204" pitchFamily="34" charset="0"/>
              </a:rPr>
              <a:t>«</a:t>
            </a:r>
            <a:r>
              <a:rPr lang="en-GB" sz="1400" b="1" err="1">
                <a:solidFill>
                  <a:srgbClr val="F25151"/>
                </a:solidFill>
                <a:effectLst>
                  <a:outerShdw blurRad="38100" dist="38100" dir="2700000" algn="tl">
                    <a:srgbClr val="000000">
                      <a:alpha val="43137"/>
                    </a:srgbClr>
                  </a:outerShdw>
                </a:effectLst>
                <a:latin typeface="Roboto Light" panose="02000000000000000000" pitchFamily="2" charset="0"/>
                <a:ea typeface="Roboto Light" panose="02000000000000000000" pitchFamily="2" charset="0"/>
                <a:cs typeface="Arial" panose="020B0604020202020204" pitchFamily="34" charset="0"/>
              </a:rPr>
              <a:t>TikTok</a:t>
            </a:r>
            <a:r>
              <a:rPr lang="en-GB" sz="1400" b="1">
                <a:solidFill>
                  <a:srgbClr val="F25151"/>
                </a:solidFill>
                <a:effectLst>
                  <a:outerShdw blurRad="38100" dist="38100" dir="2700000" algn="tl">
                    <a:srgbClr val="000000">
                      <a:alpha val="43137"/>
                    </a:srgbClr>
                  </a:outerShdw>
                </a:effectLst>
                <a:latin typeface="Roboto Light" panose="02000000000000000000" pitchFamily="2" charset="0"/>
                <a:ea typeface="Roboto Light" panose="02000000000000000000" pitchFamily="2" charset="0"/>
                <a:cs typeface="Arial" panose="020B0604020202020204" pitchFamily="34" charset="0"/>
              </a:rPr>
              <a:t> users will actively participate to challenges proposed by artists, spreading Sony songs on </a:t>
            </a:r>
            <a:r>
              <a:rPr lang="en-GB" sz="1400" b="1" err="1">
                <a:solidFill>
                  <a:srgbClr val="F25151"/>
                </a:solidFill>
                <a:effectLst>
                  <a:outerShdw blurRad="38100" dist="38100" dir="2700000" algn="tl">
                    <a:srgbClr val="000000">
                      <a:alpha val="43137"/>
                    </a:srgbClr>
                  </a:outerShdw>
                </a:effectLst>
                <a:latin typeface="Roboto Light" panose="02000000000000000000" pitchFamily="2" charset="0"/>
                <a:ea typeface="Roboto Light" panose="02000000000000000000" pitchFamily="2" charset="0"/>
                <a:cs typeface="Arial" panose="020B0604020202020204" pitchFamily="34" charset="0"/>
              </a:rPr>
              <a:t>TikTok</a:t>
            </a:r>
            <a:r>
              <a:rPr lang="en-GB" sz="1400" b="1">
                <a:solidFill>
                  <a:srgbClr val="F25151"/>
                </a:solidFill>
                <a:effectLst>
                  <a:outerShdw blurRad="38100" dist="38100" dir="2700000" algn="tl">
                    <a:srgbClr val="000000">
                      <a:alpha val="43137"/>
                    </a:srgbClr>
                  </a:outerShdw>
                </a:effectLst>
                <a:latin typeface="Roboto Light" panose="02000000000000000000" pitchFamily="2" charset="0"/>
                <a:ea typeface="Roboto Light" panose="02000000000000000000" pitchFamily="2" charset="0"/>
                <a:cs typeface="Arial" panose="020B0604020202020204" pitchFamily="34" charset="0"/>
              </a:rPr>
              <a:t>.»</a:t>
            </a:r>
          </a:p>
          <a:p>
            <a:endParaRPr lang="en-GB" sz="1400" b="1">
              <a:effectLst>
                <a:outerShdw blurRad="38100" dist="38100" dir="2700000" algn="tl">
                  <a:srgbClr val="000000">
                    <a:alpha val="43137"/>
                  </a:srgbClr>
                </a:outerShdw>
              </a:effectLst>
            </a:endParaRPr>
          </a:p>
        </p:txBody>
      </p:sp>
      <p:grpSp>
        <p:nvGrpSpPr>
          <p:cNvPr id="118" name="Group 117">
            <a:extLst>
              <a:ext uri="{FF2B5EF4-FFF2-40B4-BE49-F238E27FC236}">
                <a16:creationId xmlns:a16="http://schemas.microsoft.com/office/drawing/2014/main" id="{C92C0BFF-3878-4F31-9F0B-860A12A95FE4}"/>
              </a:ext>
            </a:extLst>
          </p:cNvPr>
          <p:cNvGrpSpPr/>
          <p:nvPr/>
        </p:nvGrpSpPr>
        <p:grpSpPr>
          <a:xfrm>
            <a:off x="176527" y="2443237"/>
            <a:ext cx="5441841" cy="633258"/>
            <a:chOff x="382267" y="1429777"/>
            <a:chExt cx="5441841" cy="633258"/>
          </a:xfrm>
        </p:grpSpPr>
        <p:sp>
          <p:nvSpPr>
            <p:cNvPr id="4" name="TextBox 3">
              <a:extLst>
                <a:ext uri="{FF2B5EF4-FFF2-40B4-BE49-F238E27FC236}">
                  <a16:creationId xmlns:a16="http://schemas.microsoft.com/office/drawing/2014/main" id="{691ECD37-343F-4AAA-824C-EE882F63809C}"/>
                </a:ext>
              </a:extLst>
            </p:cNvPr>
            <p:cNvSpPr txBox="1"/>
            <p:nvPr/>
          </p:nvSpPr>
          <p:spPr>
            <a:xfrm>
              <a:off x="382267" y="1429777"/>
              <a:ext cx="1113182"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CRITICAL</a:t>
              </a:r>
              <a:endParaRPr lang="en-GB" sz="1600">
                <a:solidFill>
                  <a:srgbClr val="C00000"/>
                </a:solidFill>
                <a:latin typeface="Bahnschrift SemiBold Condensed" panose="020B0502040204020203" pitchFamily="34" charset="0"/>
              </a:endParaRPr>
            </a:p>
          </p:txBody>
        </p:sp>
        <p:grpSp>
          <p:nvGrpSpPr>
            <p:cNvPr id="29" name="Group 28">
              <a:extLst>
                <a:ext uri="{FF2B5EF4-FFF2-40B4-BE49-F238E27FC236}">
                  <a16:creationId xmlns:a16="http://schemas.microsoft.com/office/drawing/2014/main" id="{8AD92AFE-9454-40A8-B064-2F9E5D857DD7}"/>
                </a:ext>
              </a:extLst>
            </p:cNvPr>
            <p:cNvGrpSpPr/>
            <p:nvPr/>
          </p:nvGrpSpPr>
          <p:grpSpPr>
            <a:xfrm>
              <a:off x="532827" y="1765304"/>
              <a:ext cx="783073" cy="288000"/>
              <a:chOff x="546317" y="1735388"/>
              <a:chExt cx="783073" cy="288000"/>
            </a:xfrm>
          </p:grpSpPr>
          <p:pic>
            <p:nvPicPr>
              <p:cNvPr id="5" name="Graphic 4" descr="Warning">
                <a:extLst>
                  <a:ext uri="{FF2B5EF4-FFF2-40B4-BE49-F238E27FC236}">
                    <a16:creationId xmlns:a16="http://schemas.microsoft.com/office/drawing/2014/main" id="{ADF3EC79-A3F2-4936-97F7-8EE34F29DD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17" y="1865102"/>
                <a:ext cx="144000" cy="144000"/>
              </a:xfrm>
              <a:prstGeom prst="rect">
                <a:avLst/>
              </a:prstGeom>
            </p:spPr>
          </p:pic>
          <p:pic>
            <p:nvPicPr>
              <p:cNvPr id="6" name="Graphic 5" descr="Warning">
                <a:extLst>
                  <a:ext uri="{FF2B5EF4-FFF2-40B4-BE49-F238E27FC236}">
                    <a16:creationId xmlns:a16="http://schemas.microsoft.com/office/drawing/2014/main" id="{4B8144E4-BCF1-4D07-BA76-FC90697500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7854" y="1797864"/>
                <a:ext cx="216000" cy="216000"/>
              </a:xfrm>
              <a:prstGeom prst="rect">
                <a:avLst/>
              </a:prstGeom>
            </p:spPr>
          </p:pic>
          <p:pic>
            <p:nvPicPr>
              <p:cNvPr id="7" name="Graphic 6" descr="Warning">
                <a:extLst>
                  <a:ext uri="{FF2B5EF4-FFF2-40B4-BE49-F238E27FC236}">
                    <a16:creationId xmlns:a16="http://schemas.microsoft.com/office/drawing/2014/main" id="{F2D2A4C6-D4D3-4EA7-A471-4C0D2B3D5A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90" y="1735388"/>
                <a:ext cx="288000" cy="288000"/>
              </a:xfrm>
              <a:prstGeom prst="rect">
                <a:avLst/>
              </a:prstGeom>
            </p:spPr>
          </p:pic>
        </p:grpSp>
        <p:grpSp>
          <p:nvGrpSpPr>
            <p:cNvPr id="30" name="Group 29">
              <a:extLst>
                <a:ext uri="{FF2B5EF4-FFF2-40B4-BE49-F238E27FC236}">
                  <a16:creationId xmlns:a16="http://schemas.microsoft.com/office/drawing/2014/main" id="{F79ED586-3379-431A-9085-D3DEBA19C682}"/>
                </a:ext>
              </a:extLst>
            </p:cNvPr>
            <p:cNvGrpSpPr/>
            <p:nvPr/>
          </p:nvGrpSpPr>
          <p:grpSpPr>
            <a:xfrm>
              <a:off x="1810040" y="1772550"/>
              <a:ext cx="763094" cy="288000"/>
              <a:chOff x="1692036" y="1742199"/>
              <a:chExt cx="763094" cy="288000"/>
            </a:xfrm>
          </p:grpSpPr>
          <p:pic>
            <p:nvPicPr>
              <p:cNvPr id="9" name="Graphic 8" descr="Coins">
                <a:extLst>
                  <a:ext uri="{FF2B5EF4-FFF2-40B4-BE49-F238E27FC236}">
                    <a16:creationId xmlns:a16="http://schemas.microsoft.com/office/drawing/2014/main" id="{CED9C8F4-F99C-4DF5-BFD3-6A53BFC85E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2036" y="1869150"/>
                <a:ext cx="144000" cy="144000"/>
              </a:xfrm>
              <a:prstGeom prst="rect">
                <a:avLst/>
              </a:prstGeom>
            </p:spPr>
          </p:pic>
          <p:pic>
            <p:nvPicPr>
              <p:cNvPr id="10" name="Graphic 9" descr="Coins">
                <a:extLst>
                  <a:ext uri="{FF2B5EF4-FFF2-40B4-BE49-F238E27FC236}">
                    <a16:creationId xmlns:a16="http://schemas.microsoft.com/office/drawing/2014/main" id="{EE1BC803-6A07-40B6-B17A-79038DD9B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93583" y="1806173"/>
                <a:ext cx="216000" cy="216000"/>
              </a:xfrm>
              <a:prstGeom prst="rect">
                <a:avLst/>
              </a:prstGeom>
            </p:spPr>
          </p:pic>
          <p:pic>
            <p:nvPicPr>
              <p:cNvPr id="11" name="Graphic 10" descr="Coins">
                <a:extLst>
                  <a:ext uri="{FF2B5EF4-FFF2-40B4-BE49-F238E27FC236}">
                    <a16:creationId xmlns:a16="http://schemas.microsoft.com/office/drawing/2014/main" id="{00480794-6DB6-4D8E-8883-F2A20667CB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67130" y="1742199"/>
                <a:ext cx="288000" cy="288000"/>
              </a:xfrm>
              <a:prstGeom prst="rect">
                <a:avLst/>
              </a:prstGeom>
            </p:spPr>
          </p:pic>
        </p:grpSp>
        <p:sp>
          <p:nvSpPr>
            <p:cNvPr id="12" name="TextBox 11">
              <a:extLst>
                <a:ext uri="{FF2B5EF4-FFF2-40B4-BE49-F238E27FC236}">
                  <a16:creationId xmlns:a16="http://schemas.microsoft.com/office/drawing/2014/main" id="{11A0267F-9BB4-475A-8F58-A35F966E9957}"/>
                </a:ext>
              </a:extLst>
            </p:cNvPr>
            <p:cNvSpPr txBox="1"/>
            <p:nvPr/>
          </p:nvSpPr>
          <p:spPr>
            <a:xfrm>
              <a:off x="1684760" y="1429777"/>
              <a:ext cx="1031131"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TEST COSTS</a:t>
              </a:r>
              <a:endParaRPr lang="en-GB" sz="1600">
                <a:solidFill>
                  <a:srgbClr val="C00000"/>
                </a:solidFill>
                <a:latin typeface="Bahnschrift SemiBold Condensed" panose="020B0502040204020203" pitchFamily="34" charset="0"/>
              </a:endParaRPr>
            </a:p>
          </p:txBody>
        </p:sp>
        <p:grpSp>
          <p:nvGrpSpPr>
            <p:cNvPr id="31" name="Group 30">
              <a:extLst>
                <a:ext uri="{FF2B5EF4-FFF2-40B4-BE49-F238E27FC236}">
                  <a16:creationId xmlns:a16="http://schemas.microsoft.com/office/drawing/2014/main" id="{AABA366C-A622-48CE-A356-8DBEF6BE4320}"/>
                </a:ext>
              </a:extLst>
            </p:cNvPr>
            <p:cNvGrpSpPr/>
            <p:nvPr/>
          </p:nvGrpSpPr>
          <p:grpSpPr>
            <a:xfrm>
              <a:off x="3256563" y="1775035"/>
              <a:ext cx="716814" cy="288000"/>
              <a:chOff x="2779624" y="1747318"/>
              <a:chExt cx="716814" cy="288000"/>
            </a:xfrm>
          </p:grpSpPr>
          <p:pic>
            <p:nvPicPr>
              <p:cNvPr id="14" name="Graphic 13" descr="Thumbs up sign">
                <a:extLst>
                  <a:ext uri="{FF2B5EF4-FFF2-40B4-BE49-F238E27FC236}">
                    <a16:creationId xmlns:a16="http://schemas.microsoft.com/office/drawing/2014/main" id="{A709B618-8F3D-459C-A3B5-A7393030DE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79624" y="1869570"/>
                <a:ext cx="144000" cy="144000"/>
              </a:xfrm>
              <a:prstGeom prst="rect">
                <a:avLst/>
              </a:prstGeom>
            </p:spPr>
          </p:pic>
          <p:pic>
            <p:nvPicPr>
              <p:cNvPr id="15" name="Graphic 14" descr="Thumbs up sign">
                <a:extLst>
                  <a:ext uri="{FF2B5EF4-FFF2-40B4-BE49-F238E27FC236}">
                    <a16:creationId xmlns:a16="http://schemas.microsoft.com/office/drawing/2014/main" id="{BF174457-C6B1-4950-8CD2-E1F5F4970F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8031" y="1807838"/>
                <a:ext cx="216000" cy="216000"/>
              </a:xfrm>
              <a:prstGeom prst="rect">
                <a:avLst/>
              </a:prstGeom>
            </p:spPr>
          </p:pic>
          <p:pic>
            <p:nvPicPr>
              <p:cNvPr id="16" name="Graphic 15" descr="Thumbs up sign">
                <a:extLst>
                  <a:ext uri="{FF2B5EF4-FFF2-40B4-BE49-F238E27FC236}">
                    <a16:creationId xmlns:a16="http://schemas.microsoft.com/office/drawing/2014/main" id="{5DF51E7E-62AA-4F31-A5E1-50C440F832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08438" y="1747318"/>
                <a:ext cx="288000" cy="288000"/>
              </a:xfrm>
              <a:prstGeom prst="rect">
                <a:avLst/>
              </a:prstGeom>
            </p:spPr>
          </p:pic>
        </p:grpSp>
        <p:sp>
          <p:nvSpPr>
            <p:cNvPr id="17" name="TextBox 16">
              <a:extLst>
                <a:ext uri="{FF2B5EF4-FFF2-40B4-BE49-F238E27FC236}">
                  <a16:creationId xmlns:a16="http://schemas.microsoft.com/office/drawing/2014/main" id="{5EF40405-0F7E-4731-A414-4A6F429DC55D}"/>
                </a:ext>
              </a:extLst>
            </p:cNvPr>
            <p:cNvSpPr txBox="1"/>
            <p:nvPr/>
          </p:nvSpPr>
          <p:spPr>
            <a:xfrm>
              <a:off x="2905202" y="1429777"/>
              <a:ext cx="1419537"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DATA RELIABILITY</a:t>
              </a:r>
              <a:endParaRPr lang="en-GB" sz="1600">
                <a:solidFill>
                  <a:srgbClr val="C00000"/>
                </a:solidFill>
                <a:latin typeface="Bahnschrift SemiBold Condensed" panose="020B0502040204020203" pitchFamily="34" charset="0"/>
              </a:endParaRPr>
            </a:p>
          </p:txBody>
        </p:sp>
        <p:grpSp>
          <p:nvGrpSpPr>
            <p:cNvPr id="32" name="Group 31">
              <a:extLst>
                <a:ext uri="{FF2B5EF4-FFF2-40B4-BE49-F238E27FC236}">
                  <a16:creationId xmlns:a16="http://schemas.microsoft.com/office/drawing/2014/main" id="{6E406375-A50F-4497-829A-AB4AB6525313}"/>
                </a:ext>
              </a:extLst>
            </p:cNvPr>
            <p:cNvGrpSpPr/>
            <p:nvPr/>
          </p:nvGrpSpPr>
          <p:grpSpPr>
            <a:xfrm>
              <a:off x="4648687" y="1700447"/>
              <a:ext cx="1046745" cy="360000"/>
              <a:chOff x="3904772" y="1677213"/>
              <a:chExt cx="1046745" cy="360000"/>
            </a:xfrm>
          </p:grpSpPr>
          <p:pic>
            <p:nvPicPr>
              <p:cNvPr id="19" name="Graphic 18" descr="Clock">
                <a:extLst>
                  <a:ext uri="{FF2B5EF4-FFF2-40B4-BE49-F238E27FC236}">
                    <a16:creationId xmlns:a16="http://schemas.microsoft.com/office/drawing/2014/main" id="{9A4DA8C5-21B1-426D-B819-3C6C91343A3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4772" y="1805112"/>
                <a:ext cx="216000" cy="216000"/>
              </a:xfrm>
              <a:prstGeom prst="rect">
                <a:avLst/>
              </a:prstGeom>
            </p:spPr>
          </p:pic>
          <p:pic>
            <p:nvPicPr>
              <p:cNvPr id="20" name="Graphic 19" descr="Clock">
                <a:extLst>
                  <a:ext uri="{FF2B5EF4-FFF2-40B4-BE49-F238E27FC236}">
                    <a16:creationId xmlns:a16="http://schemas.microsoft.com/office/drawing/2014/main" id="{B83D1D34-6B64-42E0-9D68-BFE005C51EA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12144" y="1740257"/>
                <a:ext cx="288000" cy="288000"/>
              </a:xfrm>
              <a:prstGeom prst="rect">
                <a:avLst/>
              </a:prstGeom>
            </p:spPr>
          </p:pic>
          <p:pic>
            <p:nvPicPr>
              <p:cNvPr id="21" name="Graphic 20" descr="Clock">
                <a:extLst>
                  <a:ext uri="{FF2B5EF4-FFF2-40B4-BE49-F238E27FC236}">
                    <a16:creationId xmlns:a16="http://schemas.microsoft.com/office/drawing/2014/main" id="{CEC0F5DC-9583-479F-8BCE-C825D15DC2E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91517" y="1677213"/>
                <a:ext cx="360000" cy="360000"/>
              </a:xfrm>
              <a:prstGeom prst="rect">
                <a:avLst/>
              </a:prstGeom>
            </p:spPr>
          </p:pic>
        </p:grpSp>
        <p:sp>
          <p:nvSpPr>
            <p:cNvPr id="22" name="TextBox 21">
              <a:extLst>
                <a:ext uri="{FF2B5EF4-FFF2-40B4-BE49-F238E27FC236}">
                  <a16:creationId xmlns:a16="http://schemas.microsoft.com/office/drawing/2014/main" id="{56AF2EFE-E592-4D0C-A0B0-49E10C2F5697}"/>
                </a:ext>
              </a:extLst>
            </p:cNvPr>
            <p:cNvSpPr txBox="1"/>
            <p:nvPr/>
          </p:nvSpPr>
          <p:spPr>
            <a:xfrm>
              <a:off x="4514050" y="1429777"/>
              <a:ext cx="1310058"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TIME REQUIRED</a:t>
              </a:r>
              <a:endParaRPr lang="en-GB" sz="1600">
                <a:solidFill>
                  <a:srgbClr val="C00000"/>
                </a:solidFill>
                <a:latin typeface="Bahnschrift SemiBold Condensed" panose="020B0502040204020203" pitchFamily="34" charset="0"/>
              </a:endParaRPr>
            </a:p>
          </p:txBody>
        </p:sp>
      </p:grpSp>
      <p:sp>
        <p:nvSpPr>
          <p:cNvPr id="23" name="TextBox 22">
            <a:extLst>
              <a:ext uri="{FF2B5EF4-FFF2-40B4-BE49-F238E27FC236}">
                <a16:creationId xmlns:a16="http://schemas.microsoft.com/office/drawing/2014/main" id="{FD5D4387-7E72-4DF7-83D7-24F66EAFC126}"/>
              </a:ext>
            </a:extLst>
          </p:cNvPr>
          <p:cNvSpPr txBox="1"/>
          <p:nvPr/>
        </p:nvSpPr>
        <p:spPr>
          <a:xfrm>
            <a:off x="5778303" y="998464"/>
            <a:ext cx="5792252" cy="768800"/>
          </a:xfrm>
          <a:prstGeom prst="rect">
            <a:avLst/>
          </a:prstGeom>
          <a:noFill/>
        </p:spPr>
        <p:txBody>
          <a:bodyPr wrap="square" rtlCol="0">
            <a:spAutoFit/>
          </a:bodyPr>
          <a:lstStyle/>
          <a:p>
            <a:pPr algn="ctr">
              <a:lnSpc>
                <a:spcPct val="107000"/>
              </a:lnSpc>
            </a:pPr>
            <a:r>
              <a:rPr lang="pt-PT" sz="1400" b="1">
                <a:solidFill>
                  <a:srgbClr val="FFD8D8"/>
                </a:solidFill>
                <a:effectLst>
                  <a:outerShdw blurRad="38100" dist="38100" dir="2700000" algn="tl">
                    <a:srgbClr val="000000">
                      <a:alpha val="43137"/>
                    </a:srgbClr>
                  </a:outerShdw>
                </a:effectLst>
                <a:latin typeface="Roboto Light" panose="02000000000000000000" pitchFamily="2" charset="0"/>
                <a:ea typeface="Roboto Light" panose="02000000000000000000" pitchFamily="2" charset="0"/>
                <a:cs typeface="Arial" panose="020B0604020202020204" pitchFamily="34" charset="0"/>
              </a:rPr>
              <a:t>«</a:t>
            </a:r>
            <a:r>
              <a:rPr lang="en-GB" sz="1400" b="1">
                <a:solidFill>
                  <a:srgbClr val="FFD8D8"/>
                </a:solidFill>
                <a:effectLst>
                  <a:outerShdw blurRad="38100" dist="38100" dir="2700000" algn="tl">
                    <a:srgbClr val="000000">
                      <a:alpha val="43137"/>
                    </a:srgbClr>
                  </a:outerShdw>
                </a:effectLst>
                <a:latin typeface="Roboto Light" panose="02000000000000000000" pitchFamily="2" charset="0"/>
                <a:ea typeface="Roboto Light" panose="02000000000000000000" pitchFamily="2" charset="0"/>
                <a:cs typeface="Arial" panose="020B0604020202020204" pitchFamily="34" charset="0"/>
              </a:rPr>
              <a:t>TikTok platform helps in spreading tracks and in boosting the listening on streaming platforms.»</a:t>
            </a:r>
          </a:p>
          <a:p>
            <a:pPr algn="ctr"/>
            <a:endParaRPr lang="en-GB" sz="1400" b="1">
              <a:effectLst>
                <a:outerShdw blurRad="38100" dist="38100" dir="2700000" algn="tl">
                  <a:srgbClr val="000000">
                    <a:alpha val="43137"/>
                  </a:srgbClr>
                </a:outerShdw>
              </a:effectLst>
            </a:endParaRPr>
          </a:p>
        </p:txBody>
      </p:sp>
      <p:sp>
        <p:nvSpPr>
          <p:cNvPr id="53" name="Freeform: Shape 52">
            <a:extLst>
              <a:ext uri="{FF2B5EF4-FFF2-40B4-BE49-F238E27FC236}">
                <a16:creationId xmlns:a16="http://schemas.microsoft.com/office/drawing/2014/main" id="{1FF2FE05-2859-43C1-BCBC-F5546432343E}"/>
              </a:ext>
            </a:extLst>
          </p:cNvPr>
          <p:cNvSpPr>
            <a:spLocks noChangeAspect="1"/>
          </p:cNvSpPr>
          <p:nvPr/>
        </p:nvSpPr>
        <p:spPr>
          <a:xfrm rot="10800000">
            <a:off x="236910" y="3872236"/>
            <a:ext cx="887563" cy="1548000"/>
          </a:xfrm>
          <a:custGeom>
            <a:avLst/>
            <a:gdLst>
              <a:gd name="connsiteX0" fmla="*/ 119588 w 928799"/>
              <a:gd name="connsiteY0" fmla="*/ 0 h 1619920"/>
              <a:gd name="connsiteX1" fmla="*/ 201617 w 928799"/>
              <a:gd name="connsiteY1" fmla="*/ 4142 h 1619920"/>
              <a:gd name="connsiteX2" fmla="*/ 928799 w 928799"/>
              <a:gd name="connsiteY2" fmla="*/ 809960 h 1619920"/>
              <a:gd name="connsiteX3" fmla="*/ 201617 w 928799"/>
              <a:gd name="connsiteY3" fmla="*/ 1615778 h 1619920"/>
              <a:gd name="connsiteX4" fmla="*/ 122017 w 928799"/>
              <a:gd name="connsiteY4" fmla="*/ 1619797 h 1619920"/>
              <a:gd name="connsiteX5" fmla="*/ 122017 w 928799"/>
              <a:gd name="connsiteY5" fmla="*/ 1619914 h 1619920"/>
              <a:gd name="connsiteX6" fmla="*/ 121891 w 928799"/>
              <a:gd name="connsiteY6" fmla="*/ 1619920 h 1619920"/>
              <a:gd name="connsiteX7" fmla="*/ 120740 w 928799"/>
              <a:gd name="connsiteY7" fmla="*/ 1619862 h 1619920"/>
              <a:gd name="connsiteX8" fmla="*/ 119588 w 928799"/>
              <a:gd name="connsiteY8" fmla="*/ 1619920 h 1619920"/>
              <a:gd name="connsiteX9" fmla="*/ 119588 w 928799"/>
              <a:gd name="connsiteY9" fmla="*/ 1619804 h 1619920"/>
              <a:gd name="connsiteX10" fmla="*/ 39073 w 928799"/>
              <a:gd name="connsiteY10" fmla="*/ 1615738 h 1619920"/>
              <a:gd name="connsiteX11" fmla="*/ 0 w 928799"/>
              <a:gd name="connsiteY11" fmla="*/ 1609775 h 1619920"/>
              <a:gd name="connsiteX12" fmla="*/ 120307 w 928799"/>
              <a:gd name="connsiteY12" fmla="*/ 832566 h 1619920"/>
              <a:gd name="connsiteX13" fmla="*/ 120342 w 928799"/>
              <a:gd name="connsiteY13" fmla="*/ 812402 h 1619920"/>
              <a:gd name="connsiteX14" fmla="*/ 119588 w 928799"/>
              <a:gd name="connsiteY14" fmla="*/ 817273 h 161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8799" h="1619920">
                <a:moveTo>
                  <a:pt x="119588" y="0"/>
                </a:moveTo>
                <a:lnTo>
                  <a:pt x="201617" y="4142"/>
                </a:lnTo>
                <a:cubicBezTo>
                  <a:pt x="610065" y="45622"/>
                  <a:pt x="928799" y="390569"/>
                  <a:pt x="928799" y="809960"/>
                </a:cubicBezTo>
                <a:cubicBezTo>
                  <a:pt x="928799" y="1229352"/>
                  <a:pt x="610065" y="1574298"/>
                  <a:pt x="201617" y="1615778"/>
                </a:cubicBezTo>
                <a:lnTo>
                  <a:pt x="122017" y="1619797"/>
                </a:lnTo>
                <a:lnTo>
                  <a:pt x="122017" y="1619914"/>
                </a:lnTo>
                <a:lnTo>
                  <a:pt x="121891" y="1619920"/>
                </a:lnTo>
                <a:lnTo>
                  <a:pt x="120740" y="1619862"/>
                </a:lnTo>
                <a:lnTo>
                  <a:pt x="119588" y="1619920"/>
                </a:lnTo>
                <a:lnTo>
                  <a:pt x="119588" y="1619804"/>
                </a:lnTo>
                <a:lnTo>
                  <a:pt x="39073" y="1615738"/>
                </a:lnTo>
                <a:lnTo>
                  <a:pt x="0" y="1609775"/>
                </a:lnTo>
                <a:lnTo>
                  <a:pt x="120307" y="832566"/>
                </a:lnTo>
                <a:lnTo>
                  <a:pt x="120342" y="812402"/>
                </a:lnTo>
                <a:lnTo>
                  <a:pt x="119588" y="817273"/>
                </a:lnTo>
                <a:close/>
              </a:path>
            </a:pathLst>
          </a:cu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Shape 48">
            <a:extLst>
              <a:ext uri="{FF2B5EF4-FFF2-40B4-BE49-F238E27FC236}">
                <a16:creationId xmlns:a16="http://schemas.microsoft.com/office/drawing/2014/main" id="{1AE754C7-AC08-4326-89B4-1A8D206D2638}"/>
              </a:ext>
            </a:extLst>
          </p:cNvPr>
          <p:cNvSpPr>
            <a:spLocks noChangeAspect="1"/>
          </p:cNvSpPr>
          <p:nvPr/>
        </p:nvSpPr>
        <p:spPr>
          <a:xfrm rot="10800000">
            <a:off x="1077450" y="4008502"/>
            <a:ext cx="670850" cy="1332000"/>
          </a:xfrm>
          <a:custGeom>
            <a:avLst/>
            <a:gdLst>
              <a:gd name="connsiteX0" fmla="*/ 810000 w 810789"/>
              <a:gd name="connsiteY0" fmla="*/ 0 h 1609855"/>
              <a:gd name="connsiteX1" fmla="*/ 810789 w 810789"/>
              <a:gd name="connsiteY1" fmla="*/ 40 h 1609855"/>
              <a:gd name="connsiteX2" fmla="*/ 810789 w 810789"/>
              <a:gd name="connsiteY2" fmla="*/ 817313 h 1609855"/>
              <a:gd name="connsiteX3" fmla="*/ 688109 w 810789"/>
              <a:gd name="connsiteY3" fmla="*/ 1609855 h 1609855"/>
              <a:gd name="connsiteX4" fmla="*/ 646757 w 810789"/>
              <a:gd name="connsiteY4" fmla="*/ 1603544 h 1609855"/>
              <a:gd name="connsiteX5" fmla="*/ 0 w 810789"/>
              <a:gd name="connsiteY5" fmla="*/ 810000 h 1609855"/>
              <a:gd name="connsiteX6" fmla="*/ 810000 w 810789"/>
              <a:gd name="connsiteY6" fmla="*/ 0 h 160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789" h="1609855">
                <a:moveTo>
                  <a:pt x="810000" y="0"/>
                </a:moveTo>
                <a:lnTo>
                  <a:pt x="810789" y="40"/>
                </a:lnTo>
                <a:lnTo>
                  <a:pt x="810789" y="817313"/>
                </a:lnTo>
                <a:lnTo>
                  <a:pt x="688109" y="1609855"/>
                </a:lnTo>
                <a:lnTo>
                  <a:pt x="646757" y="1603544"/>
                </a:lnTo>
                <a:cubicBezTo>
                  <a:pt x="277653" y="1528015"/>
                  <a:pt x="0" y="1201432"/>
                  <a:pt x="0" y="810000"/>
                </a:cubicBezTo>
                <a:cubicBezTo>
                  <a:pt x="0" y="362649"/>
                  <a:pt x="362649" y="0"/>
                  <a:pt x="810000" y="0"/>
                </a:cubicBezTo>
                <a:close/>
              </a:path>
            </a:pathLst>
          </a:cu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TextBox 97">
            <a:extLst>
              <a:ext uri="{FF2B5EF4-FFF2-40B4-BE49-F238E27FC236}">
                <a16:creationId xmlns:a16="http://schemas.microsoft.com/office/drawing/2014/main" id="{AC643898-31B0-4074-9735-11B90F33C2B8}"/>
              </a:ext>
            </a:extLst>
          </p:cNvPr>
          <p:cNvSpPr txBox="1"/>
          <p:nvPr/>
        </p:nvSpPr>
        <p:spPr>
          <a:xfrm>
            <a:off x="273865" y="3178928"/>
            <a:ext cx="1430893" cy="707886"/>
          </a:xfrm>
          <a:prstGeom prst="rect">
            <a:avLst/>
          </a:prstGeom>
          <a:noFill/>
        </p:spPr>
        <p:txBody>
          <a:bodyPr wrap="square" rtlCol="0">
            <a:spAutoFit/>
          </a:bodyPr>
          <a:lstStyle/>
          <a:p>
            <a:pPr algn="ctr"/>
            <a:r>
              <a:rPr lang="pt-PT" sz="4000">
                <a:solidFill>
                  <a:srgbClr val="4472C4"/>
                </a:solidFill>
                <a:latin typeface="Bahnschrift SemiBold Condensed" panose="020B0502040204020203" pitchFamily="34" charset="0"/>
              </a:rPr>
              <a:t>47%</a:t>
            </a:r>
            <a:endParaRPr lang="en-GB" sz="4000">
              <a:solidFill>
                <a:srgbClr val="4472C4"/>
              </a:solidFill>
              <a:latin typeface="Bahnschrift SemiBold Condensed" panose="020B0502040204020203" pitchFamily="34" charset="0"/>
            </a:endParaRPr>
          </a:p>
        </p:txBody>
      </p:sp>
      <p:sp>
        <p:nvSpPr>
          <p:cNvPr id="99" name="TextBox 98">
            <a:extLst>
              <a:ext uri="{FF2B5EF4-FFF2-40B4-BE49-F238E27FC236}">
                <a16:creationId xmlns:a16="http://schemas.microsoft.com/office/drawing/2014/main" id="{F6ACFCEB-2660-4719-9241-6B58A90ED198}"/>
              </a:ext>
            </a:extLst>
          </p:cNvPr>
          <p:cNvSpPr txBox="1"/>
          <p:nvPr/>
        </p:nvSpPr>
        <p:spPr>
          <a:xfrm>
            <a:off x="120775" y="5508181"/>
            <a:ext cx="1681923" cy="584775"/>
          </a:xfrm>
          <a:prstGeom prst="rect">
            <a:avLst/>
          </a:prstGeom>
          <a:noFill/>
        </p:spPr>
        <p:txBody>
          <a:bodyPr wrap="square" rtlCol="0">
            <a:spAutoFit/>
          </a:bodyPr>
          <a:lstStyle/>
          <a:p>
            <a:pPr algn="ctr"/>
            <a:r>
              <a:rPr lang="pt-PT" sz="1600">
                <a:solidFill>
                  <a:srgbClr val="4472C4"/>
                </a:solidFill>
                <a:latin typeface="Bahnschrift SemiBold Condensed" panose="020B0502040204020203" pitchFamily="34" charset="0"/>
              </a:rPr>
              <a:t>WOULD TAKE PART TO ARTISTS’ CHALLENGES</a:t>
            </a:r>
            <a:endParaRPr lang="en-GB" sz="1600">
              <a:solidFill>
                <a:srgbClr val="4472C4"/>
              </a:solidFill>
              <a:latin typeface="Bahnschrift SemiBold Condensed" panose="020B0502040204020203" pitchFamily="34" charset="0"/>
            </a:endParaRPr>
          </a:p>
        </p:txBody>
      </p:sp>
      <p:sp>
        <p:nvSpPr>
          <p:cNvPr id="119" name="TextBox 118">
            <a:extLst>
              <a:ext uri="{FF2B5EF4-FFF2-40B4-BE49-F238E27FC236}">
                <a16:creationId xmlns:a16="http://schemas.microsoft.com/office/drawing/2014/main" id="{14AD08BB-C357-4C19-8B07-11F2B1381404}"/>
              </a:ext>
            </a:extLst>
          </p:cNvPr>
          <p:cNvSpPr txBox="1"/>
          <p:nvPr/>
        </p:nvSpPr>
        <p:spPr>
          <a:xfrm>
            <a:off x="548004" y="1572621"/>
            <a:ext cx="2016376" cy="400110"/>
          </a:xfrm>
          <a:prstGeom prst="rect">
            <a:avLst/>
          </a:prstGeom>
          <a:noFill/>
        </p:spPr>
        <p:txBody>
          <a:bodyPr wrap="square" rtlCol="0">
            <a:spAutoFit/>
          </a:bodyPr>
          <a:lstStyle/>
          <a:p>
            <a:pPr algn="ctr"/>
            <a:r>
              <a:rPr lang="pt-PT" sz="2000">
                <a:solidFill>
                  <a:srgbClr val="CB4343"/>
                </a:solidFill>
                <a:latin typeface="Bahnschrift SemiBold Condensed" panose="020B0502040204020203" pitchFamily="34" charset="0"/>
              </a:rPr>
              <a:t>VALIDATION MODE:</a:t>
            </a:r>
            <a:endParaRPr lang="en-GB" sz="2000">
              <a:solidFill>
                <a:srgbClr val="CB4343"/>
              </a:solidFill>
              <a:latin typeface="Bahnschrift SemiBold Condensed" panose="020B0502040204020203" pitchFamily="34" charset="0"/>
            </a:endParaRPr>
          </a:p>
        </p:txBody>
      </p:sp>
      <p:sp>
        <p:nvSpPr>
          <p:cNvPr id="120" name="TextBox 119">
            <a:extLst>
              <a:ext uri="{FF2B5EF4-FFF2-40B4-BE49-F238E27FC236}">
                <a16:creationId xmlns:a16="http://schemas.microsoft.com/office/drawing/2014/main" id="{9C859B67-FA93-4D62-A81D-55980C40E7A5}"/>
              </a:ext>
            </a:extLst>
          </p:cNvPr>
          <p:cNvSpPr txBox="1"/>
          <p:nvPr/>
        </p:nvSpPr>
        <p:spPr>
          <a:xfrm>
            <a:off x="2521775" y="1569945"/>
            <a:ext cx="2993132" cy="400110"/>
          </a:xfrm>
          <a:prstGeom prst="rect">
            <a:avLst/>
          </a:prstGeom>
          <a:noFill/>
        </p:spPr>
        <p:txBody>
          <a:bodyPr wrap="square" rtlCol="0">
            <a:spAutoFit/>
          </a:bodyPr>
          <a:lstStyle/>
          <a:p>
            <a:pPr algn="ctr"/>
            <a:r>
              <a:rPr lang="pt-PT" sz="2000">
                <a:solidFill>
                  <a:schemeClr val="accent1">
                    <a:lumMod val="75000"/>
                  </a:schemeClr>
                </a:solidFill>
                <a:latin typeface="Bahnschrift SemiBold Condensed" panose="020B0502040204020203" pitchFamily="34" charset="0"/>
              </a:rPr>
              <a:t>SURVEY </a:t>
            </a:r>
            <a:r>
              <a:rPr lang="pt-PT" sz="1200" i="1">
                <a:solidFill>
                  <a:schemeClr val="accent1">
                    <a:lumMod val="75000"/>
                  </a:schemeClr>
                </a:solidFill>
                <a:latin typeface="Roboto Light" panose="02000000000000000000" pitchFamily="2" charset="0"/>
                <a:ea typeface="Roboto Light" panose="02000000000000000000" pitchFamily="2" charset="0"/>
              </a:rPr>
              <a:t>among TikTok users</a:t>
            </a:r>
            <a:endParaRPr lang="pt-PT" sz="2000" i="1">
              <a:solidFill>
                <a:schemeClr val="accent1">
                  <a:lumMod val="75000"/>
                </a:schemeClr>
              </a:solidFill>
              <a:latin typeface="Roboto Light" panose="02000000000000000000" pitchFamily="2" charset="0"/>
              <a:ea typeface="Roboto Light" panose="02000000000000000000" pitchFamily="2" charset="0"/>
            </a:endParaRPr>
          </a:p>
        </p:txBody>
      </p:sp>
      <p:sp>
        <p:nvSpPr>
          <p:cNvPr id="121" name="TextBox 120">
            <a:extLst>
              <a:ext uri="{FF2B5EF4-FFF2-40B4-BE49-F238E27FC236}">
                <a16:creationId xmlns:a16="http://schemas.microsoft.com/office/drawing/2014/main" id="{39601A9E-2034-4655-8418-DE910F509A2C}"/>
              </a:ext>
            </a:extLst>
          </p:cNvPr>
          <p:cNvSpPr txBox="1"/>
          <p:nvPr/>
        </p:nvSpPr>
        <p:spPr>
          <a:xfrm>
            <a:off x="2409358" y="1892537"/>
            <a:ext cx="3426651" cy="261610"/>
          </a:xfrm>
          <a:prstGeom prst="rect">
            <a:avLst/>
          </a:prstGeom>
          <a:noFill/>
        </p:spPr>
        <p:txBody>
          <a:bodyPr wrap="square" rtlCol="0">
            <a:spAutoFit/>
          </a:bodyPr>
          <a:lstStyle/>
          <a:p>
            <a:pPr algn="ctr"/>
            <a:r>
              <a:rPr lang="pt-PT" sz="1050">
                <a:latin typeface="Roboto Light" panose="02000000000000000000" pitchFamily="2" charset="0"/>
                <a:ea typeface="Roboto Light" panose="02000000000000000000" pitchFamily="2" charset="0"/>
              </a:rPr>
              <a:t>(Sample of 167 respondents)</a:t>
            </a:r>
          </a:p>
        </p:txBody>
      </p:sp>
      <p:grpSp>
        <p:nvGrpSpPr>
          <p:cNvPr id="123" name="Group 122">
            <a:extLst>
              <a:ext uri="{FF2B5EF4-FFF2-40B4-BE49-F238E27FC236}">
                <a16:creationId xmlns:a16="http://schemas.microsoft.com/office/drawing/2014/main" id="{0E5C08FE-9516-4B3C-AD28-B14F2437CE53}"/>
              </a:ext>
            </a:extLst>
          </p:cNvPr>
          <p:cNvGrpSpPr/>
          <p:nvPr/>
        </p:nvGrpSpPr>
        <p:grpSpPr>
          <a:xfrm>
            <a:off x="2709561" y="5586381"/>
            <a:ext cx="2993132" cy="1215316"/>
            <a:chOff x="9224691" y="4455799"/>
            <a:chExt cx="2797914" cy="1626318"/>
          </a:xfrm>
        </p:grpSpPr>
        <p:sp>
          <p:nvSpPr>
            <p:cNvPr id="124" name="Rectangle 123">
              <a:extLst>
                <a:ext uri="{FF2B5EF4-FFF2-40B4-BE49-F238E27FC236}">
                  <a16:creationId xmlns:a16="http://schemas.microsoft.com/office/drawing/2014/main" id="{750C5E2B-96C4-45D3-9E9E-88B3D5C213FC}"/>
                </a:ext>
              </a:extLst>
            </p:cNvPr>
            <p:cNvSpPr/>
            <p:nvPr/>
          </p:nvSpPr>
          <p:spPr>
            <a:xfrm>
              <a:off x="9236780" y="5667329"/>
              <a:ext cx="72000" cy="72000"/>
            </a:xfrm>
            <a:prstGeom prst="rect">
              <a:avLst/>
            </a:prstGeom>
            <a:solidFill>
              <a:srgbClr val="CB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latin typeface="Roboto Light" panose="02000000000000000000" pitchFamily="2" charset="0"/>
                <a:ea typeface="Roboto Light" panose="02000000000000000000" pitchFamily="2" charset="0"/>
              </a:endParaRPr>
            </a:p>
          </p:txBody>
        </p:sp>
        <p:sp>
          <p:nvSpPr>
            <p:cNvPr id="125" name="Rectangle 124">
              <a:extLst>
                <a:ext uri="{FF2B5EF4-FFF2-40B4-BE49-F238E27FC236}">
                  <a16:creationId xmlns:a16="http://schemas.microsoft.com/office/drawing/2014/main" id="{2C816B0A-871E-4907-B102-236A9AD5298B}"/>
                </a:ext>
              </a:extLst>
            </p:cNvPr>
            <p:cNvSpPr/>
            <p:nvPr/>
          </p:nvSpPr>
          <p:spPr>
            <a:xfrm>
              <a:off x="9224691" y="5293531"/>
              <a:ext cx="72000" cy="72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latin typeface="Roboto Light" panose="02000000000000000000" pitchFamily="2" charset="0"/>
                <a:ea typeface="Roboto Light" panose="02000000000000000000" pitchFamily="2" charset="0"/>
              </a:endParaRPr>
            </a:p>
          </p:txBody>
        </p:sp>
        <p:sp>
          <p:nvSpPr>
            <p:cNvPr id="126" name="Rectangle 125">
              <a:extLst>
                <a:ext uri="{FF2B5EF4-FFF2-40B4-BE49-F238E27FC236}">
                  <a16:creationId xmlns:a16="http://schemas.microsoft.com/office/drawing/2014/main" id="{E6CEA15F-266F-46FE-A223-AD0D4135CD47}"/>
                </a:ext>
              </a:extLst>
            </p:cNvPr>
            <p:cNvSpPr/>
            <p:nvPr/>
          </p:nvSpPr>
          <p:spPr>
            <a:xfrm>
              <a:off x="9224691" y="4555578"/>
              <a:ext cx="72000" cy="72000"/>
            </a:xfrm>
            <a:prstGeom prst="rect">
              <a:avLst/>
            </a:prstGeom>
            <a:solidFill>
              <a:srgbClr val="F7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latin typeface="Roboto Light" panose="02000000000000000000" pitchFamily="2" charset="0"/>
                <a:ea typeface="Roboto Light" panose="02000000000000000000" pitchFamily="2" charset="0"/>
              </a:endParaRPr>
            </a:p>
          </p:txBody>
        </p:sp>
        <p:sp>
          <p:nvSpPr>
            <p:cNvPr id="127" name="Rectangle 126">
              <a:extLst>
                <a:ext uri="{FF2B5EF4-FFF2-40B4-BE49-F238E27FC236}">
                  <a16:creationId xmlns:a16="http://schemas.microsoft.com/office/drawing/2014/main" id="{3A7F07DC-831C-4801-9C59-7361C1216F8A}"/>
                </a:ext>
              </a:extLst>
            </p:cNvPr>
            <p:cNvSpPr/>
            <p:nvPr/>
          </p:nvSpPr>
          <p:spPr>
            <a:xfrm>
              <a:off x="9224691" y="4934862"/>
              <a:ext cx="72000" cy="7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latin typeface="Roboto Light" panose="02000000000000000000" pitchFamily="2" charset="0"/>
                <a:ea typeface="Roboto Light" panose="02000000000000000000" pitchFamily="2" charset="0"/>
              </a:endParaRPr>
            </a:p>
          </p:txBody>
        </p:sp>
        <p:sp>
          <p:nvSpPr>
            <p:cNvPr id="128" name="TextBox 127">
              <a:extLst>
                <a:ext uri="{FF2B5EF4-FFF2-40B4-BE49-F238E27FC236}">
                  <a16:creationId xmlns:a16="http://schemas.microsoft.com/office/drawing/2014/main" id="{FF0C9167-2E7A-470D-927B-2FE5C7096943}"/>
                </a:ext>
              </a:extLst>
            </p:cNvPr>
            <p:cNvSpPr txBox="1"/>
            <p:nvPr/>
          </p:nvSpPr>
          <p:spPr>
            <a:xfrm>
              <a:off x="9340024" y="4455799"/>
              <a:ext cx="2682581" cy="308896"/>
            </a:xfrm>
            <a:prstGeom prst="rect">
              <a:avLst/>
            </a:prstGeom>
            <a:noFill/>
          </p:spPr>
          <p:txBody>
            <a:bodyPr wrap="square" rtlCol="0">
              <a:spAutoFit/>
            </a:bodyPr>
            <a:lstStyle/>
            <a:p>
              <a:r>
                <a:rPr lang="it-IT" sz="900">
                  <a:latin typeface="Roboto Light" panose="02000000000000000000" pitchFamily="2" charset="0"/>
                  <a:ea typeface="Roboto Light" panose="02000000000000000000" pitchFamily="2" charset="0"/>
                </a:rPr>
                <a:t>Users </a:t>
              </a:r>
              <a:r>
                <a:rPr lang="it-IT" sz="900" err="1">
                  <a:latin typeface="Roboto Light" panose="02000000000000000000" pitchFamily="2" charset="0"/>
                  <a:ea typeface="Roboto Light" panose="02000000000000000000" pitchFamily="2" charset="0"/>
                </a:rPr>
                <a:t>that</a:t>
              </a:r>
              <a:r>
                <a:rPr lang="it-IT" sz="900">
                  <a:latin typeface="Roboto Light" panose="02000000000000000000" pitchFamily="2" charset="0"/>
                  <a:ea typeface="Roboto Light" panose="02000000000000000000" pitchFamily="2" charset="0"/>
                </a:rPr>
                <a:t> take challenges and </a:t>
              </a:r>
              <a:r>
                <a:rPr lang="it-IT" sz="900" err="1">
                  <a:latin typeface="Roboto Light" panose="02000000000000000000" pitchFamily="2" charset="0"/>
                  <a:ea typeface="Roboto Light" panose="02000000000000000000" pitchFamily="2" charset="0"/>
                </a:rPr>
                <a:t>publish</a:t>
              </a:r>
              <a:r>
                <a:rPr lang="it-IT" sz="900">
                  <a:latin typeface="Roboto Light" panose="02000000000000000000" pitchFamily="2" charset="0"/>
                  <a:ea typeface="Roboto Light" panose="02000000000000000000" pitchFamily="2" charset="0"/>
                </a:rPr>
                <a:t> </a:t>
              </a:r>
              <a:r>
                <a:rPr lang="it-IT" sz="900" err="1">
                  <a:latin typeface="Roboto Light" panose="02000000000000000000" pitchFamily="2" charset="0"/>
                  <a:ea typeface="Roboto Light" panose="02000000000000000000" pitchFamily="2" charset="0"/>
                </a:rPr>
                <a:t>contents</a:t>
              </a:r>
              <a:r>
                <a:rPr lang="it-IT" sz="900">
                  <a:latin typeface="Roboto Light" panose="02000000000000000000" pitchFamily="2" charset="0"/>
                  <a:ea typeface="Roboto Light" panose="02000000000000000000" pitchFamily="2" charset="0"/>
                </a:rPr>
                <a:t> on </a:t>
              </a:r>
              <a:r>
                <a:rPr lang="it-IT" sz="900" err="1">
                  <a:latin typeface="Roboto Light" panose="02000000000000000000" pitchFamily="2" charset="0"/>
                  <a:ea typeface="Roboto Light" panose="02000000000000000000" pitchFamily="2" charset="0"/>
                </a:rPr>
                <a:t>TikTok</a:t>
              </a:r>
              <a:endParaRPr lang="en-GB" sz="900">
                <a:latin typeface="Roboto Light" panose="02000000000000000000" pitchFamily="2" charset="0"/>
                <a:ea typeface="Roboto Light" panose="02000000000000000000" pitchFamily="2" charset="0"/>
              </a:endParaRPr>
            </a:p>
          </p:txBody>
        </p:sp>
        <p:sp>
          <p:nvSpPr>
            <p:cNvPr id="129" name="TextBox 128">
              <a:extLst>
                <a:ext uri="{FF2B5EF4-FFF2-40B4-BE49-F238E27FC236}">
                  <a16:creationId xmlns:a16="http://schemas.microsoft.com/office/drawing/2014/main" id="{BB8A301A-C782-44C6-B5CC-C2948FC4F6A1}"/>
                </a:ext>
              </a:extLst>
            </p:cNvPr>
            <p:cNvSpPr txBox="1"/>
            <p:nvPr/>
          </p:nvSpPr>
          <p:spPr>
            <a:xfrm>
              <a:off x="9340023" y="4835615"/>
              <a:ext cx="2682581" cy="308896"/>
            </a:xfrm>
            <a:prstGeom prst="rect">
              <a:avLst/>
            </a:prstGeom>
            <a:noFill/>
          </p:spPr>
          <p:txBody>
            <a:bodyPr wrap="square" rtlCol="0">
              <a:spAutoFit/>
            </a:bodyPr>
            <a:lstStyle/>
            <a:p>
              <a:r>
                <a:rPr lang="it-IT" sz="900">
                  <a:latin typeface="Roboto Light" panose="02000000000000000000" pitchFamily="2" charset="0"/>
                  <a:ea typeface="Roboto Light" panose="02000000000000000000" pitchFamily="2" charset="0"/>
                </a:rPr>
                <a:t>Users </a:t>
              </a:r>
              <a:r>
                <a:rPr lang="it-IT" sz="900" err="1">
                  <a:latin typeface="Roboto Light" panose="02000000000000000000" pitchFamily="2" charset="0"/>
                  <a:ea typeface="Roboto Light" panose="02000000000000000000" pitchFamily="2" charset="0"/>
                </a:rPr>
                <a:t>that</a:t>
              </a:r>
              <a:r>
                <a:rPr lang="it-IT" sz="900">
                  <a:latin typeface="Roboto Light" panose="02000000000000000000" pitchFamily="2" charset="0"/>
                  <a:ea typeface="Roboto Light" panose="02000000000000000000" pitchFamily="2" charset="0"/>
                </a:rPr>
                <a:t> take challenges and </a:t>
              </a:r>
              <a:r>
                <a:rPr lang="it-IT" sz="900" err="1">
                  <a:latin typeface="Roboto Light" panose="02000000000000000000" pitchFamily="2" charset="0"/>
                  <a:ea typeface="Roboto Light" panose="02000000000000000000" pitchFamily="2" charset="0"/>
                </a:rPr>
                <a:t>don’t</a:t>
              </a:r>
              <a:r>
                <a:rPr lang="it-IT" sz="900">
                  <a:latin typeface="Roboto Light" panose="02000000000000000000" pitchFamily="2" charset="0"/>
                  <a:ea typeface="Roboto Light" panose="02000000000000000000" pitchFamily="2" charset="0"/>
                </a:rPr>
                <a:t> </a:t>
              </a:r>
              <a:r>
                <a:rPr lang="it-IT" sz="900" err="1">
                  <a:latin typeface="Roboto Light" panose="02000000000000000000" pitchFamily="2" charset="0"/>
                  <a:ea typeface="Roboto Light" panose="02000000000000000000" pitchFamily="2" charset="0"/>
                </a:rPr>
                <a:t>publish</a:t>
              </a:r>
              <a:r>
                <a:rPr lang="it-IT" sz="900">
                  <a:latin typeface="Roboto Light" panose="02000000000000000000" pitchFamily="2" charset="0"/>
                  <a:ea typeface="Roboto Light" panose="02000000000000000000" pitchFamily="2" charset="0"/>
                </a:rPr>
                <a:t> </a:t>
              </a:r>
              <a:r>
                <a:rPr lang="it-IT" sz="900" err="1">
                  <a:latin typeface="Roboto Light" panose="02000000000000000000" pitchFamily="2" charset="0"/>
                  <a:ea typeface="Roboto Light" panose="02000000000000000000" pitchFamily="2" charset="0"/>
                </a:rPr>
                <a:t>contents</a:t>
              </a:r>
              <a:r>
                <a:rPr lang="it-IT" sz="900">
                  <a:latin typeface="Roboto Light" panose="02000000000000000000" pitchFamily="2" charset="0"/>
                  <a:ea typeface="Roboto Light" panose="02000000000000000000" pitchFamily="2" charset="0"/>
                </a:rPr>
                <a:t> on </a:t>
              </a:r>
              <a:r>
                <a:rPr lang="it-IT" sz="900" err="1">
                  <a:latin typeface="Roboto Light" panose="02000000000000000000" pitchFamily="2" charset="0"/>
                  <a:ea typeface="Roboto Light" panose="02000000000000000000" pitchFamily="2" charset="0"/>
                </a:rPr>
                <a:t>TikTok</a:t>
              </a:r>
              <a:endParaRPr lang="en-GB" sz="900">
                <a:latin typeface="Roboto Light" panose="02000000000000000000" pitchFamily="2" charset="0"/>
                <a:ea typeface="Roboto Light" panose="02000000000000000000" pitchFamily="2" charset="0"/>
              </a:endParaRPr>
            </a:p>
          </p:txBody>
        </p:sp>
        <p:sp>
          <p:nvSpPr>
            <p:cNvPr id="130" name="TextBox 129">
              <a:extLst>
                <a:ext uri="{FF2B5EF4-FFF2-40B4-BE49-F238E27FC236}">
                  <a16:creationId xmlns:a16="http://schemas.microsoft.com/office/drawing/2014/main" id="{A5C18882-4F5B-49DA-A56C-234698A0FA61}"/>
                </a:ext>
              </a:extLst>
            </p:cNvPr>
            <p:cNvSpPr txBox="1"/>
            <p:nvPr/>
          </p:nvSpPr>
          <p:spPr>
            <a:xfrm>
              <a:off x="9340022" y="5183528"/>
              <a:ext cx="2682581" cy="308896"/>
            </a:xfrm>
            <a:prstGeom prst="rect">
              <a:avLst/>
            </a:prstGeom>
            <a:noFill/>
          </p:spPr>
          <p:txBody>
            <a:bodyPr wrap="square" rtlCol="0">
              <a:spAutoFit/>
            </a:bodyPr>
            <a:lstStyle/>
            <a:p>
              <a:r>
                <a:rPr lang="it-IT" sz="900">
                  <a:latin typeface="Roboto Light" panose="02000000000000000000" pitchFamily="2" charset="0"/>
                  <a:ea typeface="Roboto Light" panose="02000000000000000000" pitchFamily="2" charset="0"/>
                </a:rPr>
                <a:t>Users </a:t>
              </a:r>
              <a:r>
                <a:rPr lang="it-IT" sz="900" err="1">
                  <a:latin typeface="Roboto Light" panose="02000000000000000000" pitchFamily="2" charset="0"/>
                  <a:ea typeface="Roboto Light" panose="02000000000000000000" pitchFamily="2" charset="0"/>
                </a:rPr>
                <a:t>that</a:t>
              </a:r>
              <a:r>
                <a:rPr lang="it-IT" sz="900">
                  <a:latin typeface="Roboto Light" panose="02000000000000000000" pitchFamily="2" charset="0"/>
                  <a:ea typeface="Roboto Light" panose="02000000000000000000" pitchFamily="2" charset="0"/>
                </a:rPr>
                <a:t> </a:t>
              </a:r>
              <a:r>
                <a:rPr lang="it-IT" sz="900" err="1">
                  <a:latin typeface="Roboto Light" panose="02000000000000000000" pitchFamily="2" charset="0"/>
                  <a:ea typeface="Roboto Light" panose="02000000000000000000" pitchFamily="2" charset="0"/>
                </a:rPr>
                <a:t>don’t</a:t>
              </a:r>
              <a:r>
                <a:rPr lang="it-IT" sz="900">
                  <a:latin typeface="Roboto Light" panose="02000000000000000000" pitchFamily="2" charset="0"/>
                  <a:ea typeface="Roboto Light" panose="02000000000000000000" pitchFamily="2" charset="0"/>
                </a:rPr>
                <a:t> take challenges and </a:t>
              </a:r>
              <a:r>
                <a:rPr lang="it-IT" sz="900" err="1">
                  <a:latin typeface="Roboto Light" panose="02000000000000000000" pitchFamily="2" charset="0"/>
                  <a:ea typeface="Roboto Light" panose="02000000000000000000" pitchFamily="2" charset="0"/>
                </a:rPr>
                <a:t>publish</a:t>
              </a:r>
              <a:r>
                <a:rPr lang="it-IT" sz="900">
                  <a:latin typeface="Roboto Light" panose="02000000000000000000" pitchFamily="2" charset="0"/>
                  <a:ea typeface="Roboto Light" panose="02000000000000000000" pitchFamily="2" charset="0"/>
                </a:rPr>
                <a:t> </a:t>
              </a:r>
              <a:r>
                <a:rPr lang="it-IT" sz="900" err="1">
                  <a:latin typeface="Roboto Light" panose="02000000000000000000" pitchFamily="2" charset="0"/>
                  <a:ea typeface="Roboto Light" panose="02000000000000000000" pitchFamily="2" charset="0"/>
                </a:rPr>
                <a:t>contents</a:t>
              </a:r>
              <a:r>
                <a:rPr lang="it-IT" sz="900">
                  <a:latin typeface="Roboto Light" panose="02000000000000000000" pitchFamily="2" charset="0"/>
                  <a:ea typeface="Roboto Light" panose="02000000000000000000" pitchFamily="2" charset="0"/>
                </a:rPr>
                <a:t> on </a:t>
              </a:r>
              <a:r>
                <a:rPr lang="it-IT" sz="900" err="1">
                  <a:latin typeface="Roboto Light" panose="02000000000000000000" pitchFamily="2" charset="0"/>
                  <a:ea typeface="Roboto Light" panose="02000000000000000000" pitchFamily="2" charset="0"/>
                </a:rPr>
                <a:t>TikTok</a:t>
              </a:r>
              <a:endParaRPr lang="en-GB" sz="900">
                <a:latin typeface="Roboto Light" panose="02000000000000000000" pitchFamily="2" charset="0"/>
                <a:ea typeface="Roboto Light" panose="02000000000000000000" pitchFamily="2" charset="0"/>
              </a:endParaRPr>
            </a:p>
          </p:txBody>
        </p:sp>
        <p:sp>
          <p:nvSpPr>
            <p:cNvPr id="131" name="TextBox 130">
              <a:extLst>
                <a:ext uri="{FF2B5EF4-FFF2-40B4-BE49-F238E27FC236}">
                  <a16:creationId xmlns:a16="http://schemas.microsoft.com/office/drawing/2014/main" id="{61CD3693-6579-47FC-9CBC-7C56DA703220}"/>
                </a:ext>
              </a:extLst>
            </p:cNvPr>
            <p:cNvSpPr txBox="1"/>
            <p:nvPr/>
          </p:nvSpPr>
          <p:spPr>
            <a:xfrm>
              <a:off x="9338897" y="5587882"/>
              <a:ext cx="2682581" cy="494235"/>
            </a:xfrm>
            <a:prstGeom prst="rect">
              <a:avLst/>
            </a:prstGeom>
            <a:noFill/>
          </p:spPr>
          <p:txBody>
            <a:bodyPr wrap="square" rtlCol="0">
              <a:spAutoFit/>
            </a:bodyPr>
            <a:lstStyle/>
            <a:p>
              <a:r>
                <a:rPr lang="it-IT" sz="900" b="1">
                  <a:latin typeface="Roboto Light" panose="02000000000000000000" pitchFamily="2" charset="0"/>
                  <a:ea typeface="Roboto Light" panose="02000000000000000000" pitchFamily="2" charset="0"/>
                </a:rPr>
                <a:t>Users </a:t>
              </a:r>
              <a:r>
                <a:rPr lang="it-IT" sz="900" b="1" err="1">
                  <a:latin typeface="Roboto Light" panose="02000000000000000000" pitchFamily="2" charset="0"/>
                  <a:ea typeface="Roboto Light" panose="02000000000000000000" pitchFamily="2" charset="0"/>
                </a:rPr>
                <a:t>that</a:t>
              </a:r>
              <a:r>
                <a:rPr lang="it-IT" sz="900" b="1">
                  <a:latin typeface="Roboto Light" panose="02000000000000000000" pitchFamily="2" charset="0"/>
                  <a:ea typeface="Roboto Light" panose="02000000000000000000" pitchFamily="2" charset="0"/>
                </a:rPr>
                <a:t> </a:t>
              </a:r>
              <a:r>
                <a:rPr lang="it-IT" sz="900" b="1" err="1">
                  <a:latin typeface="Roboto Light" panose="02000000000000000000" pitchFamily="2" charset="0"/>
                  <a:ea typeface="Roboto Light" panose="02000000000000000000" pitchFamily="2" charset="0"/>
                </a:rPr>
                <a:t>don’t</a:t>
              </a:r>
              <a:r>
                <a:rPr lang="it-IT" sz="900" b="1">
                  <a:latin typeface="Roboto Light" panose="02000000000000000000" pitchFamily="2" charset="0"/>
                  <a:ea typeface="Roboto Light" panose="02000000000000000000" pitchFamily="2" charset="0"/>
                </a:rPr>
                <a:t> take challenges and </a:t>
              </a:r>
              <a:r>
                <a:rPr lang="it-IT" sz="900" b="1" err="1">
                  <a:latin typeface="Roboto Light" panose="02000000000000000000" pitchFamily="2" charset="0"/>
                  <a:ea typeface="Roboto Light" panose="02000000000000000000" pitchFamily="2" charset="0"/>
                </a:rPr>
                <a:t>don’t</a:t>
              </a:r>
              <a:r>
                <a:rPr lang="it-IT" sz="900" b="1">
                  <a:latin typeface="Roboto Light" panose="02000000000000000000" pitchFamily="2" charset="0"/>
                  <a:ea typeface="Roboto Light" panose="02000000000000000000" pitchFamily="2" charset="0"/>
                </a:rPr>
                <a:t> </a:t>
              </a:r>
              <a:r>
                <a:rPr lang="it-IT" sz="900" b="1" err="1">
                  <a:latin typeface="Roboto Light" panose="02000000000000000000" pitchFamily="2" charset="0"/>
                  <a:ea typeface="Roboto Light" panose="02000000000000000000" pitchFamily="2" charset="0"/>
                </a:rPr>
                <a:t>publish</a:t>
              </a:r>
              <a:r>
                <a:rPr lang="it-IT" sz="900" b="1">
                  <a:latin typeface="Roboto Light" panose="02000000000000000000" pitchFamily="2" charset="0"/>
                  <a:ea typeface="Roboto Light" panose="02000000000000000000" pitchFamily="2" charset="0"/>
                </a:rPr>
                <a:t> </a:t>
              </a:r>
              <a:r>
                <a:rPr lang="it-IT" sz="900" b="1" err="1">
                  <a:latin typeface="Roboto Light" panose="02000000000000000000" pitchFamily="2" charset="0"/>
                  <a:ea typeface="Roboto Light" panose="02000000000000000000" pitchFamily="2" charset="0"/>
                </a:rPr>
                <a:t>contents</a:t>
              </a:r>
              <a:r>
                <a:rPr lang="it-IT" sz="900" b="1">
                  <a:latin typeface="Roboto Light" panose="02000000000000000000" pitchFamily="2" charset="0"/>
                  <a:ea typeface="Roboto Light" panose="02000000000000000000" pitchFamily="2" charset="0"/>
                </a:rPr>
                <a:t> on TikTok</a:t>
              </a:r>
              <a:endParaRPr lang="en-GB" sz="900" b="1">
                <a:latin typeface="Roboto Light" panose="02000000000000000000" pitchFamily="2" charset="0"/>
                <a:ea typeface="Roboto Light" panose="02000000000000000000" pitchFamily="2" charset="0"/>
              </a:endParaRPr>
            </a:p>
          </p:txBody>
        </p:sp>
      </p:grpSp>
      <p:sp>
        <p:nvSpPr>
          <p:cNvPr id="132" name="TextBox 131">
            <a:extLst>
              <a:ext uri="{FF2B5EF4-FFF2-40B4-BE49-F238E27FC236}">
                <a16:creationId xmlns:a16="http://schemas.microsoft.com/office/drawing/2014/main" id="{46D64248-8C5C-4983-A5E4-D645D9B1CD51}"/>
              </a:ext>
            </a:extLst>
          </p:cNvPr>
          <p:cNvSpPr txBox="1"/>
          <p:nvPr/>
        </p:nvSpPr>
        <p:spPr>
          <a:xfrm>
            <a:off x="5755756" y="1570245"/>
            <a:ext cx="2016376" cy="400110"/>
          </a:xfrm>
          <a:prstGeom prst="rect">
            <a:avLst/>
          </a:prstGeom>
          <a:noFill/>
        </p:spPr>
        <p:txBody>
          <a:bodyPr wrap="square" rtlCol="0">
            <a:spAutoFit/>
          </a:bodyPr>
          <a:lstStyle/>
          <a:p>
            <a:pPr algn="ctr"/>
            <a:r>
              <a:rPr lang="pt-PT" sz="2000">
                <a:solidFill>
                  <a:srgbClr val="C00000"/>
                </a:solidFill>
                <a:latin typeface="Bahnschrift SemiBold Condensed" panose="020B0502040204020203" pitchFamily="34" charset="0"/>
              </a:rPr>
              <a:t>VALIDATION MODE:</a:t>
            </a:r>
            <a:endParaRPr lang="en-GB" sz="2000">
              <a:solidFill>
                <a:srgbClr val="C00000"/>
              </a:solidFill>
              <a:latin typeface="Bahnschrift SemiBold Condensed" panose="020B0502040204020203" pitchFamily="34" charset="0"/>
            </a:endParaRPr>
          </a:p>
        </p:txBody>
      </p:sp>
      <p:sp>
        <p:nvSpPr>
          <p:cNvPr id="133" name="TextBox 132">
            <a:extLst>
              <a:ext uri="{FF2B5EF4-FFF2-40B4-BE49-F238E27FC236}">
                <a16:creationId xmlns:a16="http://schemas.microsoft.com/office/drawing/2014/main" id="{F5E29697-AA4C-479F-8C2A-0250C13F541E}"/>
              </a:ext>
            </a:extLst>
          </p:cNvPr>
          <p:cNvSpPr txBox="1"/>
          <p:nvPr/>
        </p:nvSpPr>
        <p:spPr>
          <a:xfrm>
            <a:off x="7513905" y="1466438"/>
            <a:ext cx="2000603" cy="584775"/>
          </a:xfrm>
          <a:prstGeom prst="rect">
            <a:avLst/>
          </a:prstGeom>
          <a:noFill/>
        </p:spPr>
        <p:txBody>
          <a:bodyPr wrap="square" rtlCol="0">
            <a:spAutoFit/>
          </a:bodyPr>
          <a:lstStyle/>
          <a:p>
            <a:pPr algn="ctr"/>
            <a:r>
              <a:rPr lang="pt-PT" sz="2000">
                <a:solidFill>
                  <a:srgbClr val="2F5597"/>
                </a:solidFill>
                <a:latin typeface="Bahnschrift SemiBold Condensed" panose="020B0502040204020203" pitchFamily="34" charset="0"/>
              </a:rPr>
              <a:t>SURVEY </a:t>
            </a:r>
          </a:p>
          <a:p>
            <a:pPr algn="ctr"/>
            <a:r>
              <a:rPr lang="pt-PT" sz="1200" i="1">
                <a:solidFill>
                  <a:srgbClr val="2F5597"/>
                </a:solidFill>
                <a:latin typeface="Roboto Light" panose="02000000000000000000" pitchFamily="2" charset="0"/>
                <a:ea typeface="Roboto Light" panose="02000000000000000000" pitchFamily="2" charset="0"/>
              </a:rPr>
              <a:t>among TikTok users</a:t>
            </a:r>
            <a:endParaRPr lang="pt-PT" i="1">
              <a:solidFill>
                <a:srgbClr val="2F5597"/>
              </a:solidFill>
              <a:latin typeface="Roboto Light" panose="02000000000000000000" pitchFamily="2" charset="0"/>
              <a:ea typeface="Roboto Light" panose="02000000000000000000" pitchFamily="2" charset="0"/>
            </a:endParaRPr>
          </a:p>
        </p:txBody>
      </p:sp>
      <p:sp>
        <p:nvSpPr>
          <p:cNvPr id="134" name="TextBox 133">
            <a:extLst>
              <a:ext uri="{FF2B5EF4-FFF2-40B4-BE49-F238E27FC236}">
                <a16:creationId xmlns:a16="http://schemas.microsoft.com/office/drawing/2014/main" id="{A455A897-DC76-4185-8CF3-2EB9436CBEA7}"/>
              </a:ext>
            </a:extLst>
          </p:cNvPr>
          <p:cNvSpPr txBox="1"/>
          <p:nvPr/>
        </p:nvSpPr>
        <p:spPr>
          <a:xfrm>
            <a:off x="6800882" y="1962432"/>
            <a:ext cx="3426651" cy="261610"/>
          </a:xfrm>
          <a:prstGeom prst="rect">
            <a:avLst/>
          </a:prstGeom>
          <a:noFill/>
        </p:spPr>
        <p:txBody>
          <a:bodyPr wrap="square" rtlCol="0">
            <a:spAutoFit/>
          </a:bodyPr>
          <a:lstStyle/>
          <a:p>
            <a:pPr algn="ctr"/>
            <a:r>
              <a:rPr lang="pt-PT" sz="1050">
                <a:latin typeface="Roboto Light" panose="02000000000000000000" pitchFamily="2" charset="0"/>
                <a:ea typeface="Roboto Light" panose="02000000000000000000" pitchFamily="2" charset="0"/>
              </a:rPr>
              <a:t>(Sample of 167 respondents)</a:t>
            </a:r>
          </a:p>
        </p:txBody>
      </p:sp>
      <p:sp>
        <p:nvSpPr>
          <p:cNvPr id="135" name="TextBox 134">
            <a:extLst>
              <a:ext uri="{FF2B5EF4-FFF2-40B4-BE49-F238E27FC236}">
                <a16:creationId xmlns:a16="http://schemas.microsoft.com/office/drawing/2014/main" id="{E4A5E8D9-2FC4-4971-A173-04508825C391}"/>
              </a:ext>
            </a:extLst>
          </p:cNvPr>
          <p:cNvSpPr txBox="1"/>
          <p:nvPr/>
        </p:nvSpPr>
        <p:spPr>
          <a:xfrm>
            <a:off x="9385386" y="1459298"/>
            <a:ext cx="2138277" cy="769441"/>
          </a:xfrm>
          <a:prstGeom prst="rect">
            <a:avLst/>
          </a:prstGeom>
          <a:noFill/>
        </p:spPr>
        <p:txBody>
          <a:bodyPr wrap="square" rtlCol="0">
            <a:spAutoFit/>
          </a:bodyPr>
          <a:lstStyle/>
          <a:p>
            <a:pPr algn="ctr"/>
            <a:r>
              <a:rPr lang="pt-PT" sz="2000">
                <a:solidFill>
                  <a:srgbClr val="2F5597"/>
                </a:solidFill>
                <a:latin typeface="Bahnschrift SemiBold Condensed" panose="020B0502040204020203" pitchFamily="34" charset="0"/>
              </a:rPr>
              <a:t> DATA COMPARISON </a:t>
            </a:r>
            <a:r>
              <a:rPr lang="pt-PT" sz="1200" i="1">
                <a:solidFill>
                  <a:srgbClr val="2F5597"/>
                </a:solidFill>
                <a:latin typeface="Roboto Light" panose="02000000000000000000" pitchFamily="2" charset="0"/>
                <a:ea typeface="Roboto Light" panose="02000000000000000000" pitchFamily="2" charset="0"/>
              </a:rPr>
              <a:t>between TikTok and Spotify trends</a:t>
            </a:r>
            <a:endParaRPr lang="pt-PT" sz="1400" i="1">
              <a:solidFill>
                <a:srgbClr val="2F5597"/>
              </a:solidFill>
              <a:latin typeface="Roboto Light" panose="02000000000000000000" pitchFamily="2" charset="0"/>
              <a:ea typeface="Roboto Light" panose="02000000000000000000" pitchFamily="2" charset="0"/>
            </a:endParaRPr>
          </a:p>
        </p:txBody>
      </p:sp>
      <p:grpSp>
        <p:nvGrpSpPr>
          <p:cNvPr id="136" name="Group 135">
            <a:extLst>
              <a:ext uri="{FF2B5EF4-FFF2-40B4-BE49-F238E27FC236}">
                <a16:creationId xmlns:a16="http://schemas.microsoft.com/office/drawing/2014/main" id="{B36B2FBE-EEE2-4386-AC12-BBE0B0CB11D2}"/>
              </a:ext>
            </a:extLst>
          </p:cNvPr>
          <p:cNvGrpSpPr/>
          <p:nvPr/>
        </p:nvGrpSpPr>
        <p:grpSpPr>
          <a:xfrm>
            <a:off x="5991273" y="2445583"/>
            <a:ext cx="5441841" cy="633258"/>
            <a:chOff x="382267" y="1429777"/>
            <a:chExt cx="5441841" cy="633258"/>
          </a:xfrm>
        </p:grpSpPr>
        <p:sp>
          <p:nvSpPr>
            <p:cNvPr id="137" name="TextBox 136">
              <a:extLst>
                <a:ext uri="{FF2B5EF4-FFF2-40B4-BE49-F238E27FC236}">
                  <a16:creationId xmlns:a16="http://schemas.microsoft.com/office/drawing/2014/main" id="{6DD36551-629A-478E-9C70-3CF0FE1D509E}"/>
                </a:ext>
              </a:extLst>
            </p:cNvPr>
            <p:cNvSpPr txBox="1"/>
            <p:nvPr/>
          </p:nvSpPr>
          <p:spPr>
            <a:xfrm>
              <a:off x="382267" y="1429777"/>
              <a:ext cx="1113182"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CRITICAL</a:t>
              </a:r>
              <a:endParaRPr lang="en-GB" sz="1600">
                <a:solidFill>
                  <a:srgbClr val="C00000"/>
                </a:solidFill>
                <a:latin typeface="Bahnschrift SemiBold Condensed" panose="020B0502040204020203" pitchFamily="34" charset="0"/>
              </a:endParaRPr>
            </a:p>
          </p:txBody>
        </p:sp>
        <p:grpSp>
          <p:nvGrpSpPr>
            <p:cNvPr id="138" name="Group 137">
              <a:extLst>
                <a:ext uri="{FF2B5EF4-FFF2-40B4-BE49-F238E27FC236}">
                  <a16:creationId xmlns:a16="http://schemas.microsoft.com/office/drawing/2014/main" id="{5567E80E-64B4-40C1-8D0A-2F70D4073E4E}"/>
                </a:ext>
              </a:extLst>
            </p:cNvPr>
            <p:cNvGrpSpPr/>
            <p:nvPr/>
          </p:nvGrpSpPr>
          <p:grpSpPr>
            <a:xfrm>
              <a:off x="532827" y="1765304"/>
              <a:ext cx="783073" cy="288000"/>
              <a:chOff x="546317" y="1735388"/>
              <a:chExt cx="783073" cy="288000"/>
            </a:xfrm>
          </p:grpSpPr>
          <p:pic>
            <p:nvPicPr>
              <p:cNvPr id="154" name="Graphic 153" descr="Warning">
                <a:extLst>
                  <a:ext uri="{FF2B5EF4-FFF2-40B4-BE49-F238E27FC236}">
                    <a16:creationId xmlns:a16="http://schemas.microsoft.com/office/drawing/2014/main" id="{663DD375-4BCF-4E3C-92F4-5F2BC4CFC4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317" y="1865102"/>
                <a:ext cx="144000" cy="144000"/>
              </a:xfrm>
              <a:prstGeom prst="rect">
                <a:avLst/>
              </a:prstGeom>
            </p:spPr>
          </p:pic>
          <p:pic>
            <p:nvPicPr>
              <p:cNvPr id="155" name="Graphic 154" descr="Warning">
                <a:extLst>
                  <a:ext uri="{FF2B5EF4-FFF2-40B4-BE49-F238E27FC236}">
                    <a16:creationId xmlns:a16="http://schemas.microsoft.com/office/drawing/2014/main" id="{7B7E7A44-A4FC-4DF1-AAFD-E41E7F7E2F5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7854" y="1797864"/>
                <a:ext cx="216000" cy="216000"/>
              </a:xfrm>
              <a:prstGeom prst="rect">
                <a:avLst/>
              </a:prstGeom>
            </p:spPr>
          </p:pic>
          <p:pic>
            <p:nvPicPr>
              <p:cNvPr id="156" name="Graphic 155" descr="Warning">
                <a:extLst>
                  <a:ext uri="{FF2B5EF4-FFF2-40B4-BE49-F238E27FC236}">
                    <a16:creationId xmlns:a16="http://schemas.microsoft.com/office/drawing/2014/main" id="{DD1311F3-347B-4E99-8564-387F3BAFB0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1390" y="1735388"/>
                <a:ext cx="288000" cy="288000"/>
              </a:xfrm>
              <a:prstGeom prst="rect">
                <a:avLst/>
              </a:prstGeom>
            </p:spPr>
          </p:pic>
        </p:grpSp>
        <p:grpSp>
          <p:nvGrpSpPr>
            <p:cNvPr id="139" name="Group 138">
              <a:extLst>
                <a:ext uri="{FF2B5EF4-FFF2-40B4-BE49-F238E27FC236}">
                  <a16:creationId xmlns:a16="http://schemas.microsoft.com/office/drawing/2014/main" id="{DDCA57F9-9D44-4C3D-AD6B-228A929881F6}"/>
                </a:ext>
              </a:extLst>
            </p:cNvPr>
            <p:cNvGrpSpPr/>
            <p:nvPr/>
          </p:nvGrpSpPr>
          <p:grpSpPr>
            <a:xfrm>
              <a:off x="1810040" y="1772550"/>
              <a:ext cx="763094" cy="288000"/>
              <a:chOff x="1692036" y="1742199"/>
              <a:chExt cx="763094" cy="288000"/>
            </a:xfrm>
          </p:grpSpPr>
          <p:pic>
            <p:nvPicPr>
              <p:cNvPr id="151" name="Graphic 150" descr="Coins">
                <a:extLst>
                  <a:ext uri="{FF2B5EF4-FFF2-40B4-BE49-F238E27FC236}">
                    <a16:creationId xmlns:a16="http://schemas.microsoft.com/office/drawing/2014/main" id="{07040B53-8496-40CE-B3EF-596C601395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2036" y="1869150"/>
                <a:ext cx="144000" cy="144000"/>
              </a:xfrm>
              <a:prstGeom prst="rect">
                <a:avLst/>
              </a:prstGeom>
            </p:spPr>
          </p:pic>
          <p:pic>
            <p:nvPicPr>
              <p:cNvPr id="152" name="Graphic 151" descr="Coins">
                <a:extLst>
                  <a:ext uri="{FF2B5EF4-FFF2-40B4-BE49-F238E27FC236}">
                    <a16:creationId xmlns:a16="http://schemas.microsoft.com/office/drawing/2014/main" id="{71A9B751-1790-4816-9E4E-6D34BC5D30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93583" y="1806173"/>
                <a:ext cx="216000" cy="216000"/>
              </a:xfrm>
              <a:prstGeom prst="rect">
                <a:avLst/>
              </a:prstGeom>
            </p:spPr>
          </p:pic>
          <p:pic>
            <p:nvPicPr>
              <p:cNvPr id="153" name="Graphic 152" descr="Coins">
                <a:extLst>
                  <a:ext uri="{FF2B5EF4-FFF2-40B4-BE49-F238E27FC236}">
                    <a16:creationId xmlns:a16="http://schemas.microsoft.com/office/drawing/2014/main" id="{34B0FA0C-C007-432D-8373-F8A3DD3968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67130" y="1742199"/>
                <a:ext cx="288000" cy="288000"/>
              </a:xfrm>
              <a:prstGeom prst="rect">
                <a:avLst/>
              </a:prstGeom>
            </p:spPr>
          </p:pic>
        </p:grpSp>
        <p:sp>
          <p:nvSpPr>
            <p:cNvPr id="140" name="TextBox 139">
              <a:extLst>
                <a:ext uri="{FF2B5EF4-FFF2-40B4-BE49-F238E27FC236}">
                  <a16:creationId xmlns:a16="http://schemas.microsoft.com/office/drawing/2014/main" id="{A5CB2B91-D1E0-42F0-8446-FCA74C564004}"/>
                </a:ext>
              </a:extLst>
            </p:cNvPr>
            <p:cNvSpPr txBox="1"/>
            <p:nvPr/>
          </p:nvSpPr>
          <p:spPr>
            <a:xfrm>
              <a:off x="1684760" y="1429777"/>
              <a:ext cx="1031131"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TEST COSTS</a:t>
              </a:r>
              <a:endParaRPr lang="en-GB" sz="1600">
                <a:solidFill>
                  <a:srgbClr val="C00000"/>
                </a:solidFill>
                <a:latin typeface="Bahnschrift SemiBold Condensed" panose="020B0502040204020203" pitchFamily="34" charset="0"/>
              </a:endParaRPr>
            </a:p>
          </p:txBody>
        </p:sp>
        <p:grpSp>
          <p:nvGrpSpPr>
            <p:cNvPr id="141" name="Group 140">
              <a:extLst>
                <a:ext uri="{FF2B5EF4-FFF2-40B4-BE49-F238E27FC236}">
                  <a16:creationId xmlns:a16="http://schemas.microsoft.com/office/drawing/2014/main" id="{725FE945-9E8E-4930-ACBE-C354AA729D57}"/>
                </a:ext>
              </a:extLst>
            </p:cNvPr>
            <p:cNvGrpSpPr/>
            <p:nvPr/>
          </p:nvGrpSpPr>
          <p:grpSpPr>
            <a:xfrm>
              <a:off x="3256563" y="1775035"/>
              <a:ext cx="716814" cy="288000"/>
              <a:chOff x="2779624" y="1747318"/>
              <a:chExt cx="716814" cy="288000"/>
            </a:xfrm>
          </p:grpSpPr>
          <p:pic>
            <p:nvPicPr>
              <p:cNvPr id="148" name="Graphic 147" descr="Thumbs up sign">
                <a:extLst>
                  <a:ext uri="{FF2B5EF4-FFF2-40B4-BE49-F238E27FC236}">
                    <a16:creationId xmlns:a16="http://schemas.microsoft.com/office/drawing/2014/main" id="{519A3488-24ED-4D91-AA57-15FC27F959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79624" y="1869570"/>
                <a:ext cx="144000" cy="144000"/>
              </a:xfrm>
              <a:prstGeom prst="rect">
                <a:avLst/>
              </a:prstGeom>
            </p:spPr>
          </p:pic>
          <p:pic>
            <p:nvPicPr>
              <p:cNvPr id="149" name="Graphic 148" descr="Thumbs up sign">
                <a:extLst>
                  <a:ext uri="{FF2B5EF4-FFF2-40B4-BE49-F238E27FC236}">
                    <a16:creationId xmlns:a16="http://schemas.microsoft.com/office/drawing/2014/main" id="{C08D1844-C197-41A5-83B0-0C5448D0A6E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58031" y="1807838"/>
                <a:ext cx="216000" cy="216000"/>
              </a:xfrm>
              <a:prstGeom prst="rect">
                <a:avLst/>
              </a:prstGeom>
            </p:spPr>
          </p:pic>
          <p:pic>
            <p:nvPicPr>
              <p:cNvPr id="150" name="Graphic 149" descr="Thumbs up sign">
                <a:extLst>
                  <a:ext uri="{FF2B5EF4-FFF2-40B4-BE49-F238E27FC236}">
                    <a16:creationId xmlns:a16="http://schemas.microsoft.com/office/drawing/2014/main" id="{7C674A44-897A-461C-9482-BF589081C0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08438" y="1747318"/>
                <a:ext cx="288000" cy="288000"/>
              </a:xfrm>
              <a:prstGeom prst="rect">
                <a:avLst/>
              </a:prstGeom>
            </p:spPr>
          </p:pic>
        </p:grpSp>
        <p:sp>
          <p:nvSpPr>
            <p:cNvPr id="142" name="TextBox 141">
              <a:extLst>
                <a:ext uri="{FF2B5EF4-FFF2-40B4-BE49-F238E27FC236}">
                  <a16:creationId xmlns:a16="http://schemas.microsoft.com/office/drawing/2014/main" id="{EF525E65-5BB5-421F-825D-4AA448126A55}"/>
                </a:ext>
              </a:extLst>
            </p:cNvPr>
            <p:cNvSpPr txBox="1"/>
            <p:nvPr/>
          </p:nvSpPr>
          <p:spPr>
            <a:xfrm>
              <a:off x="2905202" y="1429777"/>
              <a:ext cx="1419537"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DATA RELIABILITY</a:t>
              </a:r>
              <a:endParaRPr lang="en-GB" sz="1600">
                <a:solidFill>
                  <a:srgbClr val="C00000"/>
                </a:solidFill>
                <a:latin typeface="Bahnschrift SemiBold Condensed" panose="020B0502040204020203" pitchFamily="34" charset="0"/>
              </a:endParaRPr>
            </a:p>
          </p:txBody>
        </p:sp>
        <p:grpSp>
          <p:nvGrpSpPr>
            <p:cNvPr id="143" name="Group 142">
              <a:extLst>
                <a:ext uri="{FF2B5EF4-FFF2-40B4-BE49-F238E27FC236}">
                  <a16:creationId xmlns:a16="http://schemas.microsoft.com/office/drawing/2014/main" id="{44B4C32C-DA3C-4344-A99C-B60C6BE8EEE5}"/>
                </a:ext>
              </a:extLst>
            </p:cNvPr>
            <p:cNvGrpSpPr/>
            <p:nvPr/>
          </p:nvGrpSpPr>
          <p:grpSpPr>
            <a:xfrm>
              <a:off x="4648687" y="1700447"/>
              <a:ext cx="1046745" cy="360000"/>
              <a:chOff x="3904772" y="1677213"/>
              <a:chExt cx="1046745" cy="360000"/>
            </a:xfrm>
          </p:grpSpPr>
          <p:pic>
            <p:nvPicPr>
              <p:cNvPr id="145" name="Graphic 144" descr="Clock">
                <a:extLst>
                  <a:ext uri="{FF2B5EF4-FFF2-40B4-BE49-F238E27FC236}">
                    <a16:creationId xmlns:a16="http://schemas.microsoft.com/office/drawing/2014/main" id="{CFA2B2D0-04CF-4921-8A40-25A7731FE0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4772" y="1805112"/>
                <a:ext cx="216000" cy="216000"/>
              </a:xfrm>
              <a:prstGeom prst="rect">
                <a:avLst/>
              </a:prstGeom>
            </p:spPr>
          </p:pic>
          <p:pic>
            <p:nvPicPr>
              <p:cNvPr id="146" name="Graphic 145" descr="Clock">
                <a:extLst>
                  <a:ext uri="{FF2B5EF4-FFF2-40B4-BE49-F238E27FC236}">
                    <a16:creationId xmlns:a16="http://schemas.microsoft.com/office/drawing/2014/main" id="{93678281-E3BC-4D67-9245-DA0B12393B6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12144" y="1740257"/>
                <a:ext cx="288000" cy="288000"/>
              </a:xfrm>
              <a:prstGeom prst="rect">
                <a:avLst/>
              </a:prstGeom>
            </p:spPr>
          </p:pic>
          <p:pic>
            <p:nvPicPr>
              <p:cNvPr id="147" name="Graphic 146" descr="Clock">
                <a:extLst>
                  <a:ext uri="{FF2B5EF4-FFF2-40B4-BE49-F238E27FC236}">
                    <a16:creationId xmlns:a16="http://schemas.microsoft.com/office/drawing/2014/main" id="{CA73D0A6-3F74-44BA-AD1E-5395483371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91517" y="1677213"/>
                <a:ext cx="360000" cy="360000"/>
              </a:xfrm>
              <a:prstGeom prst="rect">
                <a:avLst/>
              </a:prstGeom>
            </p:spPr>
          </p:pic>
        </p:grpSp>
        <p:sp>
          <p:nvSpPr>
            <p:cNvPr id="144" name="TextBox 143">
              <a:extLst>
                <a:ext uri="{FF2B5EF4-FFF2-40B4-BE49-F238E27FC236}">
                  <a16:creationId xmlns:a16="http://schemas.microsoft.com/office/drawing/2014/main" id="{8F30B754-FE3D-4A49-A759-615A79EBD1BD}"/>
                </a:ext>
              </a:extLst>
            </p:cNvPr>
            <p:cNvSpPr txBox="1"/>
            <p:nvPr/>
          </p:nvSpPr>
          <p:spPr>
            <a:xfrm>
              <a:off x="4514050" y="1429777"/>
              <a:ext cx="1310058"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TIME REQUIRED</a:t>
              </a:r>
              <a:endParaRPr lang="en-GB" sz="1600">
                <a:solidFill>
                  <a:srgbClr val="C00000"/>
                </a:solidFill>
                <a:latin typeface="Bahnschrift SemiBold Condensed" panose="020B0502040204020203" pitchFamily="34" charset="0"/>
              </a:endParaRPr>
            </a:p>
          </p:txBody>
        </p:sp>
      </p:grpSp>
      <p:sp>
        <p:nvSpPr>
          <p:cNvPr id="104" name="Rettangolo 3">
            <a:extLst>
              <a:ext uri="{FF2B5EF4-FFF2-40B4-BE49-F238E27FC236}">
                <a16:creationId xmlns:a16="http://schemas.microsoft.com/office/drawing/2014/main" id="{DB5DD3A3-E05B-4CAD-A8D5-BB71BB08302D}"/>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5" name="CasellaDiTesto 6">
            <a:extLst>
              <a:ext uri="{FF2B5EF4-FFF2-40B4-BE49-F238E27FC236}">
                <a16:creationId xmlns:a16="http://schemas.microsoft.com/office/drawing/2014/main" id="{1CEFA58E-7791-4170-96D2-9C902CC3100B}"/>
              </a:ext>
            </a:extLst>
          </p:cNvPr>
          <p:cNvSpPr txBox="1"/>
          <p:nvPr/>
        </p:nvSpPr>
        <p:spPr>
          <a:xfrm>
            <a:off x="0" y="46170"/>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Validation</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108" name="Immagine 4">
            <a:extLst>
              <a:ext uri="{FF2B5EF4-FFF2-40B4-BE49-F238E27FC236}">
                <a16:creationId xmlns:a16="http://schemas.microsoft.com/office/drawing/2014/main" id="{F4EDD1A8-EB6D-4BE4-8D19-989C7963D2DB}"/>
              </a:ext>
            </a:extLst>
          </p:cNvPr>
          <p:cNvPicPr>
            <a:picLocks noChangeAspect="1"/>
          </p:cNvPicPr>
          <p:nvPr/>
        </p:nvPicPr>
        <p:blipFill>
          <a:blip r:embed="rId23"/>
          <a:stretch>
            <a:fillRect/>
          </a:stretch>
        </p:blipFill>
        <p:spPr>
          <a:xfrm>
            <a:off x="11407569" y="6089837"/>
            <a:ext cx="853514" cy="768163"/>
          </a:xfrm>
          <a:prstGeom prst="rect">
            <a:avLst/>
          </a:prstGeom>
        </p:spPr>
      </p:pic>
      <p:sp>
        <p:nvSpPr>
          <p:cNvPr id="109" name="CasellaDiTesto 5">
            <a:extLst>
              <a:ext uri="{FF2B5EF4-FFF2-40B4-BE49-F238E27FC236}">
                <a16:creationId xmlns:a16="http://schemas.microsoft.com/office/drawing/2014/main" id="{ACF4DC41-AC97-402E-9889-EABFEAC9F821}"/>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11</a:t>
            </a:r>
          </a:p>
        </p:txBody>
      </p:sp>
      <p:sp>
        <p:nvSpPr>
          <p:cNvPr id="106" name="TextBox 105">
            <a:extLst>
              <a:ext uri="{FF2B5EF4-FFF2-40B4-BE49-F238E27FC236}">
                <a16:creationId xmlns:a16="http://schemas.microsoft.com/office/drawing/2014/main" id="{D75C3D89-BC3A-426F-98D6-BC1A1127FE0B}"/>
              </a:ext>
            </a:extLst>
          </p:cNvPr>
          <p:cNvSpPr txBox="1"/>
          <p:nvPr/>
        </p:nvSpPr>
        <p:spPr>
          <a:xfrm>
            <a:off x="595694" y="549401"/>
            <a:ext cx="4533998" cy="461665"/>
          </a:xfrm>
          <a:prstGeom prst="rect">
            <a:avLst/>
          </a:prstGeom>
          <a:noFill/>
        </p:spPr>
        <p:txBody>
          <a:bodyPr wrap="square" rtlCol="0">
            <a:spAutoFit/>
          </a:bodyPr>
          <a:lstStyle/>
          <a:p>
            <a:pPr algn="ctr"/>
            <a:r>
              <a:rPr lang="pt-PT" sz="2400" b="1">
                <a:solidFill>
                  <a:srgbClr val="CB4343"/>
                </a:solidFill>
                <a:latin typeface="Bahnschrift SemiBold Condensed" panose="020B0502040204020203" pitchFamily="34" charset="0"/>
              </a:rPr>
              <a:t>I HYPOTHESIS VALIDATION</a:t>
            </a:r>
            <a:endParaRPr lang="en-GB" sz="2400" b="1">
              <a:solidFill>
                <a:srgbClr val="CB4343"/>
              </a:solidFill>
              <a:latin typeface="Bahnschrift SemiBold Condensed" panose="020B0502040204020203" pitchFamily="34" charset="0"/>
            </a:endParaRPr>
          </a:p>
        </p:txBody>
      </p:sp>
      <p:sp>
        <p:nvSpPr>
          <p:cNvPr id="107" name="TextBox 106">
            <a:extLst>
              <a:ext uri="{FF2B5EF4-FFF2-40B4-BE49-F238E27FC236}">
                <a16:creationId xmlns:a16="http://schemas.microsoft.com/office/drawing/2014/main" id="{56CC9CBA-4994-4140-B823-369719CF3425}"/>
              </a:ext>
            </a:extLst>
          </p:cNvPr>
          <p:cNvSpPr txBox="1"/>
          <p:nvPr/>
        </p:nvSpPr>
        <p:spPr>
          <a:xfrm>
            <a:off x="6646286" y="542464"/>
            <a:ext cx="4056286" cy="461665"/>
          </a:xfrm>
          <a:prstGeom prst="rect">
            <a:avLst/>
          </a:prstGeom>
          <a:noFill/>
        </p:spPr>
        <p:txBody>
          <a:bodyPr wrap="square" rtlCol="0">
            <a:spAutoFit/>
          </a:bodyPr>
          <a:lstStyle/>
          <a:p>
            <a:pPr algn="ctr"/>
            <a:r>
              <a:rPr lang="pt-PT" sz="2400" b="1">
                <a:solidFill>
                  <a:srgbClr val="FFD8D8"/>
                </a:solidFill>
                <a:latin typeface="Bahnschrift SemiBold Condensed" panose="020B0502040204020203" pitchFamily="34" charset="0"/>
              </a:rPr>
              <a:t>II HYPOTHESIS VALIDATION</a:t>
            </a:r>
            <a:endParaRPr lang="en-GB" sz="2400" b="1">
              <a:solidFill>
                <a:srgbClr val="FFD8D8"/>
              </a:solidFill>
              <a:latin typeface="Bahnschrift SemiBold Condensed" panose="020B0502040204020203" pitchFamily="34" charset="0"/>
            </a:endParaRPr>
          </a:p>
        </p:txBody>
      </p:sp>
      <p:grpSp>
        <p:nvGrpSpPr>
          <p:cNvPr id="158" name="Group 157">
            <a:extLst>
              <a:ext uri="{FF2B5EF4-FFF2-40B4-BE49-F238E27FC236}">
                <a16:creationId xmlns:a16="http://schemas.microsoft.com/office/drawing/2014/main" id="{0C7D9808-C963-4740-A133-65A0334BF95B}"/>
              </a:ext>
            </a:extLst>
          </p:cNvPr>
          <p:cNvGrpSpPr/>
          <p:nvPr/>
        </p:nvGrpSpPr>
        <p:grpSpPr>
          <a:xfrm>
            <a:off x="6038457" y="3390992"/>
            <a:ext cx="5554646" cy="2195390"/>
            <a:chOff x="-900133" y="623686"/>
            <a:chExt cx="12498525" cy="3997339"/>
          </a:xfrm>
        </p:grpSpPr>
        <p:graphicFrame>
          <p:nvGraphicFramePr>
            <p:cNvPr id="159" name="Chart 158">
              <a:extLst>
                <a:ext uri="{FF2B5EF4-FFF2-40B4-BE49-F238E27FC236}">
                  <a16:creationId xmlns:a16="http://schemas.microsoft.com/office/drawing/2014/main" id="{CC631440-676D-4FD7-85F4-9E90B63F04BB}"/>
                </a:ext>
              </a:extLst>
            </p:cNvPr>
            <p:cNvGraphicFramePr/>
            <p:nvPr>
              <p:extLst>
                <p:ext uri="{D42A27DB-BD31-4B8C-83A1-F6EECF244321}">
                  <p14:modId xmlns:p14="http://schemas.microsoft.com/office/powerpoint/2010/main" val="2595136094"/>
                </p:ext>
              </p:extLst>
            </p:nvPr>
          </p:nvGraphicFramePr>
          <p:xfrm>
            <a:off x="-900133" y="1869964"/>
            <a:ext cx="3139200" cy="2751061"/>
          </p:xfrm>
          <a:graphic>
            <a:graphicData uri="http://schemas.openxmlformats.org/drawingml/2006/chart">
              <c:chart xmlns:c="http://schemas.openxmlformats.org/drawingml/2006/chart" xmlns:r="http://schemas.openxmlformats.org/officeDocument/2006/relationships" r:id="rId24"/>
            </a:graphicData>
          </a:graphic>
        </p:graphicFrame>
        <p:graphicFrame>
          <p:nvGraphicFramePr>
            <p:cNvPr id="160" name="Chart 159">
              <a:extLst>
                <a:ext uri="{FF2B5EF4-FFF2-40B4-BE49-F238E27FC236}">
                  <a16:creationId xmlns:a16="http://schemas.microsoft.com/office/drawing/2014/main" id="{D8D0E866-317B-43DF-BB2B-005D07AF8D6F}"/>
                </a:ext>
              </a:extLst>
            </p:cNvPr>
            <p:cNvGraphicFramePr/>
            <p:nvPr/>
          </p:nvGraphicFramePr>
          <p:xfrm>
            <a:off x="6118615" y="623686"/>
            <a:ext cx="5479777" cy="3951071"/>
          </p:xfrm>
          <a:graphic>
            <a:graphicData uri="http://schemas.openxmlformats.org/drawingml/2006/chart">
              <c:chart xmlns:c="http://schemas.openxmlformats.org/drawingml/2006/chart" xmlns:r="http://schemas.openxmlformats.org/officeDocument/2006/relationships" r:id="rId25"/>
            </a:graphicData>
          </a:graphic>
        </p:graphicFrame>
        <p:graphicFrame>
          <p:nvGraphicFramePr>
            <p:cNvPr id="163" name="Chart 162">
              <a:extLst>
                <a:ext uri="{FF2B5EF4-FFF2-40B4-BE49-F238E27FC236}">
                  <a16:creationId xmlns:a16="http://schemas.microsoft.com/office/drawing/2014/main" id="{E80CA355-3389-4740-8169-6704DC3D324F}"/>
                </a:ext>
              </a:extLst>
            </p:cNvPr>
            <p:cNvGraphicFramePr/>
            <p:nvPr>
              <p:extLst>
                <p:ext uri="{D42A27DB-BD31-4B8C-83A1-F6EECF244321}">
                  <p14:modId xmlns:p14="http://schemas.microsoft.com/office/powerpoint/2010/main" val="2991959953"/>
                </p:ext>
              </p:extLst>
            </p:nvPr>
          </p:nvGraphicFramePr>
          <p:xfrm>
            <a:off x="2537815" y="1397178"/>
            <a:ext cx="3729798" cy="3131456"/>
          </p:xfrm>
          <a:graphic>
            <a:graphicData uri="http://schemas.openxmlformats.org/drawingml/2006/chart">
              <c:chart xmlns:c="http://schemas.openxmlformats.org/drawingml/2006/chart" xmlns:r="http://schemas.openxmlformats.org/officeDocument/2006/relationships" r:id="rId26"/>
            </a:graphicData>
          </a:graphic>
        </p:graphicFrame>
      </p:grpSp>
      <p:grpSp>
        <p:nvGrpSpPr>
          <p:cNvPr id="165" name="Group 164">
            <a:extLst>
              <a:ext uri="{FF2B5EF4-FFF2-40B4-BE49-F238E27FC236}">
                <a16:creationId xmlns:a16="http://schemas.microsoft.com/office/drawing/2014/main" id="{6EEB4A8C-DCA4-4E92-853F-2D416251A43C}"/>
              </a:ext>
            </a:extLst>
          </p:cNvPr>
          <p:cNvGrpSpPr>
            <a:grpSpLocks noChangeAspect="1"/>
          </p:cNvGrpSpPr>
          <p:nvPr/>
        </p:nvGrpSpPr>
        <p:grpSpPr>
          <a:xfrm>
            <a:off x="5905592" y="5532074"/>
            <a:ext cx="5867039" cy="1348964"/>
            <a:chOff x="677826" y="789459"/>
            <a:chExt cx="8371421" cy="1970071"/>
          </a:xfrm>
        </p:grpSpPr>
        <p:grpSp>
          <p:nvGrpSpPr>
            <p:cNvPr id="166" name="Group 165">
              <a:extLst>
                <a:ext uri="{FF2B5EF4-FFF2-40B4-BE49-F238E27FC236}">
                  <a16:creationId xmlns:a16="http://schemas.microsoft.com/office/drawing/2014/main" id="{B95BA46D-51BE-4CC9-9B9F-EA7B530E178B}"/>
                </a:ext>
              </a:extLst>
            </p:cNvPr>
            <p:cNvGrpSpPr/>
            <p:nvPr/>
          </p:nvGrpSpPr>
          <p:grpSpPr>
            <a:xfrm>
              <a:off x="677826" y="1035129"/>
              <a:ext cx="8371421" cy="1724401"/>
              <a:chOff x="1457060" y="1035129"/>
              <a:chExt cx="8371421" cy="1724401"/>
            </a:xfrm>
          </p:grpSpPr>
          <p:graphicFrame>
            <p:nvGraphicFramePr>
              <p:cNvPr id="175" name="Chart 174">
                <a:extLst>
                  <a:ext uri="{FF2B5EF4-FFF2-40B4-BE49-F238E27FC236}">
                    <a16:creationId xmlns:a16="http://schemas.microsoft.com/office/drawing/2014/main" id="{9F257BF7-9FA4-4FB0-A2B1-2393B707C234}"/>
                  </a:ext>
                </a:extLst>
              </p:cNvPr>
              <p:cNvGraphicFramePr/>
              <p:nvPr>
                <p:extLst>
                  <p:ext uri="{D42A27DB-BD31-4B8C-83A1-F6EECF244321}">
                    <p14:modId xmlns:p14="http://schemas.microsoft.com/office/powerpoint/2010/main" val="2377053211"/>
                  </p:ext>
                </p:extLst>
              </p:nvPr>
            </p:nvGraphicFramePr>
            <p:xfrm>
              <a:off x="1457060" y="1036633"/>
              <a:ext cx="2797723" cy="1722897"/>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176" name="Chart 175">
                <a:extLst>
                  <a:ext uri="{FF2B5EF4-FFF2-40B4-BE49-F238E27FC236}">
                    <a16:creationId xmlns:a16="http://schemas.microsoft.com/office/drawing/2014/main" id="{CAA227BC-FA0D-4E3C-B50A-DDA63E38E7FF}"/>
                  </a:ext>
                </a:extLst>
              </p:cNvPr>
              <p:cNvGraphicFramePr>
                <a:graphicFrameLocks noChangeAspect="1"/>
              </p:cNvGraphicFramePr>
              <p:nvPr>
                <p:extLst>
                  <p:ext uri="{D42A27DB-BD31-4B8C-83A1-F6EECF244321}">
                    <p14:modId xmlns:p14="http://schemas.microsoft.com/office/powerpoint/2010/main" val="814246398"/>
                  </p:ext>
                </p:extLst>
              </p:nvPr>
            </p:nvGraphicFramePr>
            <p:xfrm>
              <a:off x="3313598" y="1035129"/>
              <a:ext cx="2799084" cy="1724401"/>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177" name="Chart 176">
                <a:extLst>
                  <a:ext uri="{FF2B5EF4-FFF2-40B4-BE49-F238E27FC236}">
                    <a16:creationId xmlns:a16="http://schemas.microsoft.com/office/drawing/2014/main" id="{8CD6DB6B-6497-46A8-9244-EE6FFC85B74B}"/>
                  </a:ext>
                </a:extLst>
              </p:cNvPr>
              <p:cNvGraphicFramePr>
                <a:graphicFrameLocks noChangeAspect="1"/>
              </p:cNvGraphicFramePr>
              <p:nvPr>
                <p:extLst>
                  <p:ext uri="{D42A27DB-BD31-4B8C-83A1-F6EECF244321}">
                    <p14:modId xmlns:p14="http://schemas.microsoft.com/office/powerpoint/2010/main" val="1936414124"/>
                  </p:ext>
                </p:extLst>
              </p:nvPr>
            </p:nvGraphicFramePr>
            <p:xfrm>
              <a:off x="5171498" y="1035129"/>
              <a:ext cx="2799084" cy="1724401"/>
            </p:xfrm>
            <a:graphic>
              <a:graphicData uri="http://schemas.openxmlformats.org/drawingml/2006/chart">
                <c:chart xmlns:c="http://schemas.openxmlformats.org/drawingml/2006/chart" xmlns:r="http://schemas.openxmlformats.org/officeDocument/2006/relationships" r:id="rId29"/>
              </a:graphicData>
            </a:graphic>
          </p:graphicFrame>
          <p:graphicFrame>
            <p:nvGraphicFramePr>
              <p:cNvPr id="178" name="Chart 177">
                <a:extLst>
                  <a:ext uri="{FF2B5EF4-FFF2-40B4-BE49-F238E27FC236}">
                    <a16:creationId xmlns:a16="http://schemas.microsoft.com/office/drawing/2014/main" id="{92ABD4FD-224A-47DD-A05A-ABB191A61278}"/>
                  </a:ext>
                </a:extLst>
              </p:cNvPr>
              <p:cNvGraphicFramePr>
                <a:graphicFrameLocks noChangeAspect="1"/>
              </p:cNvGraphicFramePr>
              <p:nvPr>
                <p:extLst>
                  <p:ext uri="{D42A27DB-BD31-4B8C-83A1-F6EECF244321}">
                    <p14:modId xmlns:p14="http://schemas.microsoft.com/office/powerpoint/2010/main" val="1185333617"/>
                  </p:ext>
                </p:extLst>
              </p:nvPr>
            </p:nvGraphicFramePr>
            <p:xfrm>
              <a:off x="7029397" y="1035130"/>
              <a:ext cx="2799084" cy="1724400"/>
            </p:xfrm>
            <a:graphic>
              <a:graphicData uri="http://schemas.openxmlformats.org/drawingml/2006/chart">
                <c:chart xmlns:c="http://schemas.openxmlformats.org/drawingml/2006/chart" xmlns:r="http://schemas.openxmlformats.org/officeDocument/2006/relationships" r:id="rId30"/>
              </a:graphicData>
            </a:graphic>
          </p:graphicFrame>
        </p:grpSp>
        <p:sp>
          <p:nvSpPr>
            <p:cNvPr id="167" name="TextBox 166">
              <a:extLst>
                <a:ext uri="{FF2B5EF4-FFF2-40B4-BE49-F238E27FC236}">
                  <a16:creationId xmlns:a16="http://schemas.microsoft.com/office/drawing/2014/main" id="{8AF1001A-EA0D-4D1B-AEDF-2B811E793A5B}"/>
                </a:ext>
              </a:extLst>
            </p:cNvPr>
            <p:cNvSpPr txBox="1"/>
            <p:nvPr/>
          </p:nvSpPr>
          <p:spPr>
            <a:xfrm>
              <a:off x="1630094" y="1634808"/>
              <a:ext cx="893186" cy="539385"/>
            </a:xfrm>
            <a:prstGeom prst="rect">
              <a:avLst/>
            </a:prstGeom>
            <a:noFill/>
          </p:spPr>
          <p:txBody>
            <a:bodyPr wrap="square" rtlCol="0">
              <a:spAutoFit/>
            </a:bodyPr>
            <a:lstStyle/>
            <a:p>
              <a:pPr algn="ctr"/>
              <a:r>
                <a:rPr lang="it-IT">
                  <a:solidFill>
                    <a:srgbClr val="C00000"/>
                  </a:solidFill>
                  <a:latin typeface="Bahnschrift SemiBold Condensed" panose="020B0502040204020203" pitchFamily="34" charset="0"/>
                </a:rPr>
                <a:t>70%</a:t>
              </a:r>
              <a:endParaRPr lang="en-GB">
                <a:solidFill>
                  <a:srgbClr val="C00000"/>
                </a:solidFill>
                <a:latin typeface="Bahnschrift SemiBold Condensed" panose="020B0502040204020203" pitchFamily="34" charset="0"/>
              </a:endParaRPr>
            </a:p>
          </p:txBody>
        </p:sp>
        <p:sp>
          <p:nvSpPr>
            <p:cNvPr id="168" name="TextBox 167">
              <a:extLst>
                <a:ext uri="{FF2B5EF4-FFF2-40B4-BE49-F238E27FC236}">
                  <a16:creationId xmlns:a16="http://schemas.microsoft.com/office/drawing/2014/main" id="{8057B372-06E7-4013-B3B4-D6AEA9FF75F7}"/>
                </a:ext>
              </a:extLst>
            </p:cNvPr>
            <p:cNvSpPr txBox="1"/>
            <p:nvPr/>
          </p:nvSpPr>
          <p:spPr>
            <a:xfrm>
              <a:off x="7100039" y="1634809"/>
              <a:ext cx="1099331" cy="539384"/>
            </a:xfrm>
            <a:prstGeom prst="rect">
              <a:avLst/>
            </a:prstGeom>
            <a:noFill/>
          </p:spPr>
          <p:txBody>
            <a:bodyPr wrap="square" rtlCol="0">
              <a:spAutoFit/>
            </a:bodyPr>
            <a:lstStyle/>
            <a:p>
              <a:pPr algn="ctr"/>
              <a:r>
                <a:rPr lang="it-IT">
                  <a:solidFill>
                    <a:srgbClr val="C00000"/>
                  </a:solidFill>
                  <a:latin typeface="Bahnschrift SemiBold Condensed" panose="020B0502040204020203" pitchFamily="34" charset="0"/>
                </a:rPr>
                <a:t>52%</a:t>
              </a:r>
              <a:endParaRPr lang="en-GB">
                <a:solidFill>
                  <a:srgbClr val="C00000"/>
                </a:solidFill>
                <a:latin typeface="Bahnschrift SemiBold Condensed" panose="020B0502040204020203" pitchFamily="34" charset="0"/>
              </a:endParaRPr>
            </a:p>
          </p:txBody>
        </p:sp>
        <p:sp>
          <p:nvSpPr>
            <p:cNvPr id="169" name="TextBox 168">
              <a:extLst>
                <a:ext uri="{FF2B5EF4-FFF2-40B4-BE49-F238E27FC236}">
                  <a16:creationId xmlns:a16="http://schemas.microsoft.com/office/drawing/2014/main" id="{E9B4A4A9-7D99-4299-ABDE-F57C8F95DCC6}"/>
                </a:ext>
              </a:extLst>
            </p:cNvPr>
            <p:cNvSpPr txBox="1"/>
            <p:nvPr/>
          </p:nvSpPr>
          <p:spPr>
            <a:xfrm>
              <a:off x="5351770" y="1634809"/>
              <a:ext cx="935350" cy="539384"/>
            </a:xfrm>
            <a:prstGeom prst="rect">
              <a:avLst/>
            </a:prstGeom>
            <a:noFill/>
          </p:spPr>
          <p:txBody>
            <a:bodyPr wrap="square" rtlCol="0">
              <a:spAutoFit/>
            </a:bodyPr>
            <a:lstStyle/>
            <a:p>
              <a:pPr algn="ctr"/>
              <a:r>
                <a:rPr lang="it-IT">
                  <a:solidFill>
                    <a:srgbClr val="C00000"/>
                  </a:solidFill>
                  <a:latin typeface="Bahnschrift SemiBold Condensed" panose="020B0502040204020203" pitchFamily="34" charset="0"/>
                </a:rPr>
                <a:t>46%</a:t>
              </a:r>
              <a:endParaRPr lang="en-GB">
                <a:solidFill>
                  <a:srgbClr val="C00000"/>
                </a:solidFill>
                <a:latin typeface="Bahnschrift SemiBold Condensed" panose="020B0502040204020203" pitchFamily="34" charset="0"/>
              </a:endParaRPr>
            </a:p>
          </p:txBody>
        </p:sp>
        <p:sp>
          <p:nvSpPr>
            <p:cNvPr id="170" name="TextBox 169">
              <a:extLst>
                <a:ext uri="{FF2B5EF4-FFF2-40B4-BE49-F238E27FC236}">
                  <a16:creationId xmlns:a16="http://schemas.microsoft.com/office/drawing/2014/main" id="{FAEEF56A-0B14-4F59-8BE4-584E3BBEDE7E}"/>
                </a:ext>
              </a:extLst>
            </p:cNvPr>
            <p:cNvSpPr txBox="1"/>
            <p:nvPr/>
          </p:nvSpPr>
          <p:spPr>
            <a:xfrm>
              <a:off x="3373156" y="1620398"/>
              <a:ext cx="1118122" cy="539384"/>
            </a:xfrm>
            <a:prstGeom prst="rect">
              <a:avLst/>
            </a:prstGeom>
            <a:noFill/>
          </p:spPr>
          <p:txBody>
            <a:bodyPr wrap="square" rtlCol="0">
              <a:spAutoFit/>
            </a:bodyPr>
            <a:lstStyle/>
            <a:p>
              <a:pPr algn="ctr"/>
              <a:r>
                <a:rPr lang="it-IT">
                  <a:solidFill>
                    <a:srgbClr val="C00000"/>
                  </a:solidFill>
                  <a:latin typeface="Bahnschrift SemiBold Condensed" panose="020B0502040204020203" pitchFamily="34" charset="0"/>
                </a:rPr>
                <a:t>84%</a:t>
              </a:r>
              <a:endParaRPr lang="en-GB">
                <a:solidFill>
                  <a:srgbClr val="C00000"/>
                </a:solidFill>
                <a:latin typeface="Bahnschrift SemiBold Condensed" panose="020B0502040204020203" pitchFamily="34" charset="0"/>
              </a:endParaRPr>
            </a:p>
          </p:txBody>
        </p:sp>
        <p:sp>
          <p:nvSpPr>
            <p:cNvPr id="171" name="TextBox 170">
              <a:extLst>
                <a:ext uri="{FF2B5EF4-FFF2-40B4-BE49-F238E27FC236}">
                  <a16:creationId xmlns:a16="http://schemas.microsoft.com/office/drawing/2014/main" id="{AE0FE9E0-53E4-4C25-94F3-AB3ADCE9DBF5}"/>
                </a:ext>
              </a:extLst>
            </p:cNvPr>
            <p:cNvSpPr txBox="1"/>
            <p:nvPr/>
          </p:nvSpPr>
          <p:spPr>
            <a:xfrm>
              <a:off x="1257536" y="789459"/>
              <a:ext cx="1638301" cy="359589"/>
            </a:xfrm>
            <a:prstGeom prst="rect">
              <a:avLst/>
            </a:prstGeom>
            <a:noFill/>
          </p:spPr>
          <p:txBody>
            <a:bodyPr wrap="square" rtlCol="0">
              <a:spAutoFit/>
            </a:bodyPr>
            <a:lstStyle/>
            <a:p>
              <a:pPr algn="ctr"/>
              <a:r>
                <a:rPr lang="it-IT" sz="1000" b="1">
                  <a:latin typeface="Roboto Light" panose="02000000000000000000" pitchFamily="2" charset="0"/>
                  <a:ea typeface="Roboto Light" panose="02000000000000000000" pitchFamily="2" charset="0"/>
                </a:rPr>
                <a:t>50 </a:t>
              </a:r>
              <a:r>
                <a:rPr lang="it-IT" sz="1000" b="1" err="1">
                  <a:latin typeface="Roboto Light" panose="02000000000000000000" pitchFamily="2" charset="0"/>
                  <a:ea typeface="Roboto Light" panose="02000000000000000000" pitchFamily="2" charset="0"/>
                </a:rPr>
                <a:t>viral</a:t>
              </a:r>
              <a:r>
                <a:rPr lang="it-IT" sz="1000" b="1">
                  <a:latin typeface="Roboto Light" panose="02000000000000000000" pitchFamily="2" charset="0"/>
                  <a:ea typeface="Roboto Light" panose="02000000000000000000" pitchFamily="2" charset="0"/>
                </a:rPr>
                <a:t> global</a:t>
              </a:r>
              <a:endParaRPr lang="en-GB" sz="1000" b="1">
                <a:latin typeface="Roboto Light" panose="02000000000000000000" pitchFamily="2" charset="0"/>
                <a:ea typeface="Roboto Light" panose="02000000000000000000" pitchFamily="2" charset="0"/>
              </a:endParaRPr>
            </a:p>
          </p:txBody>
        </p:sp>
        <p:sp>
          <p:nvSpPr>
            <p:cNvPr id="172" name="TextBox 171">
              <a:extLst>
                <a:ext uri="{FF2B5EF4-FFF2-40B4-BE49-F238E27FC236}">
                  <a16:creationId xmlns:a16="http://schemas.microsoft.com/office/drawing/2014/main" id="{CF8291EC-167A-4C4D-8C12-8E99059DE4CD}"/>
                </a:ext>
              </a:extLst>
            </p:cNvPr>
            <p:cNvSpPr txBox="1"/>
            <p:nvPr/>
          </p:nvSpPr>
          <p:spPr>
            <a:xfrm>
              <a:off x="3114075" y="789459"/>
              <a:ext cx="1638301" cy="359589"/>
            </a:xfrm>
            <a:prstGeom prst="rect">
              <a:avLst/>
            </a:prstGeom>
            <a:noFill/>
          </p:spPr>
          <p:txBody>
            <a:bodyPr wrap="square" rtlCol="0">
              <a:spAutoFit/>
            </a:bodyPr>
            <a:lstStyle/>
            <a:p>
              <a:pPr algn="ctr"/>
              <a:r>
                <a:rPr lang="it-IT" sz="1000" b="1">
                  <a:latin typeface="Roboto Light" panose="02000000000000000000" pitchFamily="2" charset="0"/>
                  <a:ea typeface="Roboto Light" panose="02000000000000000000" pitchFamily="2" charset="0"/>
                </a:rPr>
                <a:t>50 top global</a:t>
              </a:r>
              <a:endParaRPr lang="en-GB" sz="1000" b="1">
                <a:latin typeface="Roboto Light" panose="02000000000000000000" pitchFamily="2" charset="0"/>
                <a:ea typeface="Roboto Light" panose="02000000000000000000" pitchFamily="2" charset="0"/>
              </a:endParaRPr>
            </a:p>
          </p:txBody>
        </p:sp>
        <p:sp>
          <p:nvSpPr>
            <p:cNvPr id="173" name="TextBox 172">
              <a:extLst>
                <a:ext uri="{FF2B5EF4-FFF2-40B4-BE49-F238E27FC236}">
                  <a16:creationId xmlns:a16="http://schemas.microsoft.com/office/drawing/2014/main" id="{C0789911-C80C-40D1-863F-92744953F0C8}"/>
                </a:ext>
              </a:extLst>
            </p:cNvPr>
            <p:cNvSpPr txBox="1"/>
            <p:nvPr/>
          </p:nvSpPr>
          <p:spPr>
            <a:xfrm>
              <a:off x="4973925" y="789459"/>
              <a:ext cx="1638301" cy="359589"/>
            </a:xfrm>
            <a:prstGeom prst="rect">
              <a:avLst/>
            </a:prstGeom>
            <a:noFill/>
          </p:spPr>
          <p:txBody>
            <a:bodyPr wrap="square" rtlCol="0">
              <a:spAutoFit/>
            </a:bodyPr>
            <a:lstStyle/>
            <a:p>
              <a:pPr algn="ctr"/>
              <a:r>
                <a:rPr lang="it-IT" sz="1000" b="1">
                  <a:latin typeface="Roboto Light" panose="02000000000000000000" pitchFamily="2" charset="0"/>
                  <a:ea typeface="Roboto Light" panose="02000000000000000000" pitchFamily="2" charset="0"/>
                </a:rPr>
                <a:t>50 </a:t>
              </a:r>
              <a:r>
                <a:rPr lang="it-IT" sz="1000" b="1" err="1">
                  <a:latin typeface="Roboto Light" panose="02000000000000000000" pitchFamily="2" charset="0"/>
                  <a:ea typeface="Roboto Light" panose="02000000000000000000" pitchFamily="2" charset="0"/>
                </a:rPr>
                <a:t>viral</a:t>
              </a:r>
              <a:r>
                <a:rPr lang="it-IT" sz="1000" b="1">
                  <a:latin typeface="Roboto Light" panose="02000000000000000000" pitchFamily="2" charset="0"/>
                  <a:ea typeface="Roboto Light" panose="02000000000000000000" pitchFamily="2" charset="0"/>
                </a:rPr>
                <a:t> </a:t>
              </a:r>
              <a:r>
                <a:rPr lang="it-IT" sz="1000" b="1" err="1">
                  <a:latin typeface="Roboto Light" panose="02000000000000000000" pitchFamily="2" charset="0"/>
                  <a:ea typeface="Roboto Light" panose="02000000000000000000" pitchFamily="2" charset="0"/>
                </a:rPr>
                <a:t>Italy</a:t>
              </a:r>
              <a:endParaRPr lang="en-GB" sz="1000" b="1">
                <a:latin typeface="Roboto Light" panose="02000000000000000000" pitchFamily="2" charset="0"/>
                <a:ea typeface="Roboto Light" panose="02000000000000000000" pitchFamily="2" charset="0"/>
              </a:endParaRPr>
            </a:p>
          </p:txBody>
        </p:sp>
        <p:sp>
          <p:nvSpPr>
            <p:cNvPr id="174" name="TextBox 173">
              <a:extLst>
                <a:ext uri="{FF2B5EF4-FFF2-40B4-BE49-F238E27FC236}">
                  <a16:creationId xmlns:a16="http://schemas.microsoft.com/office/drawing/2014/main" id="{BC5397A1-301A-4F68-8BFF-913A1D801ACF}"/>
                </a:ext>
              </a:extLst>
            </p:cNvPr>
            <p:cNvSpPr txBox="1"/>
            <p:nvPr/>
          </p:nvSpPr>
          <p:spPr>
            <a:xfrm>
              <a:off x="6802872" y="789459"/>
              <a:ext cx="1638301" cy="359589"/>
            </a:xfrm>
            <a:prstGeom prst="rect">
              <a:avLst/>
            </a:prstGeom>
            <a:noFill/>
          </p:spPr>
          <p:txBody>
            <a:bodyPr wrap="square" rtlCol="0">
              <a:spAutoFit/>
            </a:bodyPr>
            <a:lstStyle/>
            <a:p>
              <a:pPr algn="ctr"/>
              <a:r>
                <a:rPr lang="it-IT" sz="1000" b="1">
                  <a:latin typeface="Roboto Light" panose="02000000000000000000" pitchFamily="2" charset="0"/>
                  <a:ea typeface="Roboto Light" panose="02000000000000000000" pitchFamily="2" charset="0"/>
                </a:rPr>
                <a:t>50 top </a:t>
              </a:r>
              <a:r>
                <a:rPr lang="it-IT" sz="1000" b="1" err="1">
                  <a:latin typeface="Roboto Light" panose="02000000000000000000" pitchFamily="2" charset="0"/>
                  <a:ea typeface="Roboto Light" panose="02000000000000000000" pitchFamily="2" charset="0"/>
                </a:rPr>
                <a:t>Italy</a:t>
              </a:r>
              <a:endParaRPr lang="en-GB" sz="1000" b="1">
                <a:latin typeface="Roboto Light" panose="02000000000000000000" pitchFamily="2" charset="0"/>
                <a:ea typeface="Roboto Light" panose="02000000000000000000" pitchFamily="2" charset="0"/>
              </a:endParaRPr>
            </a:p>
          </p:txBody>
        </p:sp>
      </p:grpSp>
      <p:sp>
        <p:nvSpPr>
          <p:cNvPr id="110" name="TextBox 109">
            <a:extLst>
              <a:ext uri="{FF2B5EF4-FFF2-40B4-BE49-F238E27FC236}">
                <a16:creationId xmlns:a16="http://schemas.microsoft.com/office/drawing/2014/main" id="{00C6389B-1349-4B57-A900-0B48FA746651}"/>
              </a:ext>
            </a:extLst>
          </p:cNvPr>
          <p:cNvSpPr txBox="1"/>
          <p:nvPr/>
        </p:nvSpPr>
        <p:spPr>
          <a:xfrm>
            <a:off x="5952100" y="3314650"/>
            <a:ext cx="1657612" cy="400110"/>
          </a:xfrm>
          <a:prstGeom prst="rect">
            <a:avLst/>
          </a:prstGeom>
          <a:noFill/>
        </p:spPr>
        <p:txBody>
          <a:bodyPr wrap="square" rtlCol="0">
            <a:spAutoFit/>
          </a:bodyPr>
          <a:lstStyle/>
          <a:p>
            <a:pPr algn="ctr"/>
            <a:r>
              <a:rPr lang="en-GB" sz="1000" b="1">
                <a:latin typeface="Roboto Light" panose="02000000000000000000" pitchFamily="2" charset="0"/>
                <a:ea typeface="Roboto Light" panose="02000000000000000000" pitchFamily="2" charset="0"/>
                <a:cs typeface="Arial" panose="020B0604020202020204" pitchFamily="34" charset="0"/>
              </a:rPr>
              <a:t>People adding </a:t>
            </a:r>
            <a:r>
              <a:rPr lang="en-GB" sz="1000" b="1" err="1">
                <a:latin typeface="Roboto Light" panose="02000000000000000000" pitchFamily="2" charset="0"/>
                <a:ea typeface="Roboto Light" panose="02000000000000000000" pitchFamily="2" charset="0"/>
                <a:cs typeface="Arial" panose="020B0604020202020204" pitchFamily="34" charset="0"/>
              </a:rPr>
              <a:t>TikTok</a:t>
            </a:r>
            <a:r>
              <a:rPr lang="en-GB" sz="1000" b="1">
                <a:latin typeface="Roboto Light" panose="02000000000000000000" pitchFamily="2" charset="0"/>
                <a:ea typeface="Roboto Light" panose="02000000000000000000" pitchFamily="2" charset="0"/>
                <a:cs typeface="Arial" panose="020B0604020202020204" pitchFamily="34" charset="0"/>
              </a:rPr>
              <a:t> songs to their playlist</a:t>
            </a:r>
            <a:endParaRPr lang="en-GB" sz="1000" b="1">
              <a:latin typeface="Roboto Light" panose="02000000000000000000" pitchFamily="2" charset="0"/>
              <a:ea typeface="Roboto Light" panose="02000000000000000000" pitchFamily="2" charset="0"/>
            </a:endParaRPr>
          </a:p>
        </p:txBody>
      </p:sp>
      <p:sp>
        <p:nvSpPr>
          <p:cNvPr id="111" name="TextBox 110">
            <a:extLst>
              <a:ext uri="{FF2B5EF4-FFF2-40B4-BE49-F238E27FC236}">
                <a16:creationId xmlns:a16="http://schemas.microsoft.com/office/drawing/2014/main" id="{CD646695-1F91-4D46-9089-FC739BB3ECB6}"/>
              </a:ext>
            </a:extLst>
          </p:cNvPr>
          <p:cNvSpPr txBox="1"/>
          <p:nvPr/>
        </p:nvSpPr>
        <p:spPr>
          <a:xfrm>
            <a:off x="7592617" y="3286515"/>
            <a:ext cx="1657612" cy="400110"/>
          </a:xfrm>
          <a:prstGeom prst="rect">
            <a:avLst/>
          </a:prstGeom>
          <a:noFill/>
        </p:spPr>
        <p:txBody>
          <a:bodyPr wrap="square" rtlCol="0">
            <a:spAutoFit/>
          </a:bodyPr>
          <a:lstStyle/>
          <a:p>
            <a:pPr algn="ctr"/>
            <a:r>
              <a:rPr lang="en-GB" sz="1000" b="1">
                <a:latin typeface="Roboto Light" panose="02000000000000000000" pitchFamily="2" charset="0"/>
                <a:ea typeface="Roboto Light" panose="02000000000000000000" pitchFamily="2" charset="0"/>
                <a:cs typeface="Arial" panose="020B0604020202020204" pitchFamily="34" charset="0"/>
              </a:rPr>
              <a:t>People discovering new songs on TikTok</a:t>
            </a:r>
            <a:endParaRPr lang="en-GB" sz="1000" b="1">
              <a:latin typeface="Roboto Light" panose="02000000000000000000" pitchFamily="2" charset="0"/>
              <a:ea typeface="Roboto Light" panose="02000000000000000000" pitchFamily="2" charset="0"/>
            </a:endParaRPr>
          </a:p>
        </p:txBody>
      </p:sp>
      <p:sp>
        <p:nvSpPr>
          <p:cNvPr id="112" name="TextBox 111">
            <a:extLst>
              <a:ext uri="{FF2B5EF4-FFF2-40B4-BE49-F238E27FC236}">
                <a16:creationId xmlns:a16="http://schemas.microsoft.com/office/drawing/2014/main" id="{E5760F49-FFF5-45BB-BC3C-C784E5DE2D49}"/>
              </a:ext>
            </a:extLst>
          </p:cNvPr>
          <p:cNvSpPr txBox="1"/>
          <p:nvPr/>
        </p:nvSpPr>
        <p:spPr>
          <a:xfrm>
            <a:off x="8900887" y="3281163"/>
            <a:ext cx="3145611" cy="246221"/>
          </a:xfrm>
          <a:prstGeom prst="rect">
            <a:avLst/>
          </a:prstGeom>
          <a:noFill/>
        </p:spPr>
        <p:txBody>
          <a:bodyPr wrap="square" rtlCol="0">
            <a:spAutoFit/>
          </a:bodyPr>
          <a:lstStyle/>
          <a:p>
            <a:pPr algn="ctr"/>
            <a:r>
              <a:rPr lang="en-GB" sz="1000" b="1">
                <a:latin typeface="Roboto Light" panose="02000000000000000000" pitchFamily="2" charset="0"/>
                <a:ea typeface="Roboto Light" panose="02000000000000000000" pitchFamily="2" charset="0"/>
                <a:cs typeface="Arial" panose="020B0604020202020204" pitchFamily="34" charset="0"/>
              </a:rPr>
              <a:t>Most used streaming platforms</a:t>
            </a:r>
            <a:endParaRPr lang="en-GB" sz="1000" b="1">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85585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par>
                                <p:cTn id="26" presetID="10" presetClass="entr" presetSubtype="0" fill="hold" nodeType="with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500"/>
                                        <p:tgtEl>
                                          <p:spTgt spid="1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500"/>
                                        <p:tgtEl>
                                          <p:spTgt spid="9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fade">
                                      <p:cBhvr>
                                        <p:cTn id="36" dur="500"/>
                                        <p:tgtEl>
                                          <p:spTgt spid="9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fade">
                                      <p:cBhvr>
                                        <p:cTn id="47" dur="500"/>
                                        <p:tgtEl>
                                          <p:spTgt spid="115"/>
                                        </p:tgtEl>
                                      </p:cBhvr>
                                    </p:animEffect>
                                  </p:childTnLst>
                                </p:cTn>
                              </p:par>
                              <p:par>
                                <p:cTn id="48" presetID="10" presetClass="entr" presetSubtype="0" fill="hold" nodeType="with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fade">
                                      <p:cBhvr>
                                        <p:cTn id="50" dur="500"/>
                                        <p:tgtEl>
                                          <p:spTgt spid="1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7"/>
                                        </p:tgtEl>
                                        <p:attrNameLst>
                                          <p:attrName>style.visibility</p:attrName>
                                        </p:attrNameLst>
                                      </p:cBhvr>
                                      <p:to>
                                        <p:strVal val="visible"/>
                                      </p:to>
                                    </p:set>
                                    <p:animEffect transition="in" filter="fade">
                                      <p:cBhvr>
                                        <p:cTn id="58" dur="500"/>
                                        <p:tgtEl>
                                          <p:spTgt spid="15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7"/>
                                        </p:tgtEl>
                                        <p:attrNameLst>
                                          <p:attrName>style.visibility</p:attrName>
                                        </p:attrNameLst>
                                      </p:cBhvr>
                                      <p:to>
                                        <p:strVal val="visible"/>
                                      </p:to>
                                    </p:set>
                                    <p:animEffect transition="in" filter="fade">
                                      <p:cBhvr>
                                        <p:cTn id="64" dur="500"/>
                                        <p:tgtEl>
                                          <p:spTgt spid="10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fade">
                                      <p:cBhvr>
                                        <p:cTn id="67" dur="500"/>
                                        <p:tgtEl>
                                          <p:spTgt spid="1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
                                        </p:tgtEl>
                                        <p:attrNameLst>
                                          <p:attrName>style.visibility</p:attrName>
                                        </p:attrNameLst>
                                      </p:cBhvr>
                                      <p:to>
                                        <p:strVal val="visible"/>
                                      </p:to>
                                    </p:set>
                                    <p:animEffect transition="in" filter="fade">
                                      <p:cBhvr>
                                        <p:cTn id="70" dur="500"/>
                                        <p:tgtEl>
                                          <p:spTgt spid="1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4"/>
                                        </p:tgtEl>
                                        <p:attrNameLst>
                                          <p:attrName>style.visibility</p:attrName>
                                        </p:attrNameLst>
                                      </p:cBhvr>
                                      <p:to>
                                        <p:strVal val="visible"/>
                                      </p:to>
                                    </p:set>
                                    <p:animEffect transition="in" filter="fade">
                                      <p:cBhvr>
                                        <p:cTn id="73" dur="500"/>
                                        <p:tgtEl>
                                          <p:spTgt spid="1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5"/>
                                        </p:tgtEl>
                                        <p:attrNameLst>
                                          <p:attrName>style.visibility</p:attrName>
                                        </p:attrNameLst>
                                      </p:cBhvr>
                                      <p:to>
                                        <p:strVal val="visible"/>
                                      </p:to>
                                    </p:set>
                                    <p:animEffect transition="in" filter="fade">
                                      <p:cBhvr>
                                        <p:cTn id="76" dur="500"/>
                                        <p:tgtEl>
                                          <p:spTgt spid="135"/>
                                        </p:tgtEl>
                                      </p:cBhvr>
                                    </p:animEffect>
                                  </p:childTnLst>
                                </p:cTn>
                              </p:par>
                              <p:par>
                                <p:cTn id="77" presetID="10" presetClass="entr" presetSubtype="0" fill="hold" nodeType="withEffect">
                                  <p:stCondLst>
                                    <p:cond delay="0"/>
                                  </p:stCondLst>
                                  <p:childTnLst>
                                    <p:set>
                                      <p:cBhvr>
                                        <p:cTn id="78" dur="1" fill="hold">
                                          <p:stCondLst>
                                            <p:cond delay="0"/>
                                          </p:stCondLst>
                                        </p:cTn>
                                        <p:tgtEl>
                                          <p:spTgt spid="136"/>
                                        </p:tgtEl>
                                        <p:attrNameLst>
                                          <p:attrName>style.visibility</p:attrName>
                                        </p:attrNameLst>
                                      </p:cBhvr>
                                      <p:to>
                                        <p:strVal val="visible"/>
                                      </p:to>
                                    </p:set>
                                    <p:animEffect transition="in" filter="fade">
                                      <p:cBhvr>
                                        <p:cTn id="79" dur="500"/>
                                        <p:tgtEl>
                                          <p:spTgt spid="13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fade">
                                      <p:cBhvr>
                                        <p:cTn id="84" dur="500"/>
                                        <p:tgtEl>
                                          <p:spTgt spid="1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500"/>
                                        <p:tgtEl>
                                          <p:spTgt spid="11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fade">
                                      <p:cBhvr>
                                        <p:cTn id="98"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57" grpId="0" animBg="1"/>
      <p:bldP spid="25" grpId="0" animBg="1"/>
      <p:bldP spid="122" grpId="0" animBg="1"/>
      <p:bldP spid="2" grpId="0"/>
      <p:bldP spid="23" grpId="0"/>
      <p:bldP spid="53" grpId="0" animBg="1"/>
      <p:bldP spid="49" grpId="0" animBg="1"/>
      <p:bldP spid="98" grpId="0"/>
      <p:bldP spid="99" grpId="0"/>
      <p:bldP spid="119" grpId="0"/>
      <p:bldP spid="120" grpId="0"/>
      <p:bldP spid="121" grpId="0"/>
      <p:bldP spid="132" grpId="0"/>
      <p:bldP spid="133" grpId="0"/>
      <p:bldP spid="134" grpId="0"/>
      <p:bldP spid="135" grpId="0"/>
      <p:bldP spid="106" grpId="0"/>
      <p:bldP spid="107" grpId="0"/>
      <p:bldP spid="110" grpId="0"/>
      <p:bldP spid="111" grpId="0"/>
      <p:bldP spid="1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3"/>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12</a:t>
            </a:r>
          </a:p>
        </p:txBody>
      </p:sp>
      <p:grpSp>
        <p:nvGrpSpPr>
          <p:cNvPr id="9" name="Gruppo 8">
            <a:extLst>
              <a:ext uri="{FF2B5EF4-FFF2-40B4-BE49-F238E27FC236}">
                <a16:creationId xmlns:a16="http://schemas.microsoft.com/office/drawing/2014/main" id="{E3E30546-779F-4678-BBCD-B286E05B3364}"/>
              </a:ext>
            </a:extLst>
          </p:cNvPr>
          <p:cNvGrpSpPr/>
          <p:nvPr/>
        </p:nvGrpSpPr>
        <p:grpSpPr>
          <a:xfrm>
            <a:off x="739139" y="621469"/>
            <a:ext cx="10820903" cy="6190361"/>
            <a:chOff x="739139" y="621469"/>
            <a:chExt cx="10820903" cy="6231221"/>
          </a:xfrm>
        </p:grpSpPr>
        <p:sp>
          <p:nvSpPr>
            <p:cNvPr id="51" name="Rectangle 50">
              <a:extLst>
                <a:ext uri="{FF2B5EF4-FFF2-40B4-BE49-F238E27FC236}">
                  <a16:creationId xmlns:a16="http://schemas.microsoft.com/office/drawing/2014/main" id="{BAA6B92C-8237-41E0-A5EA-24AF9053DB32}"/>
                </a:ext>
              </a:extLst>
            </p:cNvPr>
            <p:cNvSpPr/>
            <p:nvPr/>
          </p:nvSpPr>
          <p:spPr>
            <a:xfrm>
              <a:off x="739139" y="625704"/>
              <a:ext cx="10820903" cy="6226986"/>
            </a:xfrm>
            <a:prstGeom prst="rect">
              <a:avLst/>
            </a:prstGeom>
            <a:solidFill>
              <a:srgbClr val="FFD8D8"/>
            </a:solidFill>
            <a:ln>
              <a:solidFill>
                <a:srgbClr val="FF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uppo 2">
              <a:extLst>
                <a:ext uri="{FF2B5EF4-FFF2-40B4-BE49-F238E27FC236}">
                  <a16:creationId xmlns:a16="http://schemas.microsoft.com/office/drawing/2014/main" id="{6F9B7200-F348-4430-86B1-D63230573695}"/>
                </a:ext>
              </a:extLst>
            </p:cNvPr>
            <p:cNvGrpSpPr/>
            <p:nvPr/>
          </p:nvGrpSpPr>
          <p:grpSpPr>
            <a:xfrm>
              <a:off x="1017897" y="621469"/>
              <a:ext cx="9777254" cy="2219078"/>
              <a:chOff x="1017897" y="621469"/>
              <a:chExt cx="9777254" cy="2219078"/>
            </a:xfrm>
          </p:grpSpPr>
          <p:sp>
            <p:nvSpPr>
              <p:cNvPr id="50" name="TextBox 49">
                <a:extLst>
                  <a:ext uri="{FF2B5EF4-FFF2-40B4-BE49-F238E27FC236}">
                    <a16:creationId xmlns:a16="http://schemas.microsoft.com/office/drawing/2014/main" id="{82497C23-D8B3-4EC4-A60A-3B7E794CA531}"/>
                  </a:ext>
                </a:extLst>
              </p:cNvPr>
              <p:cNvSpPr txBox="1"/>
              <p:nvPr/>
            </p:nvSpPr>
            <p:spPr>
              <a:xfrm>
                <a:off x="3689648" y="621469"/>
                <a:ext cx="4533998" cy="461665"/>
              </a:xfrm>
              <a:prstGeom prst="rect">
                <a:avLst/>
              </a:prstGeom>
              <a:noFill/>
            </p:spPr>
            <p:txBody>
              <a:bodyPr wrap="square" rtlCol="0">
                <a:spAutoFit/>
              </a:bodyPr>
              <a:lstStyle/>
              <a:p>
                <a:pPr algn="ctr"/>
                <a:r>
                  <a:rPr lang="pt-PT" sz="2400" b="1">
                    <a:solidFill>
                      <a:srgbClr val="CB4343"/>
                    </a:solidFill>
                    <a:latin typeface="Bahnschrift SemiBold Condensed" panose="020B0502040204020203" pitchFamily="34" charset="0"/>
                  </a:rPr>
                  <a:t>III HYPOTHESIS VALIDATION</a:t>
                </a:r>
                <a:endParaRPr lang="en-GB" sz="2400" b="1">
                  <a:solidFill>
                    <a:srgbClr val="CB4343"/>
                  </a:solidFill>
                  <a:latin typeface="Bahnschrift SemiBold Condensed" panose="020B0502040204020203" pitchFamily="34" charset="0"/>
                </a:endParaRPr>
              </a:p>
            </p:txBody>
          </p:sp>
          <p:sp>
            <p:nvSpPr>
              <p:cNvPr id="2" name="TextBox 1">
                <a:extLst>
                  <a:ext uri="{FF2B5EF4-FFF2-40B4-BE49-F238E27FC236}">
                    <a16:creationId xmlns:a16="http://schemas.microsoft.com/office/drawing/2014/main" id="{51309CC0-C96A-428E-A1E8-737B3B2703D6}"/>
                  </a:ext>
                </a:extLst>
              </p:cNvPr>
              <p:cNvSpPr txBox="1"/>
              <p:nvPr/>
            </p:nvSpPr>
            <p:spPr>
              <a:xfrm>
                <a:off x="1106797" y="1031988"/>
                <a:ext cx="9688354" cy="307777"/>
              </a:xfrm>
              <a:prstGeom prst="rect">
                <a:avLst/>
              </a:prstGeom>
              <a:noFill/>
            </p:spPr>
            <p:txBody>
              <a:bodyPr wrap="square" rtlCol="0">
                <a:spAutoFit/>
              </a:bodyPr>
              <a:lstStyle/>
              <a:p>
                <a:pPr algn="ctr"/>
                <a:r>
                  <a:rPr lang="pt-PT" sz="1400" b="1">
                    <a:solidFill>
                      <a:srgbClr val="F25151"/>
                    </a:solidFill>
                    <a:effectLst>
                      <a:outerShdw blurRad="38100" dist="38100" dir="2700000" algn="tl">
                        <a:srgbClr val="000000">
                          <a:alpha val="43137"/>
                        </a:srgbClr>
                      </a:outerShdw>
                    </a:effectLst>
                    <a:latin typeface="Roboto Light" panose="02000000000000000000" pitchFamily="2" charset="0"/>
                    <a:ea typeface="Roboto Light" panose="02000000000000000000" pitchFamily="2" charset="0"/>
                    <a:cs typeface="Arial" panose="020B0604020202020204" pitchFamily="34" charset="0"/>
                  </a:rPr>
                  <a:t>«</a:t>
                </a:r>
                <a:r>
                  <a:rPr lang="en-GB" sz="1400" b="1">
                    <a:solidFill>
                      <a:srgbClr val="F25151"/>
                    </a:solidFill>
                    <a:effectLst>
                      <a:outerShdw blurRad="38100" dist="38100" dir="2700000" algn="tl">
                        <a:srgbClr val="000000">
                          <a:alpha val="43137"/>
                        </a:srgbClr>
                      </a:outerShdw>
                    </a:effectLst>
                    <a:latin typeface="Roboto Light" panose="02000000000000000000" pitchFamily="2" charset="0"/>
                    <a:ea typeface="Roboto Light" panose="02000000000000000000" pitchFamily="2" charset="0"/>
                    <a:cs typeface="Arial" panose="020B0604020202020204" pitchFamily="34" charset="0"/>
                  </a:rPr>
                  <a:t>The marketing algorithm can extract the 30 most probable viral seconds from an existing song with a good accuracy.»</a:t>
                </a:r>
              </a:p>
            </p:txBody>
          </p:sp>
          <p:sp>
            <p:nvSpPr>
              <p:cNvPr id="53" name="Rectangle 52">
                <a:extLst>
                  <a:ext uri="{FF2B5EF4-FFF2-40B4-BE49-F238E27FC236}">
                    <a16:creationId xmlns:a16="http://schemas.microsoft.com/office/drawing/2014/main" id="{46DA968B-DA81-4250-9DFB-916C5EAF3A99}"/>
                  </a:ext>
                </a:extLst>
              </p:cNvPr>
              <p:cNvSpPr/>
              <p:nvPr/>
            </p:nvSpPr>
            <p:spPr>
              <a:xfrm>
                <a:off x="1017897" y="1910274"/>
                <a:ext cx="5483006" cy="930273"/>
              </a:xfrm>
              <a:prstGeom prst="rect">
                <a:avLst/>
              </a:prstGeom>
              <a:solidFill>
                <a:srgbClr val="FAA5A5"/>
              </a:solidFill>
              <a:ln>
                <a:solidFill>
                  <a:srgbClr val="FA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4" name="Group 53">
              <a:extLst>
                <a:ext uri="{FF2B5EF4-FFF2-40B4-BE49-F238E27FC236}">
                  <a16:creationId xmlns:a16="http://schemas.microsoft.com/office/drawing/2014/main" id="{714FDF58-55B3-4627-B88B-17DF67296182}"/>
                </a:ext>
              </a:extLst>
            </p:cNvPr>
            <p:cNvGrpSpPr/>
            <p:nvPr/>
          </p:nvGrpSpPr>
          <p:grpSpPr>
            <a:xfrm>
              <a:off x="1060397" y="2060885"/>
              <a:ext cx="5441841" cy="633258"/>
              <a:chOff x="382267" y="1429777"/>
              <a:chExt cx="5441841" cy="633258"/>
            </a:xfrm>
          </p:grpSpPr>
          <p:sp>
            <p:nvSpPr>
              <p:cNvPr id="55" name="TextBox 54">
                <a:extLst>
                  <a:ext uri="{FF2B5EF4-FFF2-40B4-BE49-F238E27FC236}">
                    <a16:creationId xmlns:a16="http://schemas.microsoft.com/office/drawing/2014/main" id="{3392277B-558C-4249-A32B-FCE7DE5903FE}"/>
                  </a:ext>
                </a:extLst>
              </p:cNvPr>
              <p:cNvSpPr txBox="1"/>
              <p:nvPr/>
            </p:nvSpPr>
            <p:spPr>
              <a:xfrm>
                <a:off x="382267" y="1429777"/>
                <a:ext cx="1113182"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CRITICAL</a:t>
                </a:r>
                <a:endParaRPr lang="en-GB" sz="1600">
                  <a:solidFill>
                    <a:srgbClr val="C00000"/>
                  </a:solidFill>
                  <a:latin typeface="Bahnschrift SemiBold Condensed" panose="020B0502040204020203" pitchFamily="34" charset="0"/>
                </a:endParaRPr>
              </a:p>
            </p:txBody>
          </p:sp>
          <p:grpSp>
            <p:nvGrpSpPr>
              <p:cNvPr id="56" name="Group 55">
                <a:extLst>
                  <a:ext uri="{FF2B5EF4-FFF2-40B4-BE49-F238E27FC236}">
                    <a16:creationId xmlns:a16="http://schemas.microsoft.com/office/drawing/2014/main" id="{08699C63-2877-4604-97AB-478028300A0F}"/>
                  </a:ext>
                </a:extLst>
              </p:cNvPr>
              <p:cNvGrpSpPr/>
              <p:nvPr/>
            </p:nvGrpSpPr>
            <p:grpSpPr>
              <a:xfrm>
                <a:off x="532827" y="1765304"/>
                <a:ext cx="783073" cy="288000"/>
                <a:chOff x="546317" y="1735388"/>
                <a:chExt cx="783073" cy="288000"/>
              </a:xfrm>
            </p:grpSpPr>
            <p:pic>
              <p:nvPicPr>
                <p:cNvPr id="72" name="Graphic 71" descr="Warning">
                  <a:extLst>
                    <a:ext uri="{FF2B5EF4-FFF2-40B4-BE49-F238E27FC236}">
                      <a16:creationId xmlns:a16="http://schemas.microsoft.com/office/drawing/2014/main" id="{F5EDE3F1-2350-49DB-97C9-54B3CB0E2D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17" y="1865102"/>
                  <a:ext cx="144000" cy="144000"/>
                </a:xfrm>
                <a:prstGeom prst="rect">
                  <a:avLst/>
                </a:prstGeom>
              </p:spPr>
            </p:pic>
            <p:pic>
              <p:nvPicPr>
                <p:cNvPr id="73" name="Graphic 72" descr="Warning">
                  <a:extLst>
                    <a:ext uri="{FF2B5EF4-FFF2-40B4-BE49-F238E27FC236}">
                      <a16:creationId xmlns:a16="http://schemas.microsoft.com/office/drawing/2014/main" id="{256C619C-41A5-47FE-9E91-7AB64CA3CD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854" y="1797864"/>
                  <a:ext cx="216000" cy="216000"/>
                </a:xfrm>
                <a:prstGeom prst="rect">
                  <a:avLst/>
                </a:prstGeom>
              </p:spPr>
            </p:pic>
            <p:pic>
              <p:nvPicPr>
                <p:cNvPr id="74" name="Graphic 73" descr="Warning">
                  <a:extLst>
                    <a:ext uri="{FF2B5EF4-FFF2-40B4-BE49-F238E27FC236}">
                      <a16:creationId xmlns:a16="http://schemas.microsoft.com/office/drawing/2014/main" id="{FA62DC98-C261-4AEF-891B-D27350D52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1390" y="1735388"/>
                  <a:ext cx="288000" cy="288000"/>
                </a:xfrm>
                <a:prstGeom prst="rect">
                  <a:avLst/>
                </a:prstGeom>
              </p:spPr>
            </p:pic>
          </p:grpSp>
          <p:grpSp>
            <p:nvGrpSpPr>
              <p:cNvPr id="57" name="Group 56">
                <a:extLst>
                  <a:ext uri="{FF2B5EF4-FFF2-40B4-BE49-F238E27FC236}">
                    <a16:creationId xmlns:a16="http://schemas.microsoft.com/office/drawing/2014/main" id="{207AC3CE-B681-4E03-9EC7-7892F648213D}"/>
                  </a:ext>
                </a:extLst>
              </p:cNvPr>
              <p:cNvGrpSpPr/>
              <p:nvPr/>
            </p:nvGrpSpPr>
            <p:grpSpPr>
              <a:xfrm>
                <a:off x="1810040" y="1772550"/>
                <a:ext cx="763094" cy="288000"/>
                <a:chOff x="1692036" y="1742199"/>
                <a:chExt cx="763094" cy="288000"/>
              </a:xfrm>
            </p:grpSpPr>
            <p:pic>
              <p:nvPicPr>
                <p:cNvPr id="69" name="Graphic 68" descr="Coins">
                  <a:extLst>
                    <a:ext uri="{FF2B5EF4-FFF2-40B4-BE49-F238E27FC236}">
                      <a16:creationId xmlns:a16="http://schemas.microsoft.com/office/drawing/2014/main" id="{DA603863-BC34-4AD5-81EE-6F9274002C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2036" y="1869150"/>
                  <a:ext cx="144000" cy="144000"/>
                </a:xfrm>
                <a:prstGeom prst="rect">
                  <a:avLst/>
                </a:prstGeom>
              </p:spPr>
            </p:pic>
            <p:pic>
              <p:nvPicPr>
                <p:cNvPr id="70" name="Graphic 69" descr="Coins">
                  <a:extLst>
                    <a:ext uri="{FF2B5EF4-FFF2-40B4-BE49-F238E27FC236}">
                      <a16:creationId xmlns:a16="http://schemas.microsoft.com/office/drawing/2014/main" id="{8EE73EB8-4CC3-47C6-87C6-5ED2D0B299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93583" y="1806173"/>
                  <a:ext cx="216000" cy="216000"/>
                </a:xfrm>
                <a:prstGeom prst="rect">
                  <a:avLst/>
                </a:prstGeom>
              </p:spPr>
            </p:pic>
            <p:pic>
              <p:nvPicPr>
                <p:cNvPr id="71" name="Graphic 70" descr="Coins">
                  <a:extLst>
                    <a:ext uri="{FF2B5EF4-FFF2-40B4-BE49-F238E27FC236}">
                      <a16:creationId xmlns:a16="http://schemas.microsoft.com/office/drawing/2014/main" id="{4180431D-4883-4866-9F76-FF97BDA0B7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7130" y="1742199"/>
                  <a:ext cx="288000" cy="288000"/>
                </a:xfrm>
                <a:prstGeom prst="rect">
                  <a:avLst/>
                </a:prstGeom>
              </p:spPr>
            </p:pic>
          </p:grpSp>
          <p:sp>
            <p:nvSpPr>
              <p:cNvPr id="58" name="TextBox 57">
                <a:extLst>
                  <a:ext uri="{FF2B5EF4-FFF2-40B4-BE49-F238E27FC236}">
                    <a16:creationId xmlns:a16="http://schemas.microsoft.com/office/drawing/2014/main" id="{D74A5612-A113-46A6-A413-3C3EFCC98F39}"/>
                  </a:ext>
                </a:extLst>
              </p:cNvPr>
              <p:cNvSpPr txBox="1"/>
              <p:nvPr/>
            </p:nvSpPr>
            <p:spPr>
              <a:xfrm>
                <a:off x="1684760" y="1429777"/>
                <a:ext cx="1031131"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TEST COSTS</a:t>
                </a:r>
                <a:endParaRPr lang="en-GB" sz="1600">
                  <a:solidFill>
                    <a:srgbClr val="C00000"/>
                  </a:solidFill>
                  <a:latin typeface="Bahnschrift SemiBold Condensed" panose="020B0502040204020203" pitchFamily="34" charset="0"/>
                </a:endParaRPr>
              </a:p>
            </p:txBody>
          </p:sp>
          <p:grpSp>
            <p:nvGrpSpPr>
              <p:cNvPr id="59" name="Group 58">
                <a:extLst>
                  <a:ext uri="{FF2B5EF4-FFF2-40B4-BE49-F238E27FC236}">
                    <a16:creationId xmlns:a16="http://schemas.microsoft.com/office/drawing/2014/main" id="{DD708F6E-E541-4CB2-B4A2-13D9B98A7E35}"/>
                  </a:ext>
                </a:extLst>
              </p:cNvPr>
              <p:cNvGrpSpPr/>
              <p:nvPr/>
            </p:nvGrpSpPr>
            <p:grpSpPr>
              <a:xfrm>
                <a:off x="3256563" y="1775035"/>
                <a:ext cx="716814" cy="288000"/>
                <a:chOff x="2779624" y="1747318"/>
                <a:chExt cx="716814" cy="288000"/>
              </a:xfrm>
            </p:grpSpPr>
            <p:pic>
              <p:nvPicPr>
                <p:cNvPr id="66" name="Graphic 65" descr="Thumbs up sign">
                  <a:extLst>
                    <a:ext uri="{FF2B5EF4-FFF2-40B4-BE49-F238E27FC236}">
                      <a16:creationId xmlns:a16="http://schemas.microsoft.com/office/drawing/2014/main" id="{FFDFB153-EE7C-4126-900C-3056F4FCDA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79624" y="1869570"/>
                  <a:ext cx="144000" cy="144000"/>
                </a:xfrm>
                <a:prstGeom prst="rect">
                  <a:avLst/>
                </a:prstGeom>
              </p:spPr>
            </p:pic>
            <p:pic>
              <p:nvPicPr>
                <p:cNvPr id="67" name="Graphic 66" descr="Thumbs up sign">
                  <a:extLst>
                    <a:ext uri="{FF2B5EF4-FFF2-40B4-BE49-F238E27FC236}">
                      <a16:creationId xmlns:a16="http://schemas.microsoft.com/office/drawing/2014/main" id="{C0E106F7-A810-4062-96AA-C2973DEB0E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8031" y="1807838"/>
                  <a:ext cx="216000" cy="216000"/>
                </a:xfrm>
                <a:prstGeom prst="rect">
                  <a:avLst/>
                </a:prstGeom>
              </p:spPr>
            </p:pic>
            <p:pic>
              <p:nvPicPr>
                <p:cNvPr id="68" name="Graphic 67" descr="Thumbs up sign">
                  <a:extLst>
                    <a:ext uri="{FF2B5EF4-FFF2-40B4-BE49-F238E27FC236}">
                      <a16:creationId xmlns:a16="http://schemas.microsoft.com/office/drawing/2014/main" id="{6E2194F4-685E-4CED-AC54-F3FF8FBB3AB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08438" y="1747318"/>
                  <a:ext cx="288000" cy="288000"/>
                </a:xfrm>
                <a:prstGeom prst="rect">
                  <a:avLst/>
                </a:prstGeom>
              </p:spPr>
            </p:pic>
          </p:grpSp>
          <p:sp>
            <p:nvSpPr>
              <p:cNvPr id="60" name="TextBox 59">
                <a:extLst>
                  <a:ext uri="{FF2B5EF4-FFF2-40B4-BE49-F238E27FC236}">
                    <a16:creationId xmlns:a16="http://schemas.microsoft.com/office/drawing/2014/main" id="{90F899ED-7C7A-4CCA-B785-3FC2385A2BA7}"/>
                  </a:ext>
                </a:extLst>
              </p:cNvPr>
              <p:cNvSpPr txBox="1"/>
              <p:nvPr/>
            </p:nvSpPr>
            <p:spPr>
              <a:xfrm>
                <a:off x="2905202" y="1429777"/>
                <a:ext cx="1419537"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DATA RELIABILITY</a:t>
                </a:r>
                <a:endParaRPr lang="en-GB" sz="1600">
                  <a:solidFill>
                    <a:srgbClr val="C00000"/>
                  </a:solidFill>
                  <a:latin typeface="Bahnschrift SemiBold Condensed" panose="020B0502040204020203" pitchFamily="34" charset="0"/>
                </a:endParaRPr>
              </a:p>
            </p:txBody>
          </p:sp>
          <p:grpSp>
            <p:nvGrpSpPr>
              <p:cNvPr id="61" name="Group 60">
                <a:extLst>
                  <a:ext uri="{FF2B5EF4-FFF2-40B4-BE49-F238E27FC236}">
                    <a16:creationId xmlns:a16="http://schemas.microsoft.com/office/drawing/2014/main" id="{BBE8249E-C6BB-44E5-A8F5-C5087E0A781A}"/>
                  </a:ext>
                </a:extLst>
              </p:cNvPr>
              <p:cNvGrpSpPr/>
              <p:nvPr/>
            </p:nvGrpSpPr>
            <p:grpSpPr>
              <a:xfrm>
                <a:off x="4648687" y="1700447"/>
                <a:ext cx="1046745" cy="360000"/>
                <a:chOff x="3904772" y="1677213"/>
                <a:chExt cx="1046745" cy="360000"/>
              </a:xfrm>
            </p:grpSpPr>
            <p:pic>
              <p:nvPicPr>
                <p:cNvPr id="63" name="Graphic 62" descr="Clock">
                  <a:extLst>
                    <a:ext uri="{FF2B5EF4-FFF2-40B4-BE49-F238E27FC236}">
                      <a16:creationId xmlns:a16="http://schemas.microsoft.com/office/drawing/2014/main" id="{2CFFB16C-122B-4532-A511-BB0FF738A79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904772" y="1805112"/>
                  <a:ext cx="216000" cy="216000"/>
                </a:xfrm>
                <a:prstGeom prst="rect">
                  <a:avLst/>
                </a:prstGeom>
              </p:spPr>
            </p:pic>
            <p:pic>
              <p:nvPicPr>
                <p:cNvPr id="64" name="Graphic 63" descr="Clock">
                  <a:extLst>
                    <a:ext uri="{FF2B5EF4-FFF2-40B4-BE49-F238E27FC236}">
                      <a16:creationId xmlns:a16="http://schemas.microsoft.com/office/drawing/2014/main" id="{BF1D5312-0DED-4078-9E8C-2522258CBA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12144" y="1740257"/>
                  <a:ext cx="288000" cy="288000"/>
                </a:xfrm>
                <a:prstGeom prst="rect">
                  <a:avLst/>
                </a:prstGeom>
              </p:spPr>
            </p:pic>
            <p:pic>
              <p:nvPicPr>
                <p:cNvPr id="65" name="Graphic 64" descr="Clock">
                  <a:extLst>
                    <a:ext uri="{FF2B5EF4-FFF2-40B4-BE49-F238E27FC236}">
                      <a16:creationId xmlns:a16="http://schemas.microsoft.com/office/drawing/2014/main" id="{38AB4A17-5A17-41AC-BC7D-D766AA00747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91517" y="1677213"/>
                  <a:ext cx="360000" cy="360000"/>
                </a:xfrm>
                <a:prstGeom prst="rect">
                  <a:avLst/>
                </a:prstGeom>
              </p:spPr>
            </p:pic>
          </p:grpSp>
          <p:sp>
            <p:nvSpPr>
              <p:cNvPr id="62" name="TextBox 61">
                <a:extLst>
                  <a:ext uri="{FF2B5EF4-FFF2-40B4-BE49-F238E27FC236}">
                    <a16:creationId xmlns:a16="http://schemas.microsoft.com/office/drawing/2014/main" id="{8B4015B4-8BE3-406F-A70F-166780D34DEB}"/>
                  </a:ext>
                </a:extLst>
              </p:cNvPr>
              <p:cNvSpPr txBox="1"/>
              <p:nvPr/>
            </p:nvSpPr>
            <p:spPr>
              <a:xfrm>
                <a:off x="4514050" y="1429777"/>
                <a:ext cx="1310058" cy="338554"/>
              </a:xfrm>
              <a:prstGeom prst="rect">
                <a:avLst/>
              </a:prstGeom>
              <a:noFill/>
            </p:spPr>
            <p:txBody>
              <a:bodyPr wrap="square" rtlCol="0">
                <a:spAutoFit/>
              </a:bodyPr>
              <a:lstStyle/>
              <a:p>
                <a:pPr algn="ctr"/>
                <a:r>
                  <a:rPr lang="it-IT" sz="1600">
                    <a:solidFill>
                      <a:srgbClr val="C00000"/>
                    </a:solidFill>
                    <a:latin typeface="Bahnschrift SemiBold Condensed" panose="020B0502040204020203" pitchFamily="34" charset="0"/>
                  </a:rPr>
                  <a:t>TIME REQUIRED</a:t>
                </a:r>
                <a:endParaRPr lang="en-GB" sz="1600">
                  <a:solidFill>
                    <a:srgbClr val="C00000"/>
                  </a:solidFill>
                  <a:latin typeface="Bahnschrift SemiBold Condensed" panose="020B0502040204020203" pitchFamily="34" charset="0"/>
                </a:endParaRPr>
              </a:p>
            </p:txBody>
          </p:sp>
        </p:grpSp>
      </p:grpSp>
      <p:sp>
        <p:nvSpPr>
          <p:cNvPr id="7" name="CasellaDiTesto 6">
            <a:extLst>
              <a:ext uri="{FF2B5EF4-FFF2-40B4-BE49-F238E27FC236}">
                <a16:creationId xmlns:a16="http://schemas.microsoft.com/office/drawing/2014/main" id="{1B390F55-A5DD-4931-9927-E7954B861191}"/>
              </a:ext>
            </a:extLst>
          </p:cNvPr>
          <p:cNvSpPr txBox="1"/>
          <p:nvPr/>
        </p:nvSpPr>
        <p:spPr>
          <a:xfrm>
            <a:off x="0" y="46170"/>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Validation</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8" name="Picture 7">
            <a:extLst>
              <a:ext uri="{FF2B5EF4-FFF2-40B4-BE49-F238E27FC236}">
                <a16:creationId xmlns:a16="http://schemas.microsoft.com/office/drawing/2014/main" id="{B916AFF0-4D83-48F4-B778-B9BB63709E5D}"/>
              </a:ext>
            </a:extLst>
          </p:cNvPr>
          <p:cNvPicPr>
            <a:picLocks noChangeAspect="1"/>
          </p:cNvPicPr>
          <p:nvPr/>
        </p:nvPicPr>
        <p:blipFill rotWithShape="1">
          <a:blip r:embed="rId24"/>
          <a:srcRect l="260" t="787" r="460" b="-1"/>
          <a:stretch/>
        </p:blipFill>
        <p:spPr>
          <a:xfrm>
            <a:off x="1037493" y="3507146"/>
            <a:ext cx="5392229" cy="2844000"/>
          </a:xfrm>
          <a:prstGeom prst="rect">
            <a:avLst/>
          </a:prstGeom>
        </p:spPr>
      </p:pic>
      <p:sp>
        <p:nvSpPr>
          <p:cNvPr id="47" name="Rectangle 3">
            <a:extLst>
              <a:ext uri="{FF2B5EF4-FFF2-40B4-BE49-F238E27FC236}">
                <a16:creationId xmlns:a16="http://schemas.microsoft.com/office/drawing/2014/main" id="{D899BA4F-5026-48E3-AB86-9A5BF40D9BA7}"/>
              </a:ext>
            </a:extLst>
          </p:cNvPr>
          <p:cNvSpPr>
            <a:spLocks noChangeArrowheads="1"/>
          </p:cNvSpPr>
          <p:nvPr/>
        </p:nvSpPr>
        <p:spPr bwMode="auto">
          <a:xfrm>
            <a:off x="2294473" y="6452240"/>
            <a:ext cx="81672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a:solidFill>
                  <a:srgbClr val="222222"/>
                </a:solidFill>
                <a:latin typeface="Roboto Light" panose="02000000000000000000" pitchFamily="2" charset="0"/>
                <a:ea typeface="Roboto Light" panose="02000000000000000000" pitchFamily="2" charset="0"/>
                <a:cs typeface="Calibri" panose="020F0502020204030204" pitchFamily="34" charset="0"/>
              </a:rPr>
              <a:t>Using decision tree methods, an accuracy between </a:t>
            </a:r>
            <a:r>
              <a:rPr lang="en-US" sz="1400" b="1">
                <a:solidFill>
                  <a:srgbClr val="222222"/>
                </a:solidFill>
                <a:latin typeface="Roboto Light" panose="02000000000000000000" pitchFamily="2" charset="0"/>
                <a:ea typeface="Roboto Light" panose="02000000000000000000" pitchFamily="2" charset="0"/>
                <a:cs typeface="Calibri" panose="020F0502020204030204" pitchFamily="34" charset="0"/>
              </a:rPr>
              <a:t>80-85%</a:t>
            </a:r>
            <a:r>
              <a:rPr lang="en-US" sz="1400">
                <a:solidFill>
                  <a:srgbClr val="222222"/>
                </a:solidFill>
                <a:latin typeface="Roboto Light" panose="02000000000000000000" pitchFamily="2" charset="0"/>
                <a:ea typeface="Roboto Light" panose="02000000000000000000" pitchFamily="2" charset="0"/>
                <a:cs typeface="Calibri" panose="020F0502020204030204" pitchFamily="34" charset="0"/>
              </a:rPr>
              <a:t> can be achieved based on the tree depth.</a:t>
            </a: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it-IT" sz="1400">
              <a:solidFill>
                <a:srgbClr val="222222"/>
              </a:solidFill>
              <a:latin typeface="Roboto Light" panose="02000000000000000000" pitchFamily="2" charset="0"/>
              <a:ea typeface="Roboto Light" panose="02000000000000000000" pitchFamily="2"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it-IT" altLang="it-IT" sz="1400" b="0" u="none" strike="noStrike" cap="none" normalizeH="0" baseline="0">
              <a:ln>
                <a:noFill/>
              </a:ln>
              <a:solidFill>
                <a:schemeClr val="tx1"/>
              </a:solidFill>
              <a:effectLst/>
              <a:latin typeface="Roboto Light" panose="02000000000000000000" pitchFamily="2" charset="0"/>
              <a:ea typeface="Roboto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u="none" strike="noStrike" cap="none" normalizeH="0" baseline="0">
              <a:ln>
                <a:noFill/>
              </a:ln>
              <a:solidFill>
                <a:schemeClr val="tx1"/>
              </a:solidFill>
              <a:effectLst/>
              <a:latin typeface="Roboto Light" panose="02000000000000000000" pitchFamily="2" charset="0"/>
              <a:ea typeface="Roboto Light" panose="02000000000000000000" pitchFamily="2" charset="0"/>
            </a:endParaRPr>
          </a:p>
        </p:txBody>
      </p:sp>
      <p:pic>
        <p:nvPicPr>
          <p:cNvPr id="52" name="Picture 51">
            <a:extLst>
              <a:ext uri="{FF2B5EF4-FFF2-40B4-BE49-F238E27FC236}">
                <a16:creationId xmlns:a16="http://schemas.microsoft.com/office/drawing/2014/main" id="{A3B80C29-630C-4166-B665-CFAF1FB8DB4F}"/>
              </a:ext>
            </a:extLst>
          </p:cNvPr>
          <p:cNvPicPr>
            <a:picLocks noChangeAspect="1"/>
          </p:cNvPicPr>
          <p:nvPr/>
        </p:nvPicPr>
        <p:blipFill rotWithShape="1">
          <a:blip r:embed="rId25"/>
          <a:srcRect r="11294"/>
          <a:stretch/>
        </p:blipFill>
        <p:spPr>
          <a:xfrm>
            <a:off x="7113079" y="3563080"/>
            <a:ext cx="4055966" cy="2743438"/>
          </a:xfrm>
          <a:prstGeom prst="rect">
            <a:avLst/>
          </a:prstGeom>
        </p:spPr>
      </p:pic>
      <p:grpSp>
        <p:nvGrpSpPr>
          <p:cNvPr id="76" name="Group 75">
            <a:extLst>
              <a:ext uri="{FF2B5EF4-FFF2-40B4-BE49-F238E27FC236}">
                <a16:creationId xmlns:a16="http://schemas.microsoft.com/office/drawing/2014/main" id="{F7E22310-2D53-4889-8790-502FFDB7FEC1}"/>
              </a:ext>
            </a:extLst>
          </p:cNvPr>
          <p:cNvGrpSpPr/>
          <p:nvPr/>
        </p:nvGrpSpPr>
        <p:grpSpPr>
          <a:xfrm>
            <a:off x="6797858" y="1847129"/>
            <a:ext cx="3754292" cy="1667841"/>
            <a:chOff x="256772" y="2959946"/>
            <a:chExt cx="4038688" cy="1667841"/>
          </a:xfrm>
        </p:grpSpPr>
        <p:graphicFrame>
          <p:nvGraphicFramePr>
            <p:cNvPr id="46" name="Chart 45">
              <a:extLst>
                <a:ext uri="{FF2B5EF4-FFF2-40B4-BE49-F238E27FC236}">
                  <a16:creationId xmlns:a16="http://schemas.microsoft.com/office/drawing/2014/main" id="{519AD57C-E2B2-499A-9ED3-37E3D302286F}"/>
                </a:ext>
              </a:extLst>
            </p:cNvPr>
            <p:cNvGraphicFramePr/>
            <p:nvPr>
              <p:extLst>
                <p:ext uri="{D42A27DB-BD31-4B8C-83A1-F6EECF244321}">
                  <p14:modId xmlns:p14="http://schemas.microsoft.com/office/powerpoint/2010/main" val="397491694"/>
                </p:ext>
              </p:extLst>
            </p:nvPr>
          </p:nvGraphicFramePr>
          <p:xfrm>
            <a:off x="256772" y="3139939"/>
            <a:ext cx="2578867" cy="1487848"/>
          </p:xfrm>
          <a:graphic>
            <a:graphicData uri="http://schemas.openxmlformats.org/drawingml/2006/chart">
              <c:chart xmlns:c="http://schemas.openxmlformats.org/drawingml/2006/chart" xmlns:r="http://schemas.openxmlformats.org/officeDocument/2006/relationships" r:id="rId26"/>
            </a:graphicData>
          </a:graphic>
        </p:graphicFrame>
        <p:sp>
          <p:nvSpPr>
            <p:cNvPr id="75" name="TextBox 74">
              <a:extLst>
                <a:ext uri="{FF2B5EF4-FFF2-40B4-BE49-F238E27FC236}">
                  <a16:creationId xmlns:a16="http://schemas.microsoft.com/office/drawing/2014/main" id="{C1E39B1F-0E2B-430E-AE15-8C603E153862}"/>
                </a:ext>
              </a:extLst>
            </p:cNvPr>
            <p:cNvSpPr txBox="1"/>
            <p:nvPr/>
          </p:nvSpPr>
          <p:spPr>
            <a:xfrm>
              <a:off x="1354447" y="2959946"/>
              <a:ext cx="2941013" cy="246221"/>
            </a:xfrm>
            <a:prstGeom prst="rect">
              <a:avLst/>
            </a:prstGeom>
            <a:noFill/>
          </p:spPr>
          <p:txBody>
            <a:bodyPr wrap="square" rtlCol="0">
              <a:spAutoFit/>
            </a:bodyPr>
            <a:lstStyle/>
            <a:p>
              <a:pPr algn="ctr"/>
              <a:r>
                <a:rPr lang="pt-PT" sz="1000" b="1">
                  <a:latin typeface="Roboto Light" panose="02000000000000000000" pitchFamily="2" charset="0"/>
                  <a:ea typeface="Roboto Light" panose="02000000000000000000" pitchFamily="2" charset="0"/>
                </a:rPr>
                <a:t>Training and testing dataset composition</a:t>
              </a:r>
              <a:endParaRPr lang="en-GB" sz="1000" b="1">
                <a:latin typeface="Roboto Light" panose="02000000000000000000" pitchFamily="2" charset="0"/>
                <a:ea typeface="Roboto Light" panose="02000000000000000000" pitchFamily="2" charset="0"/>
              </a:endParaRPr>
            </a:p>
          </p:txBody>
        </p:sp>
      </p:grpSp>
      <p:grpSp>
        <p:nvGrpSpPr>
          <p:cNvPr id="109" name="Group 108">
            <a:extLst>
              <a:ext uri="{FF2B5EF4-FFF2-40B4-BE49-F238E27FC236}">
                <a16:creationId xmlns:a16="http://schemas.microsoft.com/office/drawing/2014/main" id="{F6655E43-908A-4940-981A-5584EC3F44C2}"/>
              </a:ext>
            </a:extLst>
          </p:cNvPr>
          <p:cNvGrpSpPr/>
          <p:nvPr/>
        </p:nvGrpSpPr>
        <p:grpSpPr>
          <a:xfrm>
            <a:off x="9133891" y="2104266"/>
            <a:ext cx="2453084" cy="1395918"/>
            <a:chOff x="5781956" y="3306677"/>
            <a:chExt cx="2453084" cy="1395918"/>
          </a:xfrm>
        </p:grpSpPr>
        <p:grpSp>
          <p:nvGrpSpPr>
            <p:cNvPr id="100" name="Group 99">
              <a:extLst>
                <a:ext uri="{FF2B5EF4-FFF2-40B4-BE49-F238E27FC236}">
                  <a16:creationId xmlns:a16="http://schemas.microsoft.com/office/drawing/2014/main" id="{DA1DCE23-D093-4E22-90D8-895475E20C73}"/>
                </a:ext>
              </a:extLst>
            </p:cNvPr>
            <p:cNvGrpSpPr/>
            <p:nvPr/>
          </p:nvGrpSpPr>
          <p:grpSpPr>
            <a:xfrm>
              <a:off x="6172517" y="3422231"/>
              <a:ext cx="1085782" cy="1080000"/>
              <a:chOff x="6041401" y="3227656"/>
              <a:chExt cx="1085782" cy="1080000"/>
            </a:xfrm>
          </p:grpSpPr>
          <p:sp>
            <p:nvSpPr>
              <p:cNvPr id="99" name="Freeform: Shape 98">
                <a:extLst>
                  <a:ext uri="{FF2B5EF4-FFF2-40B4-BE49-F238E27FC236}">
                    <a16:creationId xmlns:a16="http://schemas.microsoft.com/office/drawing/2014/main" id="{7FE74AD6-F183-4F09-98BE-BED37593EBCD}"/>
                  </a:ext>
                </a:extLst>
              </p:cNvPr>
              <p:cNvSpPr>
                <a:spLocks noChangeAspect="1"/>
              </p:cNvSpPr>
              <p:nvPr/>
            </p:nvSpPr>
            <p:spPr>
              <a:xfrm>
                <a:off x="6085650" y="3227656"/>
                <a:ext cx="1041533" cy="1080000"/>
              </a:xfrm>
              <a:custGeom>
                <a:avLst/>
                <a:gdLst>
                  <a:gd name="connsiteX0" fmla="*/ 668713 w 1388713"/>
                  <a:gd name="connsiteY0" fmla="*/ 0 h 1440000"/>
                  <a:gd name="connsiteX1" fmla="*/ 669768 w 1388713"/>
                  <a:gd name="connsiteY1" fmla="*/ 53 h 1440000"/>
                  <a:gd name="connsiteX2" fmla="*/ 742329 w 1388713"/>
                  <a:gd name="connsiteY2" fmla="*/ 3717 h 1440000"/>
                  <a:gd name="connsiteX3" fmla="*/ 1388713 w 1388713"/>
                  <a:gd name="connsiteY3" fmla="*/ 720000 h 1440000"/>
                  <a:gd name="connsiteX4" fmla="*/ 742329 w 1388713"/>
                  <a:gd name="connsiteY4" fmla="*/ 1436283 h 1440000"/>
                  <a:gd name="connsiteX5" fmla="*/ 669768 w 1388713"/>
                  <a:gd name="connsiteY5" fmla="*/ 1439947 h 1440000"/>
                  <a:gd name="connsiteX6" fmla="*/ 668713 w 1388713"/>
                  <a:gd name="connsiteY6" fmla="*/ 1440000 h 1440000"/>
                  <a:gd name="connsiteX7" fmla="*/ 5294 w 1388713"/>
                  <a:gd name="connsiteY7" fmla="*/ 1000256 h 1440000"/>
                  <a:gd name="connsiteX8" fmla="*/ 0 w 1388713"/>
                  <a:gd name="connsiteY8" fmla="*/ 983202 h 1440000"/>
                  <a:gd name="connsiteX9" fmla="*/ 653281 w 1388713"/>
                  <a:gd name="connsiteY9" fmla="*/ 729061 h 1440000"/>
                  <a:gd name="connsiteX10" fmla="*/ 633075 w 1388713"/>
                  <a:gd name="connsiteY10" fmla="*/ 729061 h 1440000"/>
                  <a:gd name="connsiteX11" fmla="*/ 645371 w 1388713"/>
                  <a:gd name="connsiteY11" fmla="*/ 724826 h 1440000"/>
                  <a:gd name="connsiteX12" fmla="*/ 668167 w 1388713"/>
                  <a:gd name="connsiteY12" fmla="*/ 724826 h 1440000"/>
                  <a:gd name="connsiteX13" fmla="*/ 668167 w 1388713"/>
                  <a:gd name="connsiteY13" fmla="*/ 28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8713" h="1440000">
                    <a:moveTo>
                      <a:pt x="668713" y="0"/>
                    </a:moveTo>
                    <a:lnTo>
                      <a:pt x="669768" y="53"/>
                    </a:lnTo>
                    <a:lnTo>
                      <a:pt x="742329" y="3717"/>
                    </a:lnTo>
                    <a:cubicBezTo>
                      <a:pt x="1105393" y="40589"/>
                      <a:pt x="1388713" y="347208"/>
                      <a:pt x="1388713" y="720000"/>
                    </a:cubicBezTo>
                    <a:cubicBezTo>
                      <a:pt x="1388713" y="1092792"/>
                      <a:pt x="1105393" y="1399412"/>
                      <a:pt x="742329" y="1436283"/>
                    </a:cubicBezTo>
                    <a:lnTo>
                      <a:pt x="669768" y="1439947"/>
                    </a:lnTo>
                    <a:lnTo>
                      <a:pt x="668713" y="1440000"/>
                    </a:lnTo>
                    <a:cubicBezTo>
                      <a:pt x="370479" y="1440000"/>
                      <a:pt x="114596" y="1258676"/>
                      <a:pt x="5294" y="1000256"/>
                    </a:cubicBezTo>
                    <a:lnTo>
                      <a:pt x="0" y="983202"/>
                    </a:lnTo>
                    <a:lnTo>
                      <a:pt x="653281" y="729061"/>
                    </a:lnTo>
                    <a:lnTo>
                      <a:pt x="633075" y="729061"/>
                    </a:lnTo>
                    <a:lnTo>
                      <a:pt x="645371" y="724826"/>
                    </a:lnTo>
                    <a:lnTo>
                      <a:pt x="668167" y="724826"/>
                    </a:lnTo>
                    <a:lnTo>
                      <a:pt x="668167" y="28"/>
                    </a:ln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Shape 96">
                <a:extLst>
                  <a:ext uri="{FF2B5EF4-FFF2-40B4-BE49-F238E27FC236}">
                    <a16:creationId xmlns:a16="http://schemas.microsoft.com/office/drawing/2014/main" id="{B7CF5EEA-4DBC-4224-8CB6-94C00FDB4C08}"/>
                  </a:ext>
                </a:extLst>
              </p:cNvPr>
              <p:cNvSpPr>
                <a:spLocks noChangeAspect="1"/>
              </p:cNvSpPr>
              <p:nvPr/>
            </p:nvSpPr>
            <p:spPr>
              <a:xfrm>
                <a:off x="6041401" y="3234006"/>
                <a:ext cx="529150" cy="720000"/>
              </a:xfrm>
              <a:custGeom>
                <a:avLst/>
                <a:gdLst>
                  <a:gd name="connsiteX0" fmla="*/ 719455 w 719455"/>
                  <a:gd name="connsiteY0" fmla="*/ 0 h 978939"/>
                  <a:gd name="connsiteX1" fmla="*/ 719455 w 719455"/>
                  <a:gd name="connsiteY1" fmla="*/ 724798 h 978939"/>
                  <a:gd name="connsiteX2" fmla="*/ 704110 w 719455"/>
                  <a:gd name="connsiteY2" fmla="*/ 724798 h 978939"/>
                  <a:gd name="connsiteX3" fmla="*/ 50829 w 719455"/>
                  <a:gd name="connsiteY3" fmla="*/ 978939 h 978939"/>
                  <a:gd name="connsiteX4" fmla="*/ 14170 w 719455"/>
                  <a:gd name="connsiteY4" fmla="*/ 860842 h 978939"/>
                  <a:gd name="connsiteX5" fmla="*/ 3259 w 719455"/>
                  <a:gd name="connsiteY5" fmla="*/ 789353 h 978939"/>
                  <a:gd name="connsiteX6" fmla="*/ 0 w 719455"/>
                  <a:gd name="connsiteY6" fmla="*/ 724798 h 978939"/>
                  <a:gd name="connsiteX7" fmla="*/ 245 w 719455"/>
                  <a:gd name="connsiteY7" fmla="*/ 724798 h 978939"/>
                  <a:gd name="connsiteX8" fmla="*/ 1 w 719455"/>
                  <a:gd name="connsiteY8" fmla="*/ 719972 h 978939"/>
                  <a:gd name="connsiteX9" fmla="*/ 646385 w 719455"/>
                  <a:gd name="connsiteY9" fmla="*/ 3689 h 97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455" h="978939">
                    <a:moveTo>
                      <a:pt x="719455" y="0"/>
                    </a:moveTo>
                    <a:lnTo>
                      <a:pt x="719455" y="724798"/>
                    </a:lnTo>
                    <a:lnTo>
                      <a:pt x="704110" y="724798"/>
                    </a:lnTo>
                    <a:lnTo>
                      <a:pt x="50829" y="978939"/>
                    </a:lnTo>
                    <a:lnTo>
                      <a:pt x="14170" y="860842"/>
                    </a:lnTo>
                    <a:cubicBezTo>
                      <a:pt x="9375" y="837407"/>
                      <a:pt x="5718" y="813557"/>
                      <a:pt x="3259" y="789353"/>
                    </a:cubicBezTo>
                    <a:lnTo>
                      <a:pt x="0" y="724798"/>
                    </a:lnTo>
                    <a:lnTo>
                      <a:pt x="245" y="724798"/>
                    </a:lnTo>
                    <a:lnTo>
                      <a:pt x="1" y="719972"/>
                    </a:lnTo>
                    <a:cubicBezTo>
                      <a:pt x="1" y="347180"/>
                      <a:pt x="283321" y="40561"/>
                      <a:pt x="646385" y="3689"/>
                    </a:cubicBezTo>
                    <a:close/>
                  </a:path>
                </a:pathLst>
              </a:custGeom>
              <a:solidFill>
                <a:srgbClr val="F25151"/>
              </a:solidFill>
              <a:ln>
                <a:solidFill>
                  <a:srgbClr val="F251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3" name="Rectangle 102">
              <a:extLst>
                <a:ext uri="{FF2B5EF4-FFF2-40B4-BE49-F238E27FC236}">
                  <a16:creationId xmlns:a16="http://schemas.microsoft.com/office/drawing/2014/main" id="{39B1467F-3BDF-493B-BF31-4553B0B1F05A}"/>
                </a:ext>
              </a:extLst>
            </p:cNvPr>
            <p:cNvSpPr/>
            <p:nvPr/>
          </p:nvSpPr>
          <p:spPr>
            <a:xfrm>
              <a:off x="7360108" y="4043354"/>
              <a:ext cx="72000" cy="71437"/>
            </a:xfrm>
            <a:prstGeom prst="rect">
              <a:avLst/>
            </a:prstGeom>
            <a:solidFill>
              <a:srgbClr val="F25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E5A68D94-5E86-43AC-BC87-71C555387696}"/>
                </a:ext>
              </a:extLst>
            </p:cNvPr>
            <p:cNvSpPr/>
            <p:nvPr/>
          </p:nvSpPr>
          <p:spPr>
            <a:xfrm>
              <a:off x="7367790" y="3641878"/>
              <a:ext cx="72000" cy="71437"/>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TextBox 104">
              <a:extLst>
                <a:ext uri="{FF2B5EF4-FFF2-40B4-BE49-F238E27FC236}">
                  <a16:creationId xmlns:a16="http://schemas.microsoft.com/office/drawing/2014/main" id="{51FAE585-2F80-427A-BB07-1FE19E02EBD0}"/>
                </a:ext>
              </a:extLst>
            </p:cNvPr>
            <p:cNvSpPr txBox="1"/>
            <p:nvPr/>
          </p:nvSpPr>
          <p:spPr>
            <a:xfrm>
              <a:off x="7396108" y="3549370"/>
              <a:ext cx="838932" cy="400110"/>
            </a:xfrm>
            <a:prstGeom prst="rect">
              <a:avLst/>
            </a:prstGeom>
            <a:noFill/>
          </p:spPr>
          <p:txBody>
            <a:bodyPr wrap="square" rtlCol="0">
              <a:spAutoFit/>
            </a:bodyPr>
            <a:lstStyle/>
            <a:p>
              <a:r>
                <a:rPr lang="pt-PT" sz="1000">
                  <a:solidFill>
                    <a:schemeClr val="tx1">
                      <a:lumMod val="65000"/>
                      <a:lumOff val="35000"/>
                    </a:schemeClr>
                  </a:solidFill>
                  <a:latin typeface="Roboto Light" panose="02000000000000000000" pitchFamily="2" charset="0"/>
                  <a:ea typeface="Roboto Light" panose="02000000000000000000" pitchFamily="2" charset="0"/>
                </a:rPr>
                <a:t>Training dataset</a:t>
              </a:r>
              <a:endParaRPr lang="en-GB" sz="100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106" name="TextBox 105">
              <a:extLst>
                <a:ext uri="{FF2B5EF4-FFF2-40B4-BE49-F238E27FC236}">
                  <a16:creationId xmlns:a16="http://schemas.microsoft.com/office/drawing/2014/main" id="{D673AB45-B6F2-4BC0-B2C5-335DAED8E037}"/>
                </a:ext>
              </a:extLst>
            </p:cNvPr>
            <p:cNvSpPr txBox="1"/>
            <p:nvPr/>
          </p:nvSpPr>
          <p:spPr>
            <a:xfrm>
              <a:off x="7379914" y="3944105"/>
              <a:ext cx="786720" cy="400110"/>
            </a:xfrm>
            <a:prstGeom prst="rect">
              <a:avLst/>
            </a:prstGeom>
            <a:noFill/>
          </p:spPr>
          <p:txBody>
            <a:bodyPr wrap="square" rtlCol="0">
              <a:spAutoFit/>
            </a:bodyPr>
            <a:lstStyle/>
            <a:p>
              <a:r>
                <a:rPr lang="pt-PT" sz="1000">
                  <a:solidFill>
                    <a:schemeClr val="tx1">
                      <a:lumMod val="65000"/>
                      <a:lumOff val="35000"/>
                    </a:schemeClr>
                  </a:solidFill>
                  <a:latin typeface="Roboto Light" panose="02000000000000000000" pitchFamily="2" charset="0"/>
                  <a:ea typeface="Roboto Light" panose="02000000000000000000" pitchFamily="2" charset="0"/>
                </a:rPr>
                <a:t>Testing dataset</a:t>
              </a:r>
              <a:endParaRPr lang="en-GB" sz="1000">
                <a:solidFill>
                  <a:schemeClr val="tx1">
                    <a:lumMod val="65000"/>
                    <a:lumOff val="35000"/>
                  </a:schemeClr>
                </a:solidFill>
                <a:latin typeface="Roboto Light" panose="02000000000000000000" pitchFamily="2" charset="0"/>
                <a:ea typeface="Roboto Light" panose="02000000000000000000" pitchFamily="2" charset="0"/>
              </a:endParaRPr>
            </a:p>
          </p:txBody>
        </p:sp>
        <p:sp>
          <p:nvSpPr>
            <p:cNvPr id="107" name="TextBox 106">
              <a:extLst>
                <a:ext uri="{FF2B5EF4-FFF2-40B4-BE49-F238E27FC236}">
                  <a16:creationId xmlns:a16="http://schemas.microsoft.com/office/drawing/2014/main" id="{1D0F99CD-6B45-4C2B-AA67-A65AA0266671}"/>
                </a:ext>
              </a:extLst>
            </p:cNvPr>
            <p:cNvSpPr txBox="1"/>
            <p:nvPr/>
          </p:nvSpPr>
          <p:spPr>
            <a:xfrm>
              <a:off x="5781956" y="3306677"/>
              <a:ext cx="825111" cy="338554"/>
            </a:xfrm>
            <a:prstGeom prst="rect">
              <a:avLst/>
            </a:prstGeom>
            <a:noFill/>
          </p:spPr>
          <p:txBody>
            <a:bodyPr wrap="square" rtlCol="0">
              <a:spAutoFit/>
            </a:bodyPr>
            <a:lstStyle/>
            <a:p>
              <a:pPr algn="ctr"/>
              <a:r>
                <a:rPr lang="pt-PT" sz="1600">
                  <a:solidFill>
                    <a:srgbClr val="F25151"/>
                  </a:solidFill>
                  <a:latin typeface="Bahnschrift SemiBold Condensed" panose="020B0502040204020203" pitchFamily="34" charset="0"/>
                </a:rPr>
                <a:t>30%</a:t>
              </a:r>
              <a:endParaRPr lang="en-GB" sz="1600">
                <a:solidFill>
                  <a:srgbClr val="F25151"/>
                </a:solidFill>
                <a:latin typeface="Bahnschrift SemiBold Condensed" panose="020B0502040204020203" pitchFamily="34" charset="0"/>
              </a:endParaRPr>
            </a:p>
          </p:txBody>
        </p:sp>
        <p:sp>
          <p:nvSpPr>
            <p:cNvPr id="108" name="TextBox 107">
              <a:extLst>
                <a:ext uri="{FF2B5EF4-FFF2-40B4-BE49-F238E27FC236}">
                  <a16:creationId xmlns:a16="http://schemas.microsoft.com/office/drawing/2014/main" id="{D9D83493-46C8-4917-BFA3-EF43E8705D68}"/>
                </a:ext>
              </a:extLst>
            </p:cNvPr>
            <p:cNvSpPr txBox="1"/>
            <p:nvPr/>
          </p:nvSpPr>
          <p:spPr>
            <a:xfrm>
              <a:off x="6773118" y="4364041"/>
              <a:ext cx="825111" cy="338554"/>
            </a:xfrm>
            <a:prstGeom prst="rect">
              <a:avLst/>
            </a:prstGeom>
            <a:noFill/>
          </p:spPr>
          <p:txBody>
            <a:bodyPr wrap="square" rtlCol="0">
              <a:spAutoFit/>
            </a:bodyPr>
            <a:lstStyle/>
            <a:p>
              <a:pPr algn="ctr"/>
              <a:r>
                <a:rPr lang="pt-PT" sz="1600">
                  <a:solidFill>
                    <a:srgbClr val="8FAADC"/>
                  </a:solidFill>
                  <a:latin typeface="Bahnschrift SemiBold Condensed" panose="020B0502040204020203" pitchFamily="34" charset="0"/>
                </a:rPr>
                <a:t>70%</a:t>
              </a:r>
              <a:endParaRPr lang="en-GB" sz="1600">
                <a:solidFill>
                  <a:srgbClr val="8FAADC"/>
                </a:solidFill>
                <a:latin typeface="Bahnschrift SemiBold Condensed" panose="020B0502040204020203" pitchFamily="34" charset="0"/>
              </a:endParaRPr>
            </a:p>
          </p:txBody>
        </p:sp>
      </p:grpSp>
      <p:sp>
        <p:nvSpPr>
          <p:cNvPr id="110" name="TextBox 109">
            <a:extLst>
              <a:ext uri="{FF2B5EF4-FFF2-40B4-BE49-F238E27FC236}">
                <a16:creationId xmlns:a16="http://schemas.microsoft.com/office/drawing/2014/main" id="{608B1F6C-BE09-4A08-84F4-87B5D7022553}"/>
              </a:ext>
            </a:extLst>
          </p:cNvPr>
          <p:cNvSpPr txBox="1"/>
          <p:nvPr/>
        </p:nvSpPr>
        <p:spPr>
          <a:xfrm>
            <a:off x="7077845" y="1420136"/>
            <a:ext cx="2016376" cy="400110"/>
          </a:xfrm>
          <a:prstGeom prst="rect">
            <a:avLst/>
          </a:prstGeom>
          <a:noFill/>
        </p:spPr>
        <p:txBody>
          <a:bodyPr wrap="square" rtlCol="0">
            <a:spAutoFit/>
          </a:bodyPr>
          <a:lstStyle/>
          <a:p>
            <a:pPr algn="ctr"/>
            <a:r>
              <a:rPr lang="pt-PT" sz="2000">
                <a:solidFill>
                  <a:srgbClr val="CB4343"/>
                </a:solidFill>
                <a:latin typeface="Bahnschrift SemiBold Condensed" panose="020B0502040204020203" pitchFamily="34" charset="0"/>
              </a:rPr>
              <a:t>VALIDATION MODE:</a:t>
            </a:r>
            <a:endParaRPr lang="en-GB" sz="2000">
              <a:solidFill>
                <a:srgbClr val="CB4343"/>
              </a:solidFill>
              <a:latin typeface="Bahnschrift SemiBold Condensed" panose="020B0502040204020203" pitchFamily="34" charset="0"/>
            </a:endParaRPr>
          </a:p>
        </p:txBody>
      </p:sp>
      <p:sp>
        <p:nvSpPr>
          <p:cNvPr id="111" name="TextBox 110">
            <a:extLst>
              <a:ext uri="{FF2B5EF4-FFF2-40B4-BE49-F238E27FC236}">
                <a16:creationId xmlns:a16="http://schemas.microsoft.com/office/drawing/2014/main" id="{B8FD9CE3-C9FD-434C-94A7-C487D37AE6E6}"/>
              </a:ext>
            </a:extLst>
          </p:cNvPr>
          <p:cNvSpPr txBox="1"/>
          <p:nvPr/>
        </p:nvSpPr>
        <p:spPr>
          <a:xfrm>
            <a:off x="8575879" y="1417090"/>
            <a:ext cx="2993132" cy="400110"/>
          </a:xfrm>
          <a:prstGeom prst="rect">
            <a:avLst/>
          </a:prstGeom>
          <a:noFill/>
        </p:spPr>
        <p:txBody>
          <a:bodyPr wrap="square" rtlCol="0">
            <a:spAutoFit/>
          </a:bodyPr>
          <a:lstStyle/>
          <a:p>
            <a:pPr algn="ctr"/>
            <a:r>
              <a:rPr lang="pt-PT" sz="2000">
                <a:solidFill>
                  <a:schemeClr val="accent1">
                    <a:lumMod val="75000"/>
                  </a:schemeClr>
                </a:solidFill>
                <a:latin typeface="Bahnschrift SemiBold Condensed" panose="020B0502040204020203" pitchFamily="34" charset="0"/>
                <a:ea typeface="Roboto Light" panose="02000000000000000000" pitchFamily="2" charset="0"/>
              </a:rPr>
              <a:t>CREATION OF AN MVP</a:t>
            </a:r>
            <a:endParaRPr lang="pt-PT" sz="2000">
              <a:solidFill>
                <a:schemeClr val="accent1">
                  <a:lumMod val="7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80687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par>
                                <p:cTn id="19" presetID="10"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10" grpId="0"/>
      <p:bldP spid="1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8AF49A-F3C1-4216-A2AE-E8C5A71586F3}"/>
              </a:ext>
            </a:extLst>
          </p:cNvPr>
          <p:cNvSpPr>
            <a:spLocks noGrp="1"/>
          </p:cNvSpPr>
          <p:nvPr>
            <p:ph type="title"/>
          </p:nvPr>
        </p:nvSpPr>
        <p:spPr>
          <a:xfrm>
            <a:off x="2314575" y="2519855"/>
            <a:ext cx="7562850" cy="1818289"/>
          </a:xfrm>
        </p:spPr>
        <p:txBody>
          <a:bodyPr>
            <a:noAutofit/>
          </a:bodyPr>
          <a:lstStyle/>
          <a:p>
            <a:pPr algn="ctr"/>
            <a:r>
              <a:rPr lang="it-IT" sz="33400" b="1">
                <a:solidFill>
                  <a:schemeClr val="bg1"/>
                </a:solidFill>
                <a:latin typeface="Bahnschrift SemiBold Condensed" panose="020B0502040204020203" pitchFamily="34" charset="0"/>
                <a:ea typeface="+mn-ea"/>
                <a:cs typeface="+mn-cs"/>
              </a:rPr>
              <a:t>Q&amp;A</a:t>
            </a:r>
          </a:p>
        </p:txBody>
      </p:sp>
    </p:spTree>
    <p:extLst>
      <p:ext uri="{BB962C8B-B14F-4D97-AF65-F5344CB8AC3E}">
        <p14:creationId xmlns:p14="http://schemas.microsoft.com/office/powerpoint/2010/main" val="2468574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a:t>
            </a:r>
          </a:p>
        </p:txBody>
      </p:sp>
      <p:sp>
        <p:nvSpPr>
          <p:cNvPr id="7" name="CasellaDiTesto 6">
            <a:extLst>
              <a:ext uri="{FF2B5EF4-FFF2-40B4-BE49-F238E27FC236}">
                <a16:creationId xmlns:a16="http://schemas.microsoft.com/office/drawing/2014/main" id="{7900715D-14B1-43F6-9C3E-AE176813CA03}"/>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PEST Analysis</a:t>
            </a:r>
          </a:p>
        </p:txBody>
      </p:sp>
      <p:grpSp>
        <p:nvGrpSpPr>
          <p:cNvPr id="3" name="Gruppo 2">
            <a:extLst>
              <a:ext uri="{FF2B5EF4-FFF2-40B4-BE49-F238E27FC236}">
                <a16:creationId xmlns:a16="http://schemas.microsoft.com/office/drawing/2014/main" id="{2EA3341C-CFE9-458B-8CA3-E3A100398309}"/>
              </a:ext>
            </a:extLst>
          </p:cNvPr>
          <p:cNvGrpSpPr/>
          <p:nvPr/>
        </p:nvGrpSpPr>
        <p:grpSpPr>
          <a:xfrm>
            <a:off x="747826" y="1132677"/>
            <a:ext cx="10753577" cy="4917651"/>
            <a:chOff x="747826" y="1132677"/>
            <a:chExt cx="10753577" cy="4917651"/>
          </a:xfrm>
        </p:grpSpPr>
        <p:sp>
          <p:nvSpPr>
            <p:cNvPr id="41" name="Rettangolo 40">
              <a:extLst>
                <a:ext uri="{FF2B5EF4-FFF2-40B4-BE49-F238E27FC236}">
                  <a16:creationId xmlns:a16="http://schemas.microsoft.com/office/drawing/2014/main" id="{12C4EE2A-F316-4367-BD83-94A22A1FD4C0}"/>
                </a:ext>
              </a:extLst>
            </p:cNvPr>
            <p:cNvSpPr/>
            <p:nvPr/>
          </p:nvSpPr>
          <p:spPr>
            <a:xfrm>
              <a:off x="747826" y="3349126"/>
              <a:ext cx="1980000" cy="216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ttangolo 41">
              <a:extLst>
                <a:ext uri="{FF2B5EF4-FFF2-40B4-BE49-F238E27FC236}">
                  <a16:creationId xmlns:a16="http://schemas.microsoft.com/office/drawing/2014/main" id="{E8982339-C4D7-484A-B8E1-C4DD1B443F41}"/>
                </a:ext>
              </a:extLst>
            </p:cNvPr>
            <p:cNvSpPr/>
            <p:nvPr/>
          </p:nvSpPr>
          <p:spPr>
            <a:xfrm>
              <a:off x="3696313" y="3890328"/>
              <a:ext cx="1980000" cy="216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ttangolo 42">
              <a:extLst>
                <a:ext uri="{FF2B5EF4-FFF2-40B4-BE49-F238E27FC236}">
                  <a16:creationId xmlns:a16="http://schemas.microsoft.com/office/drawing/2014/main" id="{ECA6F3E8-5867-4B84-8EB1-01C0E477EEF1}"/>
                </a:ext>
              </a:extLst>
            </p:cNvPr>
            <p:cNvSpPr/>
            <p:nvPr/>
          </p:nvSpPr>
          <p:spPr>
            <a:xfrm>
              <a:off x="6644800" y="3349126"/>
              <a:ext cx="1980000" cy="216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Rettangolo 43">
              <a:extLst>
                <a:ext uri="{FF2B5EF4-FFF2-40B4-BE49-F238E27FC236}">
                  <a16:creationId xmlns:a16="http://schemas.microsoft.com/office/drawing/2014/main" id="{9F5F1D69-63B7-4E94-A9A5-59FE47D2520D}"/>
                </a:ext>
              </a:extLst>
            </p:cNvPr>
            <p:cNvSpPr/>
            <p:nvPr/>
          </p:nvSpPr>
          <p:spPr>
            <a:xfrm>
              <a:off x="9521403" y="3890328"/>
              <a:ext cx="1980000" cy="216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B7F74DD3-0CF4-405E-920C-EF2401154A5C}"/>
                </a:ext>
              </a:extLst>
            </p:cNvPr>
            <p:cNvSpPr txBox="1"/>
            <p:nvPr/>
          </p:nvSpPr>
          <p:spPr>
            <a:xfrm>
              <a:off x="823368" y="3721240"/>
              <a:ext cx="1800000" cy="1415772"/>
            </a:xfrm>
            <a:prstGeom prst="rect">
              <a:avLst/>
            </a:prstGeom>
            <a:noFill/>
          </p:spPr>
          <p:txBody>
            <a:bodyPr wrap="square" rtlCol="0">
              <a:spAutoFit/>
            </a:bodyPr>
            <a:lstStyle/>
            <a:p>
              <a:pPr marL="285750" indent="-285750">
                <a:buFont typeface="Arial" panose="020B0604020202020204" pitchFamily="34" charset="0"/>
                <a:buChar char="•"/>
              </a:pPr>
              <a:r>
                <a:rPr lang="it-IT" sz="1400">
                  <a:latin typeface="Roboto Light" panose="02000000000000000000" pitchFamily="2" charset="0"/>
                  <a:ea typeface="Roboto Light" panose="02000000000000000000" pitchFamily="2" charset="0"/>
                </a:rPr>
                <a:t>Copyright </a:t>
              </a:r>
              <a:r>
                <a:rPr lang="it-IT" sz="1400" err="1">
                  <a:latin typeface="Roboto Light" panose="02000000000000000000" pitchFamily="2" charset="0"/>
                  <a:ea typeface="Roboto Light" panose="02000000000000000000" pitchFamily="2" charset="0"/>
                </a:rPr>
                <a:t>laws</a:t>
              </a:r>
              <a:endParaRPr lang="it-IT" sz="1400">
                <a:latin typeface="Roboto Light" panose="02000000000000000000" pitchFamily="2" charset="0"/>
                <a:ea typeface="Roboto Light" panose="02000000000000000000" pitchFamily="2" charset="0"/>
              </a:endParaRPr>
            </a:p>
            <a:p>
              <a:endParaRPr lang="it-IT" sz="140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it-IT" sz="1400">
                  <a:latin typeface="Roboto Light" panose="02000000000000000000" pitchFamily="2" charset="0"/>
                  <a:ea typeface="Roboto Light" panose="02000000000000000000" pitchFamily="2" charset="0"/>
                </a:rPr>
                <a:t>GDPR for customers’ data treatment</a:t>
              </a:r>
            </a:p>
            <a:p>
              <a:endParaRPr lang="it-IT" sz="1600">
                <a:latin typeface="Roboto Light" panose="02000000000000000000" pitchFamily="2" charset="0"/>
                <a:ea typeface="Roboto Light" panose="02000000000000000000" pitchFamily="2" charset="0"/>
              </a:endParaRPr>
            </a:p>
          </p:txBody>
        </p:sp>
        <p:sp>
          <p:nvSpPr>
            <p:cNvPr id="19" name="CasellaDiTesto 18">
              <a:extLst>
                <a:ext uri="{FF2B5EF4-FFF2-40B4-BE49-F238E27FC236}">
                  <a16:creationId xmlns:a16="http://schemas.microsoft.com/office/drawing/2014/main" id="{AEE82B3D-56A6-43C1-90A2-AFC9C7ECE470}"/>
                </a:ext>
              </a:extLst>
            </p:cNvPr>
            <p:cNvSpPr txBox="1"/>
            <p:nvPr/>
          </p:nvSpPr>
          <p:spPr>
            <a:xfrm>
              <a:off x="9611403" y="4401061"/>
              <a:ext cx="1800000" cy="1384995"/>
            </a:xfrm>
            <a:prstGeom prst="rect">
              <a:avLst/>
            </a:prstGeom>
            <a:noFill/>
          </p:spPr>
          <p:txBody>
            <a:bodyPr wrap="square" rtlCol="0">
              <a:spAutoFit/>
            </a:bodyPr>
            <a:lstStyle/>
            <a:p>
              <a:pPr marL="285750" indent="-285750">
                <a:buFont typeface="Arial" panose="020B0604020202020204" pitchFamily="34" charset="0"/>
                <a:buChar char="•"/>
              </a:pPr>
              <a:r>
                <a:rPr lang="it-IT" sz="1400">
                  <a:latin typeface="Roboto Light" panose="02000000000000000000" pitchFamily="2" charset="0"/>
                  <a:ea typeface="Roboto Light" panose="02000000000000000000" pitchFamily="2" charset="0"/>
                </a:rPr>
                <a:t>Online streaming </a:t>
              </a:r>
              <a:r>
                <a:rPr lang="it-IT" sz="1400" err="1">
                  <a:latin typeface="Roboto Light" panose="02000000000000000000" pitchFamily="2" charset="0"/>
                  <a:ea typeface="Roboto Light" panose="02000000000000000000" pitchFamily="2" charset="0"/>
                </a:rPr>
                <a:t>platform</a:t>
              </a:r>
              <a:endParaRPr lang="it-IT" sz="140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endParaRPr lang="it-IT" sz="140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it-IT" sz="1400">
                  <a:latin typeface="Roboto Light" panose="02000000000000000000" pitchFamily="2" charset="0"/>
                  <a:ea typeface="Roboto Light" panose="02000000000000000000" pitchFamily="2" charset="0"/>
                </a:rPr>
                <a:t>AI and Machine Learning</a:t>
              </a:r>
            </a:p>
            <a:p>
              <a:endParaRPr lang="it-IT" sz="1400">
                <a:latin typeface="Roboto Light" panose="02000000000000000000" pitchFamily="2" charset="0"/>
                <a:ea typeface="Roboto Light" panose="02000000000000000000" pitchFamily="2" charset="0"/>
              </a:endParaRPr>
            </a:p>
          </p:txBody>
        </p:sp>
        <p:sp>
          <p:nvSpPr>
            <p:cNvPr id="20" name="CasellaDiTesto 19">
              <a:extLst>
                <a:ext uri="{FF2B5EF4-FFF2-40B4-BE49-F238E27FC236}">
                  <a16:creationId xmlns:a16="http://schemas.microsoft.com/office/drawing/2014/main" id="{FD72E527-1671-4905-8BB1-DD45391A2C2A}"/>
                </a:ext>
              </a:extLst>
            </p:cNvPr>
            <p:cNvSpPr txBox="1"/>
            <p:nvPr/>
          </p:nvSpPr>
          <p:spPr>
            <a:xfrm>
              <a:off x="6687826" y="3539287"/>
              <a:ext cx="2068990" cy="2246769"/>
            </a:xfrm>
            <a:prstGeom prst="rect">
              <a:avLst/>
            </a:prstGeom>
            <a:noFill/>
          </p:spPr>
          <p:txBody>
            <a:bodyPr wrap="square" rtlCol="0">
              <a:spAutoFit/>
            </a:bodyPr>
            <a:lstStyle/>
            <a:p>
              <a:pPr marL="285750" indent="-285750">
                <a:buFont typeface="Arial" panose="020B0604020202020204" pitchFamily="34" charset="0"/>
                <a:buChar char="•"/>
              </a:pPr>
              <a:r>
                <a:rPr lang="it-IT" sz="1400">
                  <a:latin typeface="Roboto Light" panose="02000000000000000000" pitchFamily="2" charset="0"/>
                  <a:ea typeface="Roboto Light" panose="02000000000000000000" pitchFamily="2" charset="0"/>
                </a:rPr>
                <a:t>Social </a:t>
              </a:r>
              <a:r>
                <a:rPr lang="it-IT" sz="1400" err="1">
                  <a:latin typeface="Roboto Light" panose="02000000000000000000" pitchFamily="2" charset="0"/>
                  <a:ea typeface="Roboto Light" panose="02000000000000000000" pitchFamily="2" charset="0"/>
                </a:rPr>
                <a:t>Netowork</a:t>
              </a:r>
              <a:r>
                <a:rPr lang="it-IT" sz="1400">
                  <a:latin typeface="Roboto Light" panose="02000000000000000000" pitchFamily="2" charset="0"/>
                  <a:ea typeface="Roboto Light" panose="02000000000000000000" pitchFamily="2" charset="0"/>
                </a:rPr>
                <a:t>: </a:t>
              </a:r>
            </a:p>
            <a:p>
              <a:pPr marL="742950" lvl="1" indent="-285750">
                <a:buFont typeface="Arial" panose="020B0604020202020204" pitchFamily="34" charset="0"/>
                <a:buChar char="•"/>
              </a:pPr>
              <a:r>
                <a:rPr lang="it-IT" sz="1400" err="1">
                  <a:latin typeface="Roboto Light" panose="02000000000000000000" pitchFamily="2" charset="0"/>
                  <a:ea typeface="Roboto Light" panose="02000000000000000000" pitchFamily="2" charset="0"/>
                </a:rPr>
                <a:t>Increase</a:t>
              </a:r>
              <a:r>
                <a:rPr lang="it-IT" sz="1400">
                  <a:latin typeface="Roboto Light" panose="02000000000000000000" pitchFamily="2" charset="0"/>
                  <a:ea typeface="Roboto Light" panose="02000000000000000000" pitchFamily="2" charset="0"/>
                </a:rPr>
                <a:t> in audience</a:t>
              </a:r>
            </a:p>
            <a:p>
              <a:pPr marL="742950" lvl="1" indent="-285750">
                <a:buFont typeface="Arial" panose="020B0604020202020204" pitchFamily="34" charset="0"/>
                <a:buChar char="•"/>
              </a:pPr>
              <a:r>
                <a:rPr lang="it-IT" sz="1400" err="1">
                  <a:latin typeface="Roboto Light" panose="02000000000000000000" pitchFamily="2" charset="0"/>
                  <a:ea typeface="Roboto Light" panose="02000000000000000000" pitchFamily="2" charset="0"/>
                </a:rPr>
                <a:t>Easier</a:t>
              </a:r>
              <a:r>
                <a:rPr lang="it-IT" sz="1400">
                  <a:latin typeface="Roboto Light" panose="02000000000000000000" pitchFamily="2" charset="0"/>
                  <a:ea typeface="Roboto Light" panose="02000000000000000000" pitchFamily="2" charset="0"/>
                </a:rPr>
                <a:t> way to </a:t>
              </a:r>
              <a:r>
                <a:rPr lang="it-IT" sz="1400" err="1">
                  <a:latin typeface="Roboto Light" panose="02000000000000000000" pitchFamily="2" charset="0"/>
                  <a:ea typeface="Roboto Light" panose="02000000000000000000" pitchFamily="2" charset="0"/>
                </a:rPr>
                <a:t>promote</a:t>
              </a:r>
              <a:endParaRPr lang="it-IT" sz="1400">
                <a:latin typeface="Roboto Light" panose="02000000000000000000" pitchFamily="2" charset="0"/>
                <a:ea typeface="Roboto Light" panose="02000000000000000000" pitchFamily="2" charset="0"/>
              </a:endParaRPr>
            </a:p>
            <a:p>
              <a:pPr lvl="1"/>
              <a:endParaRPr lang="it-IT" sz="140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it-IT" sz="1400" err="1">
                  <a:latin typeface="Roboto Light" panose="02000000000000000000" pitchFamily="2" charset="0"/>
                  <a:ea typeface="Roboto Light" panose="02000000000000000000" pitchFamily="2" charset="0"/>
                </a:rPr>
                <a:t>TikTok</a:t>
              </a:r>
              <a:r>
                <a:rPr lang="it-IT" sz="1400">
                  <a:latin typeface="Roboto Light" panose="02000000000000000000" pitchFamily="2" charset="0"/>
                  <a:ea typeface="Roboto Light" panose="02000000000000000000" pitchFamily="2" charset="0"/>
                </a:rPr>
                <a:t> </a:t>
              </a:r>
              <a:r>
                <a:rPr lang="it-IT" sz="1400" err="1">
                  <a:latin typeface="Roboto Light" panose="02000000000000000000" pitchFamily="2" charset="0"/>
                  <a:ea typeface="Roboto Light" panose="02000000000000000000" pitchFamily="2" charset="0"/>
                </a:rPr>
                <a:t>Phenomenon</a:t>
              </a:r>
              <a:endParaRPr lang="it-IT" sz="140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endParaRPr lang="it-IT" sz="1400">
                <a:latin typeface="Roboto Light" panose="02000000000000000000" pitchFamily="2" charset="0"/>
                <a:ea typeface="Roboto Light" panose="02000000000000000000" pitchFamily="2" charset="0"/>
              </a:endParaRPr>
            </a:p>
            <a:p>
              <a:endParaRPr lang="it-IT" sz="1400">
                <a:latin typeface="Roboto Light" panose="02000000000000000000" pitchFamily="2" charset="0"/>
                <a:ea typeface="Roboto Light" panose="02000000000000000000" pitchFamily="2" charset="0"/>
              </a:endParaRPr>
            </a:p>
          </p:txBody>
        </p:sp>
        <p:sp>
          <p:nvSpPr>
            <p:cNvPr id="21" name="CasellaDiTesto 20">
              <a:extLst>
                <a:ext uri="{FF2B5EF4-FFF2-40B4-BE49-F238E27FC236}">
                  <a16:creationId xmlns:a16="http://schemas.microsoft.com/office/drawing/2014/main" id="{63C75A42-F47D-403B-A1CC-65B806A102BE}"/>
                </a:ext>
              </a:extLst>
            </p:cNvPr>
            <p:cNvSpPr txBox="1"/>
            <p:nvPr/>
          </p:nvSpPr>
          <p:spPr>
            <a:xfrm>
              <a:off x="3786313" y="4277830"/>
              <a:ext cx="1800000" cy="1384995"/>
            </a:xfrm>
            <a:prstGeom prst="rect">
              <a:avLst/>
            </a:prstGeom>
            <a:noFill/>
          </p:spPr>
          <p:txBody>
            <a:bodyPr wrap="square" rtlCol="0">
              <a:spAutoFit/>
            </a:bodyPr>
            <a:lstStyle/>
            <a:p>
              <a:pPr marL="285750" indent="-285750">
                <a:buFont typeface="Arial" panose="020B0604020202020204" pitchFamily="34" charset="0"/>
                <a:buChar char="•"/>
              </a:pPr>
              <a:r>
                <a:rPr lang="it-IT" sz="1400" err="1">
                  <a:latin typeface="Roboto Light" panose="02000000000000000000" pitchFamily="2" charset="0"/>
                  <a:ea typeface="Roboto Light" panose="02000000000000000000" pitchFamily="2" charset="0"/>
                </a:rPr>
                <a:t>Piracy</a:t>
              </a:r>
              <a:endParaRPr lang="it-IT" sz="1400">
                <a:latin typeface="Roboto Light" panose="02000000000000000000" pitchFamily="2" charset="0"/>
                <a:ea typeface="Roboto Light" panose="02000000000000000000" pitchFamily="2" charset="0"/>
              </a:endParaRPr>
            </a:p>
            <a:p>
              <a:endParaRPr lang="it-IT" sz="140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it-IT" sz="1400">
                  <a:latin typeface="Roboto Light" panose="02000000000000000000" pitchFamily="2" charset="0"/>
                  <a:ea typeface="Roboto Light" panose="02000000000000000000" pitchFamily="2" charset="0"/>
                </a:rPr>
                <a:t>Streaming </a:t>
              </a:r>
              <a:r>
                <a:rPr lang="it-IT" sz="1400" err="1">
                  <a:latin typeface="Roboto Light" panose="02000000000000000000" pitchFamily="2" charset="0"/>
                  <a:ea typeface="Roboto Light" panose="02000000000000000000" pitchFamily="2" charset="0"/>
                </a:rPr>
                <a:t>platform</a:t>
              </a:r>
              <a:r>
                <a:rPr lang="it-IT" sz="1400">
                  <a:latin typeface="Roboto Light" panose="02000000000000000000" pitchFamily="2" charset="0"/>
                  <a:ea typeface="Roboto Light" panose="02000000000000000000" pitchFamily="2" charset="0"/>
                </a:rPr>
                <a:t> </a:t>
              </a:r>
              <a:r>
                <a:rPr lang="it-IT" sz="1400" err="1">
                  <a:latin typeface="Roboto Light" panose="02000000000000000000" pitchFamily="2" charset="0"/>
                  <a:ea typeface="Roboto Light" panose="02000000000000000000" pitchFamily="2" charset="0"/>
                </a:rPr>
                <a:t>growth</a:t>
              </a:r>
              <a:endParaRPr lang="it-IT" sz="1400">
                <a:latin typeface="Roboto Light" panose="02000000000000000000" pitchFamily="2" charset="0"/>
                <a:ea typeface="Roboto Light" panose="02000000000000000000" pitchFamily="2" charset="0"/>
              </a:endParaRPr>
            </a:p>
            <a:p>
              <a:endParaRPr lang="it-IT" sz="1400">
                <a:latin typeface="Roboto Light" panose="02000000000000000000" pitchFamily="2" charset="0"/>
                <a:ea typeface="Roboto Light" panose="02000000000000000000" pitchFamily="2" charset="0"/>
              </a:endParaRPr>
            </a:p>
            <a:p>
              <a:endParaRPr lang="it-IT" sz="1400">
                <a:latin typeface="Roboto Light" panose="02000000000000000000" pitchFamily="2" charset="0"/>
                <a:ea typeface="Roboto Light" panose="02000000000000000000" pitchFamily="2" charset="0"/>
              </a:endParaRPr>
            </a:p>
          </p:txBody>
        </p:sp>
        <p:grpSp>
          <p:nvGrpSpPr>
            <p:cNvPr id="33" name="Gruppo 32">
              <a:extLst>
                <a:ext uri="{FF2B5EF4-FFF2-40B4-BE49-F238E27FC236}">
                  <a16:creationId xmlns:a16="http://schemas.microsoft.com/office/drawing/2014/main" id="{E66297C4-9FDB-4F81-A53B-C4693C4C4F43}"/>
                </a:ext>
              </a:extLst>
            </p:cNvPr>
            <p:cNvGrpSpPr/>
            <p:nvPr/>
          </p:nvGrpSpPr>
          <p:grpSpPr>
            <a:xfrm>
              <a:off x="747826" y="1136246"/>
              <a:ext cx="1980000" cy="1980000"/>
              <a:chOff x="1381647" y="1110038"/>
              <a:chExt cx="1980000" cy="1980000"/>
            </a:xfrm>
          </p:grpSpPr>
          <p:sp>
            <p:nvSpPr>
              <p:cNvPr id="25" name="Rettangolo 24">
                <a:extLst>
                  <a:ext uri="{FF2B5EF4-FFF2-40B4-BE49-F238E27FC236}">
                    <a16:creationId xmlns:a16="http://schemas.microsoft.com/office/drawing/2014/main" id="{F748BCA4-42F3-4F04-843A-7F1B8A55A2AE}"/>
                  </a:ext>
                </a:extLst>
              </p:cNvPr>
              <p:cNvSpPr/>
              <p:nvPr/>
            </p:nvSpPr>
            <p:spPr>
              <a:xfrm>
                <a:off x="1381647" y="1110038"/>
                <a:ext cx="1980000" cy="1980000"/>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2" name="CasellaDiTesto 1">
                <a:extLst>
                  <a:ext uri="{FF2B5EF4-FFF2-40B4-BE49-F238E27FC236}">
                    <a16:creationId xmlns:a16="http://schemas.microsoft.com/office/drawing/2014/main" id="{56BA4EF6-A099-4BA6-961F-6AA835B6A418}"/>
                  </a:ext>
                </a:extLst>
              </p:cNvPr>
              <p:cNvSpPr txBox="1"/>
              <p:nvPr/>
            </p:nvSpPr>
            <p:spPr>
              <a:xfrm>
                <a:off x="1433921" y="1315208"/>
                <a:ext cx="1875453" cy="1569660"/>
              </a:xfrm>
              <a:prstGeom prst="rect">
                <a:avLst/>
              </a:prstGeom>
              <a:noFill/>
              <a:ln>
                <a:noFill/>
              </a:ln>
            </p:spPr>
            <p:txBody>
              <a:bodyPr wrap="square" rtlCol="0">
                <a:spAutoFit/>
              </a:bodyPr>
              <a:lstStyle/>
              <a:p>
                <a:pPr algn="ctr"/>
                <a:r>
                  <a:rPr lang="it-IT" sz="9600" b="1">
                    <a:solidFill>
                      <a:schemeClr val="bg1"/>
                    </a:solidFill>
                    <a:latin typeface="Roboto Light" panose="02000000000000000000" pitchFamily="2" charset="0"/>
                    <a:ea typeface="Roboto Light" panose="02000000000000000000" pitchFamily="2" charset="0"/>
                  </a:rPr>
                  <a:t>P</a:t>
                </a:r>
              </a:p>
            </p:txBody>
          </p:sp>
        </p:grpSp>
        <p:grpSp>
          <p:nvGrpSpPr>
            <p:cNvPr id="35" name="Gruppo 34">
              <a:extLst>
                <a:ext uri="{FF2B5EF4-FFF2-40B4-BE49-F238E27FC236}">
                  <a16:creationId xmlns:a16="http://schemas.microsoft.com/office/drawing/2014/main" id="{D7767000-A7D0-4700-B67F-8C9751247DA9}"/>
                </a:ext>
              </a:extLst>
            </p:cNvPr>
            <p:cNvGrpSpPr/>
            <p:nvPr/>
          </p:nvGrpSpPr>
          <p:grpSpPr>
            <a:xfrm>
              <a:off x="6635552" y="1132677"/>
              <a:ext cx="1980000" cy="1980000"/>
              <a:chOff x="6118804" y="1119128"/>
              <a:chExt cx="1980000" cy="1980000"/>
            </a:xfrm>
          </p:grpSpPr>
          <p:sp>
            <p:nvSpPr>
              <p:cNvPr id="27" name="Rettangolo 26">
                <a:extLst>
                  <a:ext uri="{FF2B5EF4-FFF2-40B4-BE49-F238E27FC236}">
                    <a16:creationId xmlns:a16="http://schemas.microsoft.com/office/drawing/2014/main" id="{2B673BEC-A58E-4917-A547-F730AE6958AA}"/>
                  </a:ext>
                </a:extLst>
              </p:cNvPr>
              <p:cNvSpPr/>
              <p:nvPr/>
            </p:nvSpPr>
            <p:spPr>
              <a:xfrm>
                <a:off x="6118804" y="1119128"/>
                <a:ext cx="1980000" cy="1980000"/>
              </a:xfrm>
              <a:prstGeom prst="rect">
                <a:avLst/>
              </a:prstGeom>
              <a:solidFill>
                <a:srgbClr val="F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22" name="CasellaDiTesto 21">
                <a:extLst>
                  <a:ext uri="{FF2B5EF4-FFF2-40B4-BE49-F238E27FC236}">
                    <a16:creationId xmlns:a16="http://schemas.microsoft.com/office/drawing/2014/main" id="{44C3B948-67DF-48E2-A9C7-CC897B0E1C09}"/>
                  </a:ext>
                </a:extLst>
              </p:cNvPr>
              <p:cNvSpPr txBox="1"/>
              <p:nvPr/>
            </p:nvSpPr>
            <p:spPr>
              <a:xfrm>
                <a:off x="6171078" y="1324298"/>
                <a:ext cx="1875453" cy="1569660"/>
              </a:xfrm>
              <a:prstGeom prst="rect">
                <a:avLst/>
              </a:prstGeom>
              <a:noFill/>
              <a:ln>
                <a:noFill/>
              </a:ln>
            </p:spPr>
            <p:txBody>
              <a:bodyPr wrap="square" rtlCol="0">
                <a:spAutoFit/>
              </a:bodyPr>
              <a:lstStyle/>
              <a:p>
                <a:pPr algn="ctr"/>
                <a:r>
                  <a:rPr lang="it-IT" sz="9600" b="1">
                    <a:solidFill>
                      <a:schemeClr val="bg1"/>
                    </a:solidFill>
                    <a:latin typeface="Roboto Light" panose="02000000000000000000" pitchFamily="2" charset="0"/>
                    <a:ea typeface="Roboto Light" panose="02000000000000000000" pitchFamily="2" charset="0"/>
                  </a:rPr>
                  <a:t>S</a:t>
                </a:r>
              </a:p>
            </p:txBody>
          </p:sp>
        </p:grpSp>
        <p:grpSp>
          <p:nvGrpSpPr>
            <p:cNvPr id="34" name="Gruppo 33">
              <a:extLst>
                <a:ext uri="{FF2B5EF4-FFF2-40B4-BE49-F238E27FC236}">
                  <a16:creationId xmlns:a16="http://schemas.microsoft.com/office/drawing/2014/main" id="{AB5004EB-916D-4368-935E-94FCB9D5B9F3}"/>
                </a:ext>
              </a:extLst>
            </p:cNvPr>
            <p:cNvGrpSpPr/>
            <p:nvPr/>
          </p:nvGrpSpPr>
          <p:grpSpPr>
            <a:xfrm>
              <a:off x="3691689" y="1673868"/>
              <a:ext cx="1980000" cy="1980000"/>
              <a:chOff x="3801609" y="1217407"/>
              <a:chExt cx="1980000" cy="1980000"/>
            </a:xfrm>
          </p:grpSpPr>
          <p:sp>
            <p:nvSpPr>
              <p:cNvPr id="26" name="Rettangolo 25">
                <a:extLst>
                  <a:ext uri="{FF2B5EF4-FFF2-40B4-BE49-F238E27FC236}">
                    <a16:creationId xmlns:a16="http://schemas.microsoft.com/office/drawing/2014/main" id="{7B10A1A2-E48F-43E3-B975-00A7CC2A0D0E}"/>
                  </a:ext>
                </a:extLst>
              </p:cNvPr>
              <p:cNvSpPr/>
              <p:nvPr/>
            </p:nvSpPr>
            <p:spPr>
              <a:xfrm>
                <a:off x="3801609" y="1217407"/>
                <a:ext cx="1980000" cy="1980000"/>
              </a:xfrm>
              <a:prstGeom prst="rect">
                <a:avLst/>
              </a:prstGeom>
              <a:solidFill>
                <a:srgbClr val="EA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23" name="CasellaDiTesto 22">
                <a:extLst>
                  <a:ext uri="{FF2B5EF4-FFF2-40B4-BE49-F238E27FC236}">
                    <a16:creationId xmlns:a16="http://schemas.microsoft.com/office/drawing/2014/main" id="{969C45F6-5CEE-42DB-A414-E9F594DE3937}"/>
                  </a:ext>
                </a:extLst>
              </p:cNvPr>
              <p:cNvSpPr txBox="1"/>
              <p:nvPr/>
            </p:nvSpPr>
            <p:spPr>
              <a:xfrm>
                <a:off x="3853883" y="1422577"/>
                <a:ext cx="1875453" cy="1569660"/>
              </a:xfrm>
              <a:prstGeom prst="rect">
                <a:avLst/>
              </a:prstGeom>
              <a:noFill/>
              <a:ln>
                <a:noFill/>
              </a:ln>
            </p:spPr>
            <p:txBody>
              <a:bodyPr wrap="square" rtlCol="0">
                <a:spAutoFit/>
              </a:bodyPr>
              <a:lstStyle/>
              <a:p>
                <a:pPr algn="ctr"/>
                <a:r>
                  <a:rPr lang="it-IT" sz="9600" b="1">
                    <a:solidFill>
                      <a:schemeClr val="bg1"/>
                    </a:solidFill>
                    <a:latin typeface="Roboto Light" panose="02000000000000000000" pitchFamily="2" charset="0"/>
                    <a:ea typeface="Roboto Light" panose="02000000000000000000" pitchFamily="2" charset="0"/>
                  </a:rPr>
                  <a:t>E</a:t>
                </a:r>
              </a:p>
            </p:txBody>
          </p:sp>
        </p:grpSp>
        <p:grpSp>
          <p:nvGrpSpPr>
            <p:cNvPr id="36" name="Gruppo 35">
              <a:extLst>
                <a:ext uri="{FF2B5EF4-FFF2-40B4-BE49-F238E27FC236}">
                  <a16:creationId xmlns:a16="http://schemas.microsoft.com/office/drawing/2014/main" id="{C55BB6F4-B93A-47D9-9252-69CA029A2594}"/>
                </a:ext>
              </a:extLst>
            </p:cNvPr>
            <p:cNvGrpSpPr/>
            <p:nvPr/>
          </p:nvGrpSpPr>
          <p:grpSpPr>
            <a:xfrm>
              <a:off x="9521403" y="1673868"/>
              <a:ext cx="1980000" cy="1980000"/>
              <a:chOff x="8285791" y="1173618"/>
              <a:chExt cx="1980000" cy="1980000"/>
            </a:xfrm>
          </p:grpSpPr>
          <p:sp>
            <p:nvSpPr>
              <p:cNvPr id="28" name="Rettangolo 27">
                <a:extLst>
                  <a:ext uri="{FF2B5EF4-FFF2-40B4-BE49-F238E27FC236}">
                    <a16:creationId xmlns:a16="http://schemas.microsoft.com/office/drawing/2014/main" id="{46C49C65-9B1D-4454-9792-69069C6E304A}"/>
                  </a:ext>
                </a:extLst>
              </p:cNvPr>
              <p:cNvSpPr/>
              <p:nvPr/>
            </p:nvSpPr>
            <p:spPr>
              <a:xfrm>
                <a:off x="8285791" y="1173618"/>
                <a:ext cx="1980000" cy="1980000"/>
              </a:xfrm>
              <a:prstGeom prst="rect">
                <a:avLst/>
              </a:prstGeom>
              <a:solidFill>
                <a:srgbClr val="FF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24" name="CasellaDiTesto 23">
                <a:extLst>
                  <a:ext uri="{FF2B5EF4-FFF2-40B4-BE49-F238E27FC236}">
                    <a16:creationId xmlns:a16="http://schemas.microsoft.com/office/drawing/2014/main" id="{D8F0E702-0043-4CEC-B492-82EB1FE8BE9C}"/>
                  </a:ext>
                </a:extLst>
              </p:cNvPr>
              <p:cNvSpPr txBox="1"/>
              <p:nvPr/>
            </p:nvSpPr>
            <p:spPr>
              <a:xfrm>
                <a:off x="8338065" y="1378788"/>
                <a:ext cx="1875453" cy="1569660"/>
              </a:xfrm>
              <a:prstGeom prst="rect">
                <a:avLst/>
              </a:prstGeom>
              <a:noFill/>
              <a:ln>
                <a:noFill/>
              </a:ln>
            </p:spPr>
            <p:txBody>
              <a:bodyPr wrap="square" rtlCol="0">
                <a:spAutoFit/>
              </a:bodyPr>
              <a:lstStyle/>
              <a:p>
                <a:pPr algn="ctr"/>
                <a:r>
                  <a:rPr lang="it-IT" sz="9600" b="1">
                    <a:solidFill>
                      <a:schemeClr val="bg1"/>
                    </a:solidFill>
                    <a:latin typeface="Roboto Light" panose="02000000000000000000" pitchFamily="2" charset="0"/>
                    <a:ea typeface="Roboto Light" panose="02000000000000000000" pitchFamily="2" charset="0"/>
                  </a:rPr>
                  <a:t>T</a:t>
                </a:r>
              </a:p>
            </p:txBody>
          </p:sp>
        </p:grpSp>
      </p:grpSp>
    </p:spTree>
    <p:extLst>
      <p:ext uri="{BB962C8B-B14F-4D97-AF65-F5344CB8AC3E}">
        <p14:creationId xmlns:p14="http://schemas.microsoft.com/office/powerpoint/2010/main" val="1810044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a:t>
            </a:r>
          </a:p>
        </p:txBody>
      </p:sp>
      <p:sp>
        <p:nvSpPr>
          <p:cNvPr id="7" name="CasellaDiTesto 6">
            <a:extLst>
              <a:ext uri="{FF2B5EF4-FFF2-40B4-BE49-F238E27FC236}">
                <a16:creationId xmlns:a16="http://schemas.microsoft.com/office/drawing/2014/main" id="{83DAFBAC-D00B-4604-A74D-4777D9768B65}"/>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Porter’s</a:t>
            </a:r>
            <a:r>
              <a:rPr lang="it-IT" sz="2400">
                <a:solidFill>
                  <a:schemeClr val="bg1"/>
                </a:solidFill>
                <a:latin typeface="Bahnschrift SemiBold SemiConden" panose="020B0502040204020203" pitchFamily="34" charset="0"/>
                <a:ea typeface="Roboto Light" panose="02000000000000000000" pitchFamily="2" charset="0"/>
              </a:rPr>
              <a:t> Value Chain</a:t>
            </a:r>
          </a:p>
        </p:txBody>
      </p:sp>
      <p:pic>
        <p:nvPicPr>
          <p:cNvPr id="2" name="Immagine 1">
            <a:extLst>
              <a:ext uri="{FF2B5EF4-FFF2-40B4-BE49-F238E27FC236}">
                <a16:creationId xmlns:a16="http://schemas.microsoft.com/office/drawing/2014/main" id="{621442C8-931B-46E0-B2BF-357517BEFC57}"/>
              </a:ext>
            </a:extLst>
          </p:cNvPr>
          <p:cNvPicPr>
            <a:picLocks noChangeAspect="1"/>
          </p:cNvPicPr>
          <p:nvPr/>
        </p:nvPicPr>
        <p:blipFill>
          <a:blip r:embed="rId3"/>
          <a:stretch>
            <a:fillRect/>
          </a:stretch>
        </p:blipFill>
        <p:spPr>
          <a:xfrm>
            <a:off x="1430658" y="1129004"/>
            <a:ext cx="9330683" cy="4823927"/>
          </a:xfrm>
          <a:prstGeom prst="rect">
            <a:avLst/>
          </a:prstGeom>
        </p:spPr>
      </p:pic>
    </p:spTree>
    <p:extLst>
      <p:ext uri="{BB962C8B-B14F-4D97-AF65-F5344CB8AC3E}">
        <p14:creationId xmlns:p14="http://schemas.microsoft.com/office/powerpoint/2010/main" val="2910037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a:t>
            </a:r>
          </a:p>
        </p:txBody>
      </p:sp>
      <p:sp>
        <p:nvSpPr>
          <p:cNvPr id="7" name="CasellaDiTesto 6">
            <a:extLst>
              <a:ext uri="{FF2B5EF4-FFF2-40B4-BE49-F238E27FC236}">
                <a16:creationId xmlns:a16="http://schemas.microsoft.com/office/drawing/2014/main" id="{0F4D7CAA-DC5C-474D-9B27-43D9D822A1DE}"/>
              </a:ext>
            </a:extLst>
          </p:cNvPr>
          <p:cNvSpPr txBox="1"/>
          <p:nvPr/>
        </p:nvSpPr>
        <p:spPr>
          <a:xfrm>
            <a:off x="0" y="75198"/>
            <a:ext cx="12192000" cy="461665"/>
          </a:xfrm>
          <a:prstGeom prst="rect">
            <a:avLst/>
          </a:prstGeom>
          <a:noFill/>
        </p:spPr>
        <p:txBody>
          <a:bodyPr wrap="square" rtlCol="0">
            <a:spAutoFit/>
          </a:bodyPr>
          <a:lstStyle>
            <a:defPPr>
              <a:defRPr lang="it-IT"/>
            </a:defPPr>
            <a:lvl1pPr>
              <a:defRPr sz="2400">
                <a:solidFill>
                  <a:schemeClr val="bg1"/>
                </a:solidFill>
                <a:latin typeface="Bahnschrift SemiBold SemiConden" panose="020B0502040204020203" pitchFamily="34" charset="0"/>
                <a:ea typeface="Roboto Light" panose="02000000000000000000" pitchFamily="2" charset="0"/>
              </a:defRPr>
            </a:lvl1pPr>
          </a:lstStyle>
          <a:p>
            <a:r>
              <a:rPr lang="it-IT"/>
              <a:t>SWOT</a:t>
            </a:r>
          </a:p>
        </p:txBody>
      </p:sp>
      <p:pic>
        <p:nvPicPr>
          <p:cNvPr id="2" name="Immagine 1">
            <a:extLst>
              <a:ext uri="{FF2B5EF4-FFF2-40B4-BE49-F238E27FC236}">
                <a16:creationId xmlns:a16="http://schemas.microsoft.com/office/drawing/2014/main" id="{E699C985-3522-4B68-92C9-ABDC8749D190}"/>
              </a:ext>
            </a:extLst>
          </p:cNvPr>
          <p:cNvPicPr>
            <a:picLocks noChangeAspect="1"/>
          </p:cNvPicPr>
          <p:nvPr/>
        </p:nvPicPr>
        <p:blipFill>
          <a:blip r:embed="rId3"/>
          <a:stretch>
            <a:fillRect/>
          </a:stretch>
        </p:blipFill>
        <p:spPr>
          <a:xfrm>
            <a:off x="820874" y="625704"/>
            <a:ext cx="10550252" cy="6071529"/>
          </a:xfrm>
          <a:prstGeom prst="rect">
            <a:avLst/>
          </a:prstGeom>
        </p:spPr>
      </p:pic>
    </p:spTree>
    <p:extLst>
      <p:ext uri="{BB962C8B-B14F-4D97-AF65-F5344CB8AC3E}">
        <p14:creationId xmlns:p14="http://schemas.microsoft.com/office/powerpoint/2010/main" val="409476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4</a:t>
            </a:r>
          </a:p>
        </p:txBody>
      </p:sp>
      <p:sp>
        <p:nvSpPr>
          <p:cNvPr id="7" name="CasellaDiTesto 6">
            <a:extLst>
              <a:ext uri="{FF2B5EF4-FFF2-40B4-BE49-F238E27FC236}">
                <a16:creationId xmlns:a16="http://schemas.microsoft.com/office/drawing/2014/main" id="{0010BD50-F684-45CD-B0B9-03516146A4EE}"/>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Strategy</a:t>
            </a:r>
            <a:r>
              <a:rPr lang="it-IT" sz="2000">
                <a:solidFill>
                  <a:schemeClr val="bg1"/>
                </a:solidFill>
                <a:latin typeface="Roboto Light" panose="02000000000000000000" pitchFamily="2" charset="0"/>
                <a:ea typeface="Roboto Light" panose="02000000000000000000" pitchFamily="2" charset="0"/>
              </a:rPr>
              <a:t> </a:t>
            </a:r>
            <a:r>
              <a:rPr lang="it-IT" sz="2400">
                <a:solidFill>
                  <a:schemeClr val="bg1"/>
                </a:solidFill>
                <a:latin typeface="Bahnschrift SemiBold SemiConden" panose="020B0502040204020203" pitchFamily="34" charset="0"/>
                <a:ea typeface="Roboto Light" panose="02000000000000000000" pitchFamily="2" charset="0"/>
              </a:rPr>
              <a:t>Palette</a:t>
            </a:r>
          </a:p>
        </p:txBody>
      </p:sp>
      <p:pic>
        <p:nvPicPr>
          <p:cNvPr id="2" name="Immagine 1">
            <a:extLst>
              <a:ext uri="{FF2B5EF4-FFF2-40B4-BE49-F238E27FC236}">
                <a16:creationId xmlns:a16="http://schemas.microsoft.com/office/drawing/2014/main" id="{FF382C28-AD0E-4FB1-9152-860DBCCAAF25}"/>
              </a:ext>
            </a:extLst>
          </p:cNvPr>
          <p:cNvPicPr>
            <a:picLocks noChangeAspect="1"/>
          </p:cNvPicPr>
          <p:nvPr/>
        </p:nvPicPr>
        <p:blipFill>
          <a:blip r:embed="rId3"/>
          <a:stretch>
            <a:fillRect/>
          </a:stretch>
        </p:blipFill>
        <p:spPr>
          <a:xfrm>
            <a:off x="3630507" y="1111706"/>
            <a:ext cx="4930986" cy="4634588"/>
          </a:xfrm>
          <a:prstGeom prst="rect">
            <a:avLst/>
          </a:prstGeom>
        </p:spPr>
      </p:pic>
    </p:spTree>
    <p:extLst>
      <p:ext uri="{BB962C8B-B14F-4D97-AF65-F5344CB8AC3E}">
        <p14:creationId xmlns:p14="http://schemas.microsoft.com/office/powerpoint/2010/main" val="255745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5</a:t>
            </a:r>
          </a:p>
        </p:txBody>
      </p:sp>
      <p:sp>
        <p:nvSpPr>
          <p:cNvPr id="7" name="CasellaDiTesto 6">
            <a:extLst>
              <a:ext uri="{FF2B5EF4-FFF2-40B4-BE49-F238E27FC236}">
                <a16:creationId xmlns:a16="http://schemas.microsoft.com/office/drawing/2014/main" id="{A5253526-E80B-4580-B7A0-FC1CDFC8653C}"/>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Strategic</a:t>
            </a:r>
            <a:r>
              <a:rPr lang="it-IT" sz="2000">
                <a:solidFill>
                  <a:schemeClr val="bg1"/>
                </a:solidFill>
                <a:latin typeface="Roboto Light" panose="02000000000000000000" pitchFamily="2" charset="0"/>
                <a:ea typeface="Roboto Light" panose="02000000000000000000" pitchFamily="2" charset="0"/>
              </a:rPr>
              <a:t> </a:t>
            </a:r>
            <a:r>
              <a:rPr lang="it-IT" sz="2400">
                <a:solidFill>
                  <a:schemeClr val="bg1"/>
                </a:solidFill>
                <a:latin typeface="Bahnschrift SemiBold SemiConden" panose="020B0502040204020203" pitchFamily="34" charset="0"/>
                <a:ea typeface="Roboto Light" panose="02000000000000000000" pitchFamily="2" charset="0"/>
              </a:rPr>
              <a:t>Posture</a:t>
            </a:r>
          </a:p>
        </p:txBody>
      </p:sp>
      <p:sp>
        <p:nvSpPr>
          <p:cNvPr id="2" name="Rettangolo 1">
            <a:extLst>
              <a:ext uri="{FF2B5EF4-FFF2-40B4-BE49-F238E27FC236}">
                <a16:creationId xmlns:a16="http://schemas.microsoft.com/office/drawing/2014/main" id="{93D065D4-DB1E-41DD-874E-4F1E057908FB}"/>
              </a:ext>
            </a:extLst>
          </p:cNvPr>
          <p:cNvSpPr/>
          <p:nvPr/>
        </p:nvSpPr>
        <p:spPr>
          <a:xfrm>
            <a:off x="317240" y="1289953"/>
            <a:ext cx="5778760" cy="4278094"/>
          </a:xfrm>
          <a:prstGeom prst="rect">
            <a:avLst/>
          </a:prstGeom>
        </p:spPr>
        <p:txBody>
          <a:bodyPr wrap="square">
            <a:spAutoFit/>
          </a:bodyPr>
          <a:lstStyle/>
          <a:p>
            <a:pPr algn="just">
              <a:spcBef>
                <a:spcPts val="600"/>
              </a:spcBef>
              <a:spcAft>
                <a:spcPts val="600"/>
              </a:spcAft>
            </a:pPr>
            <a:r>
              <a:rPr lang="en-GB" sz="1400">
                <a:latin typeface="Roboto Light" panose="02000000000000000000" pitchFamily="2" charset="0"/>
                <a:ea typeface="DengXian" panose="02010600030101010101" pitchFamily="2" charset="-122"/>
                <a:cs typeface="Calibri" panose="020F0502020204030204" pitchFamily="34" charset="0"/>
              </a:rPr>
              <a:t>The </a:t>
            </a:r>
            <a:r>
              <a:rPr lang="en-GB" sz="1400" b="1">
                <a:latin typeface="Roboto Light" panose="02000000000000000000" pitchFamily="2" charset="0"/>
                <a:ea typeface="DengXian" panose="02010600030101010101" pitchFamily="2" charset="-122"/>
                <a:cs typeface="Calibri" panose="020F0502020204030204" pitchFamily="34" charset="0"/>
              </a:rPr>
              <a:t>turbulence</a:t>
            </a:r>
            <a:r>
              <a:rPr lang="en-GB" sz="1400">
                <a:latin typeface="Roboto Light" panose="02000000000000000000" pitchFamily="2" charset="0"/>
                <a:ea typeface="DengXian" panose="02010600030101010101" pitchFamily="2" charset="-122"/>
                <a:cs typeface="Calibri" panose="020F0502020204030204" pitchFamily="34" charset="0"/>
              </a:rPr>
              <a:t> in the music industry is low: the entry rate is not so high since the industry is dominated by few big players and to compete with them, knowledge of the processes, capital (financial, human, physical and intellectual) and a strong IT organization are needed. </a:t>
            </a:r>
            <a:endParaRPr lang="it-IT" sz="1400">
              <a:latin typeface="Roboto Light" panose="02000000000000000000" pitchFamily="2" charset="0"/>
              <a:ea typeface="DengXian" panose="02010600030101010101" pitchFamily="2" charset="-122"/>
              <a:cs typeface="Arial" panose="020B0604020202020204" pitchFamily="34" charset="0"/>
            </a:endParaRPr>
          </a:p>
          <a:p>
            <a:pPr algn="just">
              <a:spcBef>
                <a:spcPts val="600"/>
              </a:spcBef>
              <a:spcAft>
                <a:spcPts val="600"/>
              </a:spcAft>
            </a:pPr>
            <a:r>
              <a:rPr lang="en-GB" sz="1400">
                <a:latin typeface="Roboto Light" panose="02000000000000000000" pitchFamily="2" charset="0"/>
                <a:ea typeface="DengXian" panose="02010600030101010101" pitchFamily="2" charset="-122"/>
                <a:cs typeface="Calibri" panose="020F0502020204030204" pitchFamily="34" charset="0"/>
              </a:rPr>
              <a:t>The </a:t>
            </a:r>
            <a:r>
              <a:rPr lang="en-GB" sz="1400" b="1">
                <a:latin typeface="Roboto Light" panose="02000000000000000000" pitchFamily="2" charset="0"/>
                <a:ea typeface="DengXian" panose="02010600030101010101" pitchFamily="2" charset="-122"/>
                <a:cs typeface="Calibri" panose="020F0502020204030204" pitchFamily="34" charset="0"/>
              </a:rPr>
              <a:t>concentration</a:t>
            </a:r>
            <a:r>
              <a:rPr lang="en-GB" sz="1400">
                <a:latin typeface="Roboto Light" panose="02000000000000000000" pitchFamily="2" charset="0"/>
                <a:ea typeface="DengXian" panose="02010600030101010101" pitchFamily="2" charset="-122"/>
                <a:cs typeface="Calibri" panose="020F0502020204030204" pitchFamily="34" charset="0"/>
              </a:rPr>
              <a:t> is high, few majors are operating and dominating the market with 66.2% of the market share. The remaining 33.8% is managed by many small independent labels. The concentration is still increasing due to mergers and acquisitions: the last one concerns Sony Music Entertainment’s acquisition of EMI Music in 2018. Due to a high concentration, all the actions of the majors can be seen by competitors and easily imitated.</a:t>
            </a:r>
            <a:endParaRPr lang="it-IT" sz="1400">
              <a:latin typeface="Roboto Light" panose="02000000000000000000" pitchFamily="2" charset="0"/>
              <a:ea typeface="DengXian" panose="02010600030101010101" pitchFamily="2" charset="-122"/>
              <a:cs typeface="Arial" panose="020B0604020202020204" pitchFamily="34" charset="0"/>
            </a:endParaRPr>
          </a:p>
          <a:p>
            <a:pPr algn="just">
              <a:spcBef>
                <a:spcPts val="600"/>
              </a:spcBef>
              <a:spcAft>
                <a:spcPts val="600"/>
              </a:spcAft>
            </a:pPr>
            <a:r>
              <a:rPr lang="en-GB" sz="1400">
                <a:latin typeface="Roboto Light" panose="02000000000000000000" pitchFamily="2" charset="0"/>
                <a:ea typeface="DengXian" panose="02010600030101010101" pitchFamily="2" charset="-122"/>
                <a:cs typeface="Calibri" panose="020F0502020204030204" pitchFamily="34" charset="0"/>
              </a:rPr>
              <a:t>The </a:t>
            </a:r>
            <a:r>
              <a:rPr lang="en-GB" sz="1400" b="1">
                <a:latin typeface="Roboto Light" panose="02000000000000000000" pitchFamily="2" charset="0"/>
                <a:ea typeface="DengXian" panose="02010600030101010101" pitchFamily="2" charset="-122"/>
                <a:cs typeface="Calibri" panose="020F0502020204030204" pitchFamily="34" charset="0"/>
              </a:rPr>
              <a:t>growth</a:t>
            </a:r>
            <a:r>
              <a:rPr lang="en-GB" sz="1400">
                <a:latin typeface="Roboto Light" panose="02000000000000000000" pitchFamily="2" charset="0"/>
                <a:ea typeface="DengXian" panose="02010600030101010101" pitchFamily="2" charset="-122"/>
                <a:cs typeface="Calibri" panose="020F0502020204030204" pitchFamily="34" charset="0"/>
              </a:rPr>
              <a:t> of the </a:t>
            </a:r>
            <a:r>
              <a:rPr lang="en-GB" sz="1400" b="1">
                <a:latin typeface="Roboto Light" panose="02000000000000000000" pitchFamily="2" charset="0"/>
                <a:ea typeface="DengXian" panose="02010600030101010101" pitchFamily="2" charset="-122"/>
                <a:cs typeface="Calibri" panose="020F0502020204030204" pitchFamily="34" charset="0"/>
              </a:rPr>
              <a:t>demand</a:t>
            </a:r>
            <a:r>
              <a:rPr lang="en-GB" sz="1400">
                <a:latin typeface="Roboto Light" panose="02000000000000000000" pitchFamily="2" charset="0"/>
                <a:ea typeface="DengXian" panose="02010600030101010101" pitchFamily="2" charset="-122"/>
                <a:cs typeface="Calibri" panose="020F0502020204030204" pitchFamily="34" charset="0"/>
              </a:rPr>
              <a:t> is highly increasing, as emerged from the economic trends in the PEST analysis, mainly due to streaming channels. The market is based on new content creation and, since the product sold is music, the demand for it will hardly decrease. On the contrary, it will be always higher thanks to the global accessibility to music, enabled by streaming platforms and by the customers who are always “hungry” of new music.</a:t>
            </a:r>
            <a:endParaRPr lang="it-IT" sz="1400">
              <a:latin typeface="Roboto Light" panose="02000000000000000000" pitchFamily="2" charset="0"/>
              <a:ea typeface="DengXian" panose="02010600030101010101" pitchFamily="2" charset="-122"/>
              <a:cs typeface="Arial" panose="020B0604020202020204" pitchFamily="34" charset="0"/>
            </a:endParaRPr>
          </a:p>
        </p:txBody>
      </p:sp>
      <p:sp>
        <p:nvSpPr>
          <p:cNvPr id="3" name="Freccia a destra 2">
            <a:extLst>
              <a:ext uri="{FF2B5EF4-FFF2-40B4-BE49-F238E27FC236}">
                <a16:creationId xmlns:a16="http://schemas.microsoft.com/office/drawing/2014/main" id="{0D172C6B-B090-4A0C-903B-F9C290FB8980}"/>
              </a:ext>
            </a:extLst>
          </p:cNvPr>
          <p:cNvSpPr/>
          <p:nvPr/>
        </p:nvSpPr>
        <p:spPr>
          <a:xfrm>
            <a:off x="6288833" y="3209731"/>
            <a:ext cx="1147665" cy="550506"/>
          </a:xfrm>
          <a:prstGeom prst="rightArrow">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5F57FF07-FF15-4AC4-BF00-8E139FC09477}"/>
              </a:ext>
            </a:extLst>
          </p:cNvPr>
          <p:cNvSpPr/>
          <p:nvPr/>
        </p:nvSpPr>
        <p:spPr>
          <a:xfrm>
            <a:off x="7501813" y="2684765"/>
            <a:ext cx="4438262" cy="1600438"/>
          </a:xfrm>
          <a:prstGeom prst="rect">
            <a:avLst/>
          </a:prstGeom>
        </p:spPr>
        <p:txBody>
          <a:bodyPr wrap="square">
            <a:spAutoFit/>
          </a:bodyPr>
          <a:lstStyle/>
          <a:p>
            <a:r>
              <a:rPr lang="en-GB" sz="1400">
                <a:latin typeface="Roboto Light" panose="02000000000000000000" pitchFamily="2" charset="0"/>
                <a:ea typeface="DengXian" panose="02010600030101010101" pitchFamily="2" charset="-122"/>
                <a:cs typeface="Calibri" panose="020F0502020204030204" pitchFamily="34" charset="0"/>
              </a:rPr>
              <a:t>The companies inside the industry should apply a strategy that is coherent with what other players are doing, without differentiating and diverging from industry norms. Therefore, competitors will tend to imitate each other, and this is the confirmation that a key differentiating factor in this environment is something that cannot be visible to the other firms.  </a:t>
            </a:r>
            <a:endParaRPr lang="it-IT" sz="1400"/>
          </a:p>
        </p:txBody>
      </p:sp>
    </p:spTree>
    <p:extLst>
      <p:ext uri="{BB962C8B-B14F-4D97-AF65-F5344CB8AC3E}">
        <p14:creationId xmlns:p14="http://schemas.microsoft.com/office/powerpoint/2010/main" val="202952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xplosion: 14 Points 11">
            <a:extLst>
              <a:ext uri="{FF2B5EF4-FFF2-40B4-BE49-F238E27FC236}">
                <a16:creationId xmlns:a16="http://schemas.microsoft.com/office/drawing/2014/main" id="{5379DA1E-24ED-418A-9DA8-256264550475}"/>
              </a:ext>
            </a:extLst>
          </p:cNvPr>
          <p:cNvSpPr/>
          <p:nvPr/>
        </p:nvSpPr>
        <p:spPr>
          <a:xfrm>
            <a:off x="9190999" y="1638974"/>
            <a:ext cx="2649047" cy="2624486"/>
          </a:xfrm>
          <a:prstGeom prst="irregularSeal2">
            <a:avLst/>
          </a:prstGeom>
          <a:solidFill>
            <a:srgbClr val="F2515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Immagine 15" descr="C:\Users\Lenovo\AppData\Local\Microsoft\Windows\INetCache\Content.MSO\2EFF04CC.tmp">
            <a:extLst>
              <a:ext uri="{FF2B5EF4-FFF2-40B4-BE49-F238E27FC236}">
                <a16:creationId xmlns:a16="http://schemas.microsoft.com/office/drawing/2014/main" id="{78D02448-78FF-4652-9382-DFB359DC5625}"/>
              </a:ext>
            </a:extLst>
          </p:cNvPr>
          <p:cNvPicPr>
            <a:picLocks noChangeAspect="1"/>
          </p:cNvPicPr>
          <p:nvPr/>
        </p:nvPicPr>
        <p:blipFill rotWithShape="1">
          <a:blip r:embed="rId3">
            <a:extLst>
              <a:ext uri="{28A0092B-C50C-407E-A947-70E740481C1C}">
                <a14:useLocalDpi xmlns:a14="http://schemas.microsoft.com/office/drawing/2010/main" val="0"/>
              </a:ext>
            </a:extLst>
          </a:blip>
          <a:srcRect r="9723" b="7990"/>
          <a:stretch/>
        </p:blipFill>
        <p:spPr bwMode="auto">
          <a:xfrm>
            <a:off x="3045276" y="1533443"/>
            <a:ext cx="5643028" cy="3685583"/>
          </a:xfrm>
          <a:prstGeom prst="rect">
            <a:avLst/>
          </a:prstGeom>
          <a:noFill/>
          <a:ln>
            <a:noFill/>
          </a:ln>
        </p:spPr>
      </p:pic>
      <p:grpSp>
        <p:nvGrpSpPr>
          <p:cNvPr id="11" name="Group 10">
            <a:extLst>
              <a:ext uri="{FF2B5EF4-FFF2-40B4-BE49-F238E27FC236}">
                <a16:creationId xmlns:a16="http://schemas.microsoft.com/office/drawing/2014/main" id="{E7CF5A0D-8FA1-4F69-A2D4-77CE63876FF2}"/>
              </a:ext>
            </a:extLst>
          </p:cNvPr>
          <p:cNvGrpSpPr/>
          <p:nvPr/>
        </p:nvGrpSpPr>
        <p:grpSpPr>
          <a:xfrm>
            <a:off x="3637287" y="1533443"/>
            <a:ext cx="4917425" cy="4192800"/>
            <a:chOff x="3637287" y="1533443"/>
            <a:chExt cx="4917425" cy="4192800"/>
          </a:xfrm>
        </p:grpSpPr>
        <p:sp>
          <p:nvSpPr>
            <p:cNvPr id="10" name="Rectangle 9">
              <a:extLst>
                <a:ext uri="{FF2B5EF4-FFF2-40B4-BE49-F238E27FC236}">
                  <a16:creationId xmlns:a16="http://schemas.microsoft.com/office/drawing/2014/main" id="{DD07D9E3-BECD-4E99-8044-FB7AFB6A23C8}"/>
                </a:ext>
              </a:extLst>
            </p:cNvPr>
            <p:cNvSpPr/>
            <p:nvPr/>
          </p:nvSpPr>
          <p:spPr>
            <a:xfrm>
              <a:off x="3637287" y="1533443"/>
              <a:ext cx="4917425" cy="4192800"/>
            </a:xfrm>
            <a:prstGeom prst="rect">
              <a:avLst/>
            </a:prstGeom>
            <a:solidFill>
              <a:srgbClr val="FFD8D8"/>
            </a:solidFill>
            <a:ln>
              <a:solidFill>
                <a:srgbClr val="FF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tangolo 8">
              <a:extLst>
                <a:ext uri="{FF2B5EF4-FFF2-40B4-BE49-F238E27FC236}">
                  <a16:creationId xmlns:a16="http://schemas.microsoft.com/office/drawing/2014/main" id="{F1910741-421E-4848-909D-A0A836538EF1}"/>
                </a:ext>
              </a:extLst>
            </p:cNvPr>
            <p:cNvSpPr/>
            <p:nvPr/>
          </p:nvSpPr>
          <p:spPr>
            <a:xfrm>
              <a:off x="5067512" y="1556909"/>
              <a:ext cx="2056973" cy="584775"/>
            </a:xfrm>
            <a:prstGeom prst="rect">
              <a:avLst/>
            </a:prstGeom>
          </p:spPr>
          <p:txBody>
            <a:bodyPr wrap="none">
              <a:spAutoFit/>
            </a:bodyPr>
            <a:lstStyle/>
            <a:p>
              <a:r>
                <a:rPr lang="it-IT" sz="3200" b="1">
                  <a:solidFill>
                    <a:srgbClr val="C00000"/>
                  </a:solidFill>
                  <a:latin typeface="Bahnschrift SemiBold Condensed" panose="020B0502040204020203" pitchFamily="34" charset="0"/>
                  <a:ea typeface="Roboto Light" panose="02000000000000000000" pitchFamily="2" charset="0"/>
                </a:rPr>
                <a:t>KEY FEATURES</a:t>
              </a:r>
            </a:p>
          </p:txBody>
        </p:sp>
      </p:grpSp>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4"/>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a:t>
            </a:r>
          </a:p>
        </p:txBody>
      </p:sp>
      <p:sp>
        <p:nvSpPr>
          <p:cNvPr id="7" name="CasellaDiTesto 6">
            <a:extLst>
              <a:ext uri="{FF2B5EF4-FFF2-40B4-BE49-F238E27FC236}">
                <a16:creationId xmlns:a16="http://schemas.microsoft.com/office/drawing/2014/main" id="{171172DF-2A88-4EB6-8463-47114243CC77}"/>
              </a:ext>
            </a:extLst>
          </p:cNvPr>
          <p:cNvSpPr txBox="1"/>
          <p:nvPr/>
        </p:nvSpPr>
        <p:spPr>
          <a:xfrm>
            <a:off x="0" y="32190"/>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Introduction</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1028" name="Picture 4" descr="TikTok Logo | Storia e significato dell'emblema del marchio">
            <a:extLst>
              <a:ext uri="{FF2B5EF4-FFF2-40B4-BE49-F238E27FC236}">
                <a16:creationId xmlns:a16="http://schemas.microsoft.com/office/drawing/2014/main" id="{1477F7EE-2BAE-4C2F-9967-1ABAB000C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7971" y="1923238"/>
            <a:ext cx="4637639" cy="26086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me advantage? Who wins in multi-sided platform competition? | Oxera">
            <a:extLst>
              <a:ext uri="{FF2B5EF4-FFF2-40B4-BE49-F238E27FC236}">
                <a16:creationId xmlns:a16="http://schemas.microsoft.com/office/drawing/2014/main" id="{3CDCA2FF-C73E-4296-99B5-0135D1E7AE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64" r="21330"/>
          <a:stretch/>
        </p:blipFill>
        <p:spPr bwMode="auto">
          <a:xfrm>
            <a:off x="4521015" y="1638974"/>
            <a:ext cx="2691550" cy="31771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TikTok Logo | Storia e significato dell'emblema del marchio">
            <a:extLst>
              <a:ext uri="{FF2B5EF4-FFF2-40B4-BE49-F238E27FC236}">
                <a16:creationId xmlns:a16="http://schemas.microsoft.com/office/drawing/2014/main" id="{7FE31A14-1966-408F-8950-6199520FAF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393" y="1033278"/>
            <a:ext cx="1694261" cy="953022"/>
          </a:xfrm>
          <a:prstGeom prst="rect">
            <a:avLst/>
          </a:prstGeom>
          <a:noFill/>
          <a:extLst>
            <a:ext uri="{909E8E84-426E-40DD-AFC4-6F175D3DCCD1}">
              <a14:hiddenFill xmlns:a14="http://schemas.microsoft.com/office/drawing/2010/main">
                <a:solidFill>
                  <a:srgbClr val="FFFFFF"/>
                </a:solidFill>
              </a14:hiddenFill>
            </a:ext>
          </a:extLst>
        </p:spPr>
      </p:pic>
      <p:pic>
        <p:nvPicPr>
          <p:cNvPr id="22" name="Immagine 21" descr="C:\Users\Lenovo\AppData\Local\Microsoft\Windows\INetCache\Content.MSO\2EFF04CC.tmp">
            <a:extLst>
              <a:ext uri="{FF2B5EF4-FFF2-40B4-BE49-F238E27FC236}">
                <a16:creationId xmlns:a16="http://schemas.microsoft.com/office/drawing/2014/main" id="{759DE2F1-DDD8-4DC8-9A07-66ECC0690041}"/>
              </a:ext>
            </a:extLst>
          </p:cNvPr>
          <p:cNvPicPr>
            <a:picLocks noChangeAspect="1"/>
          </p:cNvPicPr>
          <p:nvPr/>
        </p:nvPicPr>
        <p:blipFill rotWithShape="1">
          <a:blip r:embed="rId3">
            <a:extLst>
              <a:ext uri="{28A0092B-C50C-407E-A947-70E740481C1C}">
                <a14:useLocalDpi xmlns:a14="http://schemas.microsoft.com/office/drawing/2010/main" val="0"/>
              </a:ext>
            </a:extLst>
          </a:blip>
          <a:srcRect r="9723" b="7990"/>
          <a:stretch/>
        </p:blipFill>
        <p:spPr bwMode="auto">
          <a:xfrm>
            <a:off x="153393" y="5001047"/>
            <a:ext cx="1802729" cy="1177401"/>
          </a:xfrm>
          <a:prstGeom prst="rect">
            <a:avLst/>
          </a:prstGeom>
          <a:noFill/>
          <a:ln>
            <a:noFill/>
          </a:ln>
        </p:spPr>
      </p:pic>
      <p:pic>
        <p:nvPicPr>
          <p:cNvPr id="24" name="Picture 2" descr="Home advantage? Who wins in multi-sided platform competition? | Oxera">
            <a:extLst>
              <a:ext uri="{FF2B5EF4-FFF2-40B4-BE49-F238E27FC236}">
                <a16:creationId xmlns:a16="http://schemas.microsoft.com/office/drawing/2014/main" id="{508CB7EA-2A34-4F41-A879-B66A20F33A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64" r="21330"/>
          <a:stretch/>
        </p:blipFill>
        <p:spPr bwMode="auto">
          <a:xfrm>
            <a:off x="348402" y="2723887"/>
            <a:ext cx="1304242" cy="1539573"/>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6F11B7A1-7D36-4A57-9437-776A29177C09}"/>
              </a:ext>
            </a:extLst>
          </p:cNvPr>
          <p:cNvSpPr txBox="1"/>
          <p:nvPr/>
        </p:nvSpPr>
        <p:spPr>
          <a:xfrm>
            <a:off x="3740973" y="1638974"/>
            <a:ext cx="6668848" cy="2954655"/>
          </a:xfrm>
          <a:prstGeom prst="rect">
            <a:avLst/>
          </a:prstGeom>
          <a:noFill/>
        </p:spPr>
        <p:txBody>
          <a:bodyPr wrap="square" rtlCol="0">
            <a:spAutoFit/>
          </a:bodyPr>
          <a:lstStyle/>
          <a:p>
            <a:pPr marL="457200" indent="-457200">
              <a:buFont typeface="Arial" panose="020B0604020202020204" pitchFamily="34" charset="0"/>
              <a:buChar char="•"/>
            </a:pPr>
            <a:endParaRPr lang="en-GB" sz="2000" b="1">
              <a:latin typeface="Roboto Light" panose="02000000000000000000" pitchFamily="2" charset="0"/>
              <a:ea typeface="Roboto Light" panose="02000000000000000000" pitchFamily="2" charset="0"/>
            </a:endParaRPr>
          </a:p>
          <a:p>
            <a:pPr marL="457200" indent="-457200">
              <a:buFont typeface="Arial" panose="020B0604020202020204" pitchFamily="34" charset="0"/>
              <a:buChar char="•"/>
            </a:pPr>
            <a:endParaRPr lang="en-GB" sz="2000" b="1">
              <a:latin typeface="Roboto Light" panose="02000000000000000000" pitchFamily="2" charset="0"/>
              <a:ea typeface="Roboto Light" panose="02000000000000000000" pitchFamily="2" charset="0"/>
            </a:endParaRPr>
          </a:p>
          <a:p>
            <a:pPr marL="457200" indent="-457200">
              <a:buFont typeface="Wingdings" panose="05000000000000000000" pitchFamily="2" charset="2"/>
              <a:buChar char="q"/>
            </a:pPr>
            <a:r>
              <a:rPr lang="en-GB" b="1">
                <a:latin typeface="Roboto Light" panose="02000000000000000000" pitchFamily="2" charset="0"/>
                <a:ea typeface="Roboto Light" panose="02000000000000000000" pitchFamily="2" charset="0"/>
              </a:rPr>
              <a:t>Tremendous exponential growth </a:t>
            </a:r>
          </a:p>
          <a:p>
            <a:pPr marL="342900" indent="-342900">
              <a:buFont typeface="Wingdings" panose="05000000000000000000" pitchFamily="2" charset="2"/>
              <a:buChar char="q"/>
            </a:pPr>
            <a:endParaRPr lang="en-GB" b="1">
              <a:latin typeface="Roboto Light" panose="02000000000000000000" pitchFamily="2" charset="0"/>
              <a:ea typeface="Roboto Light" panose="02000000000000000000" pitchFamily="2" charset="0"/>
            </a:endParaRPr>
          </a:p>
          <a:p>
            <a:pPr marL="457200" indent="-457200">
              <a:buFont typeface="Wingdings" panose="05000000000000000000" pitchFamily="2" charset="2"/>
              <a:buChar char="q"/>
            </a:pPr>
            <a:r>
              <a:rPr lang="en-GB" b="1">
                <a:latin typeface="Roboto Light" panose="02000000000000000000" pitchFamily="2" charset="0"/>
                <a:ea typeface="Roboto Light" panose="02000000000000000000" pitchFamily="2" charset="0"/>
              </a:rPr>
              <a:t>Leverages on existing technologies</a:t>
            </a:r>
          </a:p>
          <a:p>
            <a:pPr marL="342900" indent="-342900">
              <a:buFont typeface="Wingdings" panose="05000000000000000000" pitchFamily="2" charset="2"/>
              <a:buChar char="q"/>
            </a:pPr>
            <a:endParaRPr lang="en-GB" b="1">
              <a:latin typeface="Roboto Light" panose="02000000000000000000" pitchFamily="2" charset="0"/>
              <a:ea typeface="Roboto Light" panose="02000000000000000000" pitchFamily="2" charset="0"/>
            </a:endParaRPr>
          </a:p>
          <a:p>
            <a:pPr marL="457200" indent="-457200">
              <a:buFont typeface="Wingdings" panose="05000000000000000000" pitchFamily="2" charset="2"/>
              <a:buChar char="q"/>
            </a:pPr>
            <a:r>
              <a:rPr lang="en-GB" b="1">
                <a:latin typeface="Roboto Light" panose="02000000000000000000" pitchFamily="2" charset="0"/>
                <a:ea typeface="Roboto Light" panose="02000000000000000000" pitchFamily="2" charset="0"/>
              </a:rPr>
              <a:t>Provides a new unique value</a:t>
            </a:r>
          </a:p>
          <a:p>
            <a:pPr marL="457200" indent="-457200">
              <a:buFont typeface="Arial" panose="020B0604020202020204" pitchFamily="34" charset="0"/>
              <a:buChar char="•"/>
            </a:pPr>
            <a:endParaRPr lang="it-IT" sz="2400" b="1">
              <a:latin typeface="Roboto" panose="02000000000000000000" pitchFamily="2" charset="0"/>
              <a:ea typeface="Roboto" panose="02000000000000000000" pitchFamily="2" charset="0"/>
            </a:endParaRPr>
          </a:p>
          <a:p>
            <a:endParaRPr lang="it-IT" sz="1600"/>
          </a:p>
          <a:p>
            <a:endParaRPr lang="it-IT" sz="1600"/>
          </a:p>
        </p:txBody>
      </p:sp>
      <p:sp>
        <p:nvSpPr>
          <p:cNvPr id="2" name="Rettangolo 1">
            <a:extLst>
              <a:ext uri="{FF2B5EF4-FFF2-40B4-BE49-F238E27FC236}">
                <a16:creationId xmlns:a16="http://schemas.microsoft.com/office/drawing/2014/main" id="{EF3968E0-CFD6-4230-AA14-D9F0600B00EA}"/>
              </a:ext>
            </a:extLst>
          </p:cNvPr>
          <p:cNvSpPr/>
          <p:nvPr/>
        </p:nvSpPr>
        <p:spPr>
          <a:xfrm>
            <a:off x="3740973" y="3687251"/>
            <a:ext cx="6096000" cy="2369880"/>
          </a:xfrm>
          <a:prstGeom prst="rect">
            <a:avLst/>
          </a:prstGeom>
        </p:spPr>
        <p:txBody>
          <a:bodyPr>
            <a:spAutoFit/>
          </a:bodyPr>
          <a:lstStyle/>
          <a:p>
            <a:endParaRPr lang="en-GB" sz="1600" b="1">
              <a:latin typeface="Roboto Light" panose="02000000000000000000" pitchFamily="2" charset="0"/>
              <a:ea typeface="Roboto Light" panose="02000000000000000000" pitchFamily="2" charset="0"/>
            </a:endParaRPr>
          </a:p>
          <a:p>
            <a:pPr marL="457200" indent="-457200">
              <a:buFont typeface="Wingdings" panose="05000000000000000000" pitchFamily="2" charset="2"/>
              <a:buChar char="q"/>
            </a:pPr>
            <a:r>
              <a:rPr lang="en-GB" b="1">
                <a:latin typeface="Roboto Light" panose="02000000000000000000" pitchFamily="2" charset="0"/>
                <a:ea typeface="Roboto Light" panose="02000000000000000000" pitchFamily="2" charset="0"/>
              </a:rPr>
              <a:t>Strong impact on the music industry</a:t>
            </a:r>
          </a:p>
          <a:p>
            <a:pPr marL="342900" indent="-342900">
              <a:buFont typeface="Wingdings" panose="05000000000000000000" pitchFamily="2" charset="2"/>
              <a:buChar char="q"/>
            </a:pPr>
            <a:endParaRPr lang="en-GB" b="1">
              <a:latin typeface="Roboto Light" panose="02000000000000000000" pitchFamily="2" charset="0"/>
              <a:ea typeface="Roboto Light" panose="02000000000000000000" pitchFamily="2" charset="0"/>
            </a:endParaRPr>
          </a:p>
          <a:p>
            <a:pPr marL="457200" indent="-457200">
              <a:buFont typeface="Wingdings" panose="05000000000000000000" pitchFamily="2" charset="2"/>
              <a:buChar char="q"/>
            </a:pPr>
            <a:r>
              <a:rPr lang="en-GB" b="1">
                <a:latin typeface="Roboto Light" panose="02000000000000000000" pitchFamily="2" charset="0"/>
                <a:ea typeface="Roboto Light" panose="02000000000000000000" pitchFamily="2" charset="0"/>
              </a:rPr>
              <a:t>Highly</a:t>
            </a:r>
            <a:r>
              <a:rPr lang="en-GB">
                <a:latin typeface="Roboto Light" panose="02000000000000000000" pitchFamily="2" charset="0"/>
                <a:ea typeface="Roboto Light" panose="02000000000000000000" pitchFamily="2" charset="0"/>
              </a:rPr>
              <a:t> </a:t>
            </a:r>
            <a:r>
              <a:rPr lang="en-GB" b="1">
                <a:latin typeface="Roboto Light" panose="02000000000000000000" pitchFamily="2" charset="0"/>
                <a:ea typeface="Roboto Light" panose="02000000000000000000" pitchFamily="2" charset="0"/>
              </a:rPr>
              <a:t>dynamic environment </a:t>
            </a:r>
          </a:p>
          <a:p>
            <a:pPr marL="457200" indent="-457200">
              <a:buFont typeface="Wingdings" panose="05000000000000000000" pitchFamily="2" charset="2"/>
              <a:buChar char="q"/>
            </a:pPr>
            <a:endParaRPr lang="en-GB" b="1">
              <a:latin typeface="Roboto Light" panose="02000000000000000000" pitchFamily="2" charset="0"/>
              <a:ea typeface="Roboto Light" panose="02000000000000000000" pitchFamily="2" charset="0"/>
            </a:endParaRPr>
          </a:p>
          <a:p>
            <a:pPr marL="457200" indent="-457200">
              <a:buFont typeface="Wingdings" panose="05000000000000000000" pitchFamily="2" charset="2"/>
              <a:buChar char="q"/>
            </a:pPr>
            <a:r>
              <a:rPr lang="en-GB" b="1">
                <a:latin typeface="Roboto Light" panose="02000000000000000000" pitchFamily="2" charset="0"/>
                <a:ea typeface="Roboto Light" panose="02000000000000000000" pitchFamily="2" charset="0"/>
              </a:rPr>
              <a:t>Enormous amount of data generated</a:t>
            </a:r>
          </a:p>
          <a:p>
            <a:endParaRPr lang="en-GB" b="1">
              <a:latin typeface="Roboto Light" panose="02000000000000000000" pitchFamily="2" charset="0"/>
              <a:ea typeface="Roboto Light" panose="02000000000000000000" pitchFamily="2" charset="0"/>
            </a:endParaRPr>
          </a:p>
          <a:p>
            <a:endParaRPr lang="en-GB" sz="2000" b="1">
              <a:latin typeface="Roboto" panose="02000000000000000000" pitchFamily="2" charset="0"/>
              <a:ea typeface="Roboto" panose="02000000000000000000" pitchFamily="2" charset="0"/>
            </a:endParaRPr>
          </a:p>
        </p:txBody>
      </p:sp>
      <p:sp>
        <p:nvSpPr>
          <p:cNvPr id="3" name="Freccia a destra 2">
            <a:extLst>
              <a:ext uri="{FF2B5EF4-FFF2-40B4-BE49-F238E27FC236}">
                <a16:creationId xmlns:a16="http://schemas.microsoft.com/office/drawing/2014/main" id="{AAFD9464-FE20-4F34-B1F1-0F23BA4C82EA}"/>
              </a:ext>
            </a:extLst>
          </p:cNvPr>
          <p:cNvSpPr/>
          <p:nvPr/>
        </p:nvSpPr>
        <p:spPr>
          <a:xfrm>
            <a:off x="8658398" y="2835140"/>
            <a:ext cx="735496" cy="298174"/>
          </a:xfrm>
          <a:prstGeom prst="rightArrow">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F211AA4A-F686-49C3-B8F5-8679542C2B23}"/>
              </a:ext>
            </a:extLst>
          </p:cNvPr>
          <p:cNvSpPr txBox="1"/>
          <p:nvPr/>
        </p:nvSpPr>
        <p:spPr>
          <a:xfrm>
            <a:off x="9405968" y="2597274"/>
            <a:ext cx="2007705" cy="707886"/>
          </a:xfrm>
          <a:prstGeom prst="rect">
            <a:avLst/>
          </a:prstGeom>
          <a:noFill/>
        </p:spPr>
        <p:txBody>
          <a:bodyPr wrap="square" rtlCol="0">
            <a:spAutoFit/>
          </a:bodyPr>
          <a:lstStyle/>
          <a:p>
            <a:pPr algn="ctr"/>
            <a:r>
              <a:rPr lang="it-IT" sz="2000" b="1">
                <a:solidFill>
                  <a:srgbClr val="FFFFFF"/>
                </a:solidFill>
                <a:latin typeface="Bahnschrift SemiBold SemiConden" panose="020B0502040204020203" pitchFamily="34" charset="0"/>
                <a:ea typeface="Roboto Light" panose="02000000000000000000" pitchFamily="2" charset="0"/>
              </a:rPr>
              <a:t>BIG BANG DISRUPTION</a:t>
            </a:r>
          </a:p>
        </p:txBody>
      </p:sp>
    </p:spTree>
    <p:extLst>
      <p:ext uri="{BB962C8B-B14F-4D97-AF65-F5344CB8AC3E}">
        <p14:creationId xmlns:p14="http://schemas.microsoft.com/office/powerpoint/2010/main" val="29838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1028"/>
                                        </p:tgtEl>
                                        <p:attrNameLst>
                                          <p:attrName>ppt_w</p:attrName>
                                        </p:attrNameLst>
                                      </p:cBhvr>
                                      <p:tavLst>
                                        <p:tav tm="0">
                                          <p:val>
                                            <p:strVal val="ppt_w"/>
                                          </p:val>
                                        </p:tav>
                                        <p:tav tm="100000">
                                          <p:val>
                                            <p:fltVal val="0"/>
                                          </p:val>
                                        </p:tav>
                                      </p:tavLst>
                                    </p:anim>
                                    <p:anim calcmode="lin" valueType="num">
                                      <p:cBhvr>
                                        <p:cTn id="12" dur="500"/>
                                        <p:tgtEl>
                                          <p:spTgt spid="1028"/>
                                        </p:tgtEl>
                                        <p:attrNameLst>
                                          <p:attrName>ppt_h</p:attrName>
                                        </p:attrNameLst>
                                      </p:cBhvr>
                                      <p:tavLst>
                                        <p:tav tm="0">
                                          <p:val>
                                            <p:strVal val="ppt_h"/>
                                          </p:val>
                                        </p:tav>
                                        <p:tav tm="100000">
                                          <p:val>
                                            <p:fltVal val="0"/>
                                          </p:val>
                                        </p:tav>
                                      </p:tavLst>
                                    </p:anim>
                                    <p:animEffect transition="out" filter="fade">
                                      <p:cBhvr>
                                        <p:cTn id="13" dur="500"/>
                                        <p:tgtEl>
                                          <p:spTgt spid="1028"/>
                                        </p:tgtEl>
                                      </p:cBhvr>
                                    </p:animEffect>
                                    <p:set>
                                      <p:cBhvr>
                                        <p:cTn id="14" dur="1" fill="hold">
                                          <p:stCondLst>
                                            <p:cond delay="499"/>
                                          </p:stCondLst>
                                        </p:cTn>
                                        <p:tgtEl>
                                          <p:spTgt spid="1028"/>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nodeType="clickEffect">
                                  <p:stCondLst>
                                    <p:cond delay="0"/>
                                  </p:stCondLst>
                                  <p:childTnLst>
                                    <p:anim calcmode="lin" valueType="num">
                                      <p:cBhvr>
                                        <p:cTn id="28" dur="500"/>
                                        <p:tgtEl>
                                          <p:spTgt spid="1026"/>
                                        </p:tgtEl>
                                        <p:attrNameLst>
                                          <p:attrName>ppt_w</p:attrName>
                                        </p:attrNameLst>
                                      </p:cBhvr>
                                      <p:tavLst>
                                        <p:tav tm="0">
                                          <p:val>
                                            <p:strVal val="ppt_w"/>
                                          </p:val>
                                        </p:tav>
                                        <p:tav tm="100000">
                                          <p:val>
                                            <p:fltVal val="0"/>
                                          </p:val>
                                        </p:tav>
                                      </p:tavLst>
                                    </p:anim>
                                    <p:anim calcmode="lin" valueType="num">
                                      <p:cBhvr>
                                        <p:cTn id="29" dur="500"/>
                                        <p:tgtEl>
                                          <p:spTgt spid="1026"/>
                                        </p:tgtEl>
                                        <p:attrNameLst>
                                          <p:attrName>ppt_h</p:attrName>
                                        </p:attrNameLst>
                                      </p:cBhvr>
                                      <p:tavLst>
                                        <p:tav tm="0">
                                          <p:val>
                                            <p:strVal val="ppt_h"/>
                                          </p:val>
                                        </p:tav>
                                        <p:tav tm="100000">
                                          <p:val>
                                            <p:fltVal val="0"/>
                                          </p:val>
                                        </p:tav>
                                      </p:tavLst>
                                    </p:anim>
                                    <p:animEffect transition="out" filter="fade">
                                      <p:cBhvr>
                                        <p:cTn id="30" dur="500"/>
                                        <p:tgtEl>
                                          <p:spTgt spid="1026"/>
                                        </p:tgtEl>
                                      </p:cBhvr>
                                    </p:animEffect>
                                    <p:set>
                                      <p:cBhvr>
                                        <p:cTn id="31" dur="1" fill="hold">
                                          <p:stCondLst>
                                            <p:cond delay="499"/>
                                          </p:stCondLst>
                                        </p:cTn>
                                        <p:tgtEl>
                                          <p:spTgt spid="1026"/>
                                        </p:tgtEl>
                                        <p:attrNameLst>
                                          <p:attrName>style.visibility</p:attrName>
                                        </p:attrNameLst>
                                      </p:cBhvr>
                                      <p:to>
                                        <p:strVal val="hidden"/>
                                      </p:to>
                                    </p:set>
                                  </p:childTnLst>
                                </p:cTn>
                              </p:par>
                              <p:par>
                                <p:cTn id="32" presetID="53" presetClass="entr" presetSubtype="16"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xit" presetSubtype="32" fill="hold" nodeType="clickEffect">
                                  <p:stCondLst>
                                    <p:cond delay="0"/>
                                  </p:stCondLst>
                                  <p:childTnLst>
                                    <p:anim calcmode="lin" valueType="num">
                                      <p:cBhvr>
                                        <p:cTn id="45" dur="500"/>
                                        <p:tgtEl>
                                          <p:spTgt spid="16"/>
                                        </p:tgtEl>
                                        <p:attrNameLst>
                                          <p:attrName>ppt_w</p:attrName>
                                        </p:attrNameLst>
                                      </p:cBhvr>
                                      <p:tavLst>
                                        <p:tav tm="0">
                                          <p:val>
                                            <p:strVal val="ppt_w"/>
                                          </p:val>
                                        </p:tav>
                                        <p:tav tm="100000">
                                          <p:val>
                                            <p:fltVal val="0"/>
                                          </p:val>
                                        </p:tav>
                                      </p:tavLst>
                                    </p:anim>
                                    <p:anim calcmode="lin" valueType="num">
                                      <p:cBhvr>
                                        <p:cTn id="46" dur="500"/>
                                        <p:tgtEl>
                                          <p:spTgt spid="16"/>
                                        </p:tgtEl>
                                        <p:attrNameLst>
                                          <p:attrName>ppt_h</p:attrName>
                                        </p:attrNameLst>
                                      </p:cBhvr>
                                      <p:tavLst>
                                        <p:tav tm="0">
                                          <p:val>
                                            <p:strVal val="ppt_h"/>
                                          </p:val>
                                        </p:tav>
                                        <p:tav tm="100000">
                                          <p:val>
                                            <p:fltVal val="0"/>
                                          </p:val>
                                        </p:tav>
                                      </p:tavLst>
                                    </p:anim>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53" presetClass="entr" presetSubtype="16"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2" grpId="0"/>
      <p:bldP spid="3"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6</a:t>
            </a:r>
          </a:p>
        </p:txBody>
      </p:sp>
      <p:sp>
        <p:nvSpPr>
          <p:cNvPr id="7" name="CasellaDiTesto 6">
            <a:extLst>
              <a:ext uri="{FF2B5EF4-FFF2-40B4-BE49-F238E27FC236}">
                <a16:creationId xmlns:a16="http://schemas.microsoft.com/office/drawing/2014/main" id="{171172DF-2A88-4EB6-8463-47114243CC77}"/>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Lean</a:t>
            </a:r>
            <a:r>
              <a:rPr lang="it-IT" sz="2000">
                <a:solidFill>
                  <a:schemeClr val="bg1"/>
                </a:solidFill>
                <a:latin typeface="Roboto Light" panose="02000000000000000000" pitchFamily="2" charset="0"/>
                <a:ea typeface="Roboto Light" panose="02000000000000000000" pitchFamily="2" charset="0"/>
              </a:rPr>
              <a:t> </a:t>
            </a:r>
            <a:r>
              <a:rPr lang="it-IT" sz="2400">
                <a:solidFill>
                  <a:schemeClr val="bg1"/>
                </a:solidFill>
                <a:latin typeface="Bahnschrift SemiBold SemiConden" panose="020B0502040204020203" pitchFamily="34" charset="0"/>
                <a:ea typeface="Roboto Light" panose="02000000000000000000" pitchFamily="2" charset="0"/>
              </a:rPr>
              <a:t>Canvas</a:t>
            </a:r>
          </a:p>
        </p:txBody>
      </p:sp>
      <p:pic>
        <p:nvPicPr>
          <p:cNvPr id="2" name="Immagine 1">
            <a:extLst>
              <a:ext uri="{FF2B5EF4-FFF2-40B4-BE49-F238E27FC236}">
                <a16:creationId xmlns:a16="http://schemas.microsoft.com/office/drawing/2014/main" id="{7D20FD45-1583-4DD0-AAE5-A771BA10A4F2}"/>
              </a:ext>
            </a:extLst>
          </p:cNvPr>
          <p:cNvPicPr>
            <a:picLocks noChangeAspect="1"/>
          </p:cNvPicPr>
          <p:nvPr/>
        </p:nvPicPr>
        <p:blipFill>
          <a:blip r:embed="rId3"/>
          <a:stretch>
            <a:fillRect/>
          </a:stretch>
        </p:blipFill>
        <p:spPr>
          <a:xfrm>
            <a:off x="838627" y="702273"/>
            <a:ext cx="10514746" cy="6239701"/>
          </a:xfrm>
          <a:prstGeom prst="rect">
            <a:avLst/>
          </a:prstGeom>
        </p:spPr>
      </p:pic>
    </p:spTree>
    <p:extLst>
      <p:ext uri="{BB962C8B-B14F-4D97-AF65-F5344CB8AC3E}">
        <p14:creationId xmlns:p14="http://schemas.microsoft.com/office/powerpoint/2010/main" val="2979220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7</a:t>
            </a:r>
          </a:p>
        </p:txBody>
      </p:sp>
      <p:sp>
        <p:nvSpPr>
          <p:cNvPr id="7" name="CasellaDiTesto 6">
            <a:extLst>
              <a:ext uri="{FF2B5EF4-FFF2-40B4-BE49-F238E27FC236}">
                <a16:creationId xmlns:a16="http://schemas.microsoft.com/office/drawing/2014/main" id="{171172DF-2A88-4EB6-8463-47114243CC77}"/>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Customer </a:t>
            </a:r>
            <a:r>
              <a:rPr lang="it-IT" sz="2400" err="1">
                <a:solidFill>
                  <a:schemeClr val="bg1"/>
                </a:solidFill>
                <a:latin typeface="Bahnschrift SemiBold SemiConden" panose="020B0502040204020203" pitchFamily="34" charset="0"/>
                <a:ea typeface="Roboto Light" panose="02000000000000000000" pitchFamily="2" charset="0"/>
              </a:rPr>
              <a:t>Segments</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3" name="Immagine 2">
            <a:extLst>
              <a:ext uri="{FF2B5EF4-FFF2-40B4-BE49-F238E27FC236}">
                <a16:creationId xmlns:a16="http://schemas.microsoft.com/office/drawing/2014/main" id="{3205E4A7-E95B-4C69-9E92-8DCEF17346FD}"/>
              </a:ext>
            </a:extLst>
          </p:cNvPr>
          <p:cNvPicPr>
            <a:picLocks noChangeAspect="1"/>
          </p:cNvPicPr>
          <p:nvPr/>
        </p:nvPicPr>
        <p:blipFill>
          <a:blip r:embed="rId3"/>
          <a:stretch>
            <a:fillRect/>
          </a:stretch>
        </p:blipFill>
        <p:spPr>
          <a:xfrm>
            <a:off x="2831298" y="592296"/>
            <a:ext cx="6529404" cy="6081252"/>
          </a:xfrm>
          <a:prstGeom prst="rect">
            <a:avLst/>
          </a:prstGeom>
        </p:spPr>
      </p:pic>
    </p:spTree>
    <p:extLst>
      <p:ext uri="{BB962C8B-B14F-4D97-AF65-F5344CB8AC3E}">
        <p14:creationId xmlns:p14="http://schemas.microsoft.com/office/powerpoint/2010/main" val="2691530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8</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Value</a:t>
            </a:r>
            <a:r>
              <a:rPr lang="it-IT" sz="2000">
                <a:solidFill>
                  <a:schemeClr val="bg1"/>
                </a:solidFill>
                <a:latin typeface="Roboto Light" panose="02000000000000000000" pitchFamily="2"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Proposition</a:t>
            </a:r>
            <a:r>
              <a:rPr lang="it-IT" sz="2400">
                <a:solidFill>
                  <a:schemeClr val="bg1"/>
                </a:solidFill>
                <a:latin typeface="Bahnschrift SemiBold SemiConden" panose="020B0502040204020203" pitchFamily="34" charset="0"/>
                <a:ea typeface="Roboto Light" panose="02000000000000000000" pitchFamily="2" charset="0"/>
              </a:rPr>
              <a:t> Canvas</a:t>
            </a:r>
          </a:p>
        </p:txBody>
      </p:sp>
      <p:pic>
        <p:nvPicPr>
          <p:cNvPr id="2" name="Immagine 1">
            <a:extLst>
              <a:ext uri="{FF2B5EF4-FFF2-40B4-BE49-F238E27FC236}">
                <a16:creationId xmlns:a16="http://schemas.microsoft.com/office/drawing/2014/main" id="{20DA5949-FDE2-4A40-8024-29E41BBE3B6B}"/>
              </a:ext>
            </a:extLst>
          </p:cNvPr>
          <p:cNvPicPr>
            <a:picLocks noChangeAspect="1"/>
          </p:cNvPicPr>
          <p:nvPr/>
        </p:nvPicPr>
        <p:blipFill>
          <a:blip r:embed="rId3"/>
          <a:stretch>
            <a:fillRect/>
          </a:stretch>
        </p:blipFill>
        <p:spPr>
          <a:xfrm>
            <a:off x="309507" y="755373"/>
            <a:ext cx="11711431" cy="5718544"/>
          </a:xfrm>
          <a:prstGeom prst="rect">
            <a:avLst/>
          </a:prstGeom>
        </p:spPr>
      </p:pic>
    </p:spTree>
    <p:extLst>
      <p:ext uri="{BB962C8B-B14F-4D97-AF65-F5344CB8AC3E}">
        <p14:creationId xmlns:p14="http://schemas.microsoft.com/office/powerpoint/2010/main" val="1999386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9</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Dashboard: Welcome Page</a:t>
            </a:r>
          </a:p>
        </p:txBody>
      </p:sp>
      <p:pic>
        <p:nvPicPr>
          <p:cNvPr id="3" name="Immagine 2" descr="Immagine che contiene screenshot&#10;&#10;Descrizione generata automaticamente">
            <a:extLst>
              <a:ext uri="{FF2B5EF4-FFF2-40B4-BE49-F238E27FC236}">
                <a16:creationId xmlns:a16="http://schemas.microsoft.com/office/drawing/2014/main" id="{74B71337-BF56-46C6-B507-900A6C539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066" y="749501"/>
            <a:ext cx="10725868" cy="6033301"/>
          </a:xfrm>
          <a:prstGeom prst="rect">
            <a:avLst/>
          </a:prstGeom>
        </p:spPr>
      </p:pic>
    </p:spTree>
    <p:extLst>
      <p:ext uri="{BB962C8B-B14F-4D97-AF65-F5344CB8AC3E}">
        <p14:creationId xmlns:p14="http://schemas.microsoft.com/office/powerpoint/2010/main" val="2633599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10</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Dashboard: Scouting Page</a:t>
            </a:r>
          </a:p>
        </p:txBody>
      </p:sp>
      <p:pic>
        <p:nvPicPr>
          <p:cNvPr id="8" name="Immagine 7" descr="Immagine che contiene monitor, screenshot, computer, schermo&#10;&#10;Descrizione generata automaticamente">
            <a:extLst>
              <a:ext uri="{FF2B5EF4-FFF2-40B4-BE49-F238E27FC236}">
                <a16:creationId xmlns:a16="http://schemas.microsoft.com/office/drawing/2014/main" id="{9D86A2B0-58F0-4020-B4E1-414A20387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12" y="818178"/>
            <a:ext cx="10447175" cy="5876536"/>
          </a:xfrm>
          <a:prstGeom prst="rect">
            <a:avLst/>
          </a:prstGeom>
        </p:spPr>
      </p:pic>
    </p:spTree>
    <p:extLst>
      <p:ext uri="{BB962C8B-B14F-4D97-AF65-F5344CB8AC3E}">
        <p14:creationId xmlns:p14="http://schemas.microsoft.com/office/powerpoint/2010/main" val="956341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11</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Dashboard: Artist Page</a:t>
            </a:r>
          </a:p>
        </p:txBody>
      </p:sp>
      <p:pic>
        <p:nvPicPr>
          <p:cNvPr id="3" name="Immagine 2" descr="Immagine che contiene monitor, computer&#10;&#10;Descrizione generata automaticamente">
            <a:extLst>
              <a:ext uri="{FF2B5EF4-FFF2-40B4-BE49-F238E27FC236}">
                <a16:creationId xmlns:a16="http://schemas.microsoft.com/office/drawing/2014/main" id="{38EF1245-24E2-410D-88B6-22BB7F17C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65" y="702641"/>
            <a:ext cx="10506269" cy="5909776"/>
          </a:xfrm>
          <a:prstGeom prst="rect">
            <a:avLst/>
          </a:prstGeom>
        </p:spPr>
      </p:pic>
    </p:spTree>
    <p:extLst>
      <p:ext uri="{BB962C8B-B14F-4D97-AF65-F5344CB8AC3E}">
        <p14:creationId xmlns:p14="http://schemas.microsoft.com/office/powerpoint/2010/main" val="1457802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12</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Dashboard: Song Page</a:t>
            </a:r>
          </a:p>
        </p:txBody>
      </p:sp>
      <p:pic>
        <p:nvPicPr>
          <p:cNvPr id="3" name="Immagine 2" descr="Immagine che contiene elettronico, monitor, sedendo, computer&#10;&#10;Descrizione generata automaticamente">
            <a:extLst>
              <a:ext uri="{FF2B5EF4-FFF2-40B4-BE49-F238E27FC236}">
                <a16:creationId xmlns:a16="http://schemas.microsoft.com/office/drawing/2014/main" id="{A625D37B-87CE-4527-93BF-48456D1DC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23" y="838889"/>
            <a:ext cx="10396753" cy="5848173"/>
          </a:xfrm>
          <a:prstGeom prst="rect">
            <a:avLst/>
          </a:prstGeom>
        </p:spPr>
      </p:pic>
    </p:spTree>
    <p:extLst>
      <p:ext uri="{BB962C8B-B14F-4D97-AF65-F5344CB8AC3E}">
        <p14:creationId xmlns:p14="http://schemas.microsoft.com/office/powerpoint/2010/main" val="1963467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13</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A&amp;R Service </a:t>
            </a:r>
            <a:r>
              <a:rPr lang="it-IT" sz="2400" err="1">
                <a:solidFill>
                  <a:schemeClr val="bg1"/>
                </a:solidFill>
                <a:latin typeface="Bahnschrift SemiBold SemiConden" panose="020B0502040204020203" pitchFamily="34" charset="0"/>
                <a:ea typeface="Roboto Light" panose="02000000000000000000" pitchFamily="2" charset="0"/>
              </a:rPr>
              <a:t>Blueprint</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2" name="Immagine 1">
            <a:extLst>
              <a:ext uri="{FF2B5EF4-FFF2-40B4-BE49-F238E27FC236}">
                <a16:creationId xmlns:a16="http://schemas.microsoft.com/office/drawing/2014/main" id="{30087F09-4BA8-4756-8B5B-C1B682BD5582}"/>
              </a:ext>
            </a:extLst>
          </p:cNvPr>
          <p:cNvPicPr>
            <a:picLocks noChangeAspect="1"/>
          </p:cNvPicPr>
          <p:nvPr/>
        </p:nvPicPr>
        <p:blipFill>
          <a:blip r:embed="rId3"/>
          <a:stretch>
            <a:fillRect/>
          </a:stretch>
        </p:blipFill>
        <p:spPr>
          <a:xfrm>
            <a:off x="1517737" y="666278"/>
            <a:ext cx="9156525" cy="6023214"/>
          </a:xfrm>
          <a:prstGeom prst="rect">
            <a:avLst/>
          </a:prstGeom>
        </p:spPr>
      </p:pic>
    </p:spTree>
    <p:extLst>
      <p:ext uri="{BB962C8B-B14F-4D97-AF65-F5344CB8AC3E}">
        <p14:creationId xmlns:p14="http://schemas.microsoft.com/office/powerpoint/2010/main" val="2889326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14</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Dashboard: Marketing Page</a:t>
            </a:r>
          </a:p>
        </p:txBody>
      </p:sp>
      <p:pic>
        <p:nvPicPr>
          <p:cNvPr id="3" name="Immagine 2" descr="Immagine che contiene monitor, computer&#10;&#10;Descrizione generata automaticamente">
            <a:extLst>
              <a:ext uri="{FF2B5EF4-FFF2-40B4-BE49-F238E27FC236}">
                <a16:creationId xmlns:a16="http://schemas.microsoft.com/office/drawing/2014/main" id="{DE52129F-E81D-483B-9169-D4D990E8E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23" y="704726"/>
            <a:ext cx="10939153" cy="6153274"/>
          </a:xfrm>
          <a:prstGeom prst="rect">
            <a:avLst/>
          </a:prstGeom>
        </p:spPr>
      </p:pic>
    </p:spTree>
    <p:extLst>
      <p:ext uri="{BB962C8B-B14F-4D97-AF65-F5344CB8AC3E}">
        <p14:creationId xmlns:p14="http://schemas.microsoft.com/office/powerpoint/2010/main" val="2659687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15</a:t>
            </a:r>
          </a:p>
        </p:txBody>
      </p:sp>
      <p:pic>
        <p:nvPicPr>
          <p:cNvPr id="2" name="Immagine 1">
            <a:extLst>
              <a:ext uri="{FF2B5EF4-FFF2-40B4-BE49-F238E27FC236}">
                <a16:creationId xmlns:a16="http://schemas.microsoft.com/office/drawing/2014/main" id="{C9B8F3A4-B3DF-4E08-BAA3-D93D6AE033BD}"/>
              </a:ext>
            </a:extLst>
          </p:cNvPr>
          <p:cNvPicPr>
            <a:picLocks noChangeAspect="1"/>
          </p:cNvPicPr>
          <p:nvPr/>
        </p:nvPicPr>
        <p:blipFill>
          <a:blip r:embed="rId3"/>
          <a:stretch>
            <a:fillRect/>
          </a:stretch>
        </p:blipFill>
        <p:spPr>
          <a:xfrm>
            <a:off x="410125" y="833686"/>
            <a:ext cx="10997444" cy="5501732"/>
          </a:xfrm>
          <a:prstGeom prst="rect">
            <a:avLst/>
          </a:prstGeom>
          <a:ln>
            <a:noFill/>
          </a:ln>
        </p:spPr>
      </p:pic>
      <p:sp>
        <p:nvSpPr>
          <p:cNvPr id="10" name="CasellaDiTesto 9">
            <a:extLst>
              <a:ext uri="{FF2B5EF4-FFF2-40B4-BE49-F238E27FC236}">
                <a16:creationId xmlns:a16="http://schemas.microsoft.com/office/drawing/2014/main" id="{AAA4C18C-6DCA-4BC7-9586-46C37861AD75}"/>
              </a:ext>
            </a:extLst>
          </p:cNvPr>
          <p:cNvSpPr txBox="1"/>
          <p:nvPr/>
        </p:nvSpPr>
        <p:spPr>
          <a:xfrm>
            <a:off x="-1" y="75198"/>
            <a:ext cx="5738327"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Marekting</a:t>
            </a:r>
            <a:r>
              <a:rPr lang="it-IT" sz="2400">
                <a:solidFill>
                  <a:schemeClr val="bg1"/>
                </a:solidFill>
                <a:latin typeface="Bahnschrift SemiBold SemiConden" panose="020B0502040204020203" pitchFamily="34" charset="0"/>
                <a:ea typeface="Roboto Light" panose="02000000000000000000" pitchFamily="2" charset="0"/>
              </a:rPr>
              <a:t> Framework: TikTok </a:t>
            </a:r>
            <a:r>
              <a:rPr lang="it-IT" sz="2400" err="1">
                <a:solidFill>
                  <a:schemeClr val="bg1"/>
                </a:solidFill>
                <a:latin typeface="Bahnschrift SemiBold SemiConden" panose="020B0502040204020203" pitchFamily="34" charset="0"/>
                <a:ea typeface="Roboto Light" panose="02000000000000000000" pitchFamily="2" charset="0"/>
              </a:rPr>
              <a:t>Friendly</a:t>
            </a:r>
            <a:r>
              <a:rPr lang="it-IT" sz="2400">
                <a:solidFill>
                  <a:schemeClr val="bg1"/>
                </a:solidFill>
                <a:latin typeface="Bahnschrift SemiBold SemiConden" panose="020B0502040204020203" pitchFamily="34" charset="0"/>
                <a:ea typeface="Roboto Light" panose="02000000000000000000" pitchFamily="2" charset="0"/>
              </a:rPr>
              <a:t> Artist</a:t>
            </a:r>
          </a:p>
        </p:txBody>
      </p:sp>
    </p:spTree>
    <p:extLst>
      <p:ext uri="{BB962C8B-B14F-4D97-AF65-F5344CB8AC3E}">
        <p14:creationId xmlns:p14="http://schemas.microsoft.com/office/powerpoint/2010/main" val="2568380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9">
            <a:extLst>
              <a:ext uri="{FF2B5EF4-FFF2-40B4-BE49-F238E27FC236}">
                <a16:creationId xmlns:a16="http://schemas.microsoft.com/office/drawing/2014/main" id="{B88D3093-CA03-4246-9ACF-595F6AEBA8F4}"/>
              </a:ext>
            </a:extLst>
          </p:cNvPr>
          <p:cNvSpPr/>
          <p:nvPr/>
        </p:nvSpPr>
        <p:spPr>
          <a:xfrm>
            <a:off x="3427345" y="2815793"/>
            <a:ext cx="4993932" cy="2139994"/>
          </a:xfrm>
          <a:prstGeom prst="rect">
            <a:avLst/>
          </a:prstGeom>
          <a:solidFill>
            <a:srgbClr val="FFD8D8"/>
          </a:solidFill>
          <a:ln>
            <a:solidFill>
              <a:srgbClr val="FF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a:t>
            </a:r>
          </a:p>
        </p:txBody>
      </p:sp>
      <p:sp>
        <p:nvSpPr>
          <p:cNvPr id="7" name="CasellaDiTesto 6">
            <a:extLst>
              <a:ext uri="{FF2B5EF4-FFF2-40B4-BE49-F238E27FC236}">
                <a16:creationId xmlns:a16="http://schemas.microsoft.com/office/drawing/2014/main" id="{A679E7EE-40FC-4506-86DC-2529EFDE36EE}"/>
              </a:ext>
            </a:extLst>
          </p:cNvPr>
          <p:cNvSpPr txBox="1"/>
          <p:nvPr/>
        </p:nvSpPr>
        <p:spPr>
          <a:xfrm>
            <a:off x="0" y="31130"/>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Problem</a:t>
            </a:r>
            <a:r>
              <a:rPr lang="it-IT" sz="2400">
                <a:solidFill>
                  <a:schemeClr val="bg1"/>
                </a:solidFill>
                <a:latin typeface="Bahnschrift SemiBold SemiConden" panose="020B0502040204020203" pitchFamily="34" charset="0"/>
                <a:ea typeface="Roboto Light" panose="02000000000000000000" pitchFamily="2" charset="0"/>
              </a:rPr>
              <a:t> Setting</a:t>
            </a:r>
          </a:p>
        </p:txBody>
      </p:sp>
      <p:grpSp>
        <p:nvGrpSpPr>
          <p:cNvPr id="8" name="Google Shape;1730;p40">
            <a:extLst>
              <a:ext uri="{FF2B5EF4-FFF2-40B4-BE49-F238E27FC236}">
                <a16:creationId xmlns:a16="http://schemas.microsoft.com/office/drawing/2014/main" id="{C8657A3B-ADFF-4E45-A913-DBAD36A5DFBC}"/>
              </a:ext>
            </a:extLst>
          </p:cNvPr>
          <p:cNvGrpSpPr/>
          <p:nvPr/>
        </p:nvGrpSpPr>
        <p:grpSpPr>
          <a:xfrm>
            <a:off x="606743" y="2712137"/>
            <a:ext cx="1700312" cy="3764938"/>
            <a:chOff x="760216" y="1734895"/>
            <a:chExt cx="1359886" cy="2949793"/>
          </a:xfrm>
        </p:grpSpPr>
        <p:sp>
          <p:nvSpPr>
            <p:cNvPr id="9" name="Google Shape;1731;p40">
              <a:extLst>
                <a:ext uri="{FF2B5EF4-FFF2-40B4-BE49-F238E27FC236}">
                  <a16:creationId xmlns:a16="http://schemas.microsoft.com/office/drawing/2014/main" id="{A2905BE4-F8A1-4F31-A547-1387BCC5220F}"/>
                </a:ext>
              </a:extLst>
            </p:cNvPr>
            <p:cNvSpPr/>
            <p:nvPr/>
          </p:nvSpPr>
          <p:spPr>
            <a:xfrm>
              <a:off x="1079544" y="4617058"/>
              <a:ext cx="262569" cy="60415"/>
            </a:xfrm>
            <a:custGeom>
              <a:avLst/>
              <a:gdLst/>
              <a:ahLst/>
              <a:cxnLst/>
              <a:rect l="l" t="t" r="r" b="b"/>
              <a:pathLst>
                <a:path w="8188" h="1884" extrusionOk="0">
                  <a:moveTo>
                    <a:pt x="17" y="0"/>
                  </a:moveTo>
                  <a:lnTo>
                    <a:pt x="1" y="1688"/>
                  </a:lnTo>
                  <a:lnTo>
                    <a:pt x="268" y="1705"/>
                  </a:lnTo>
                  <a:cubicBezTo>
                    <a:pt x="1085" y="1760"/>
                    <a:pt x="3590" y="1884"/>
                    <a:pt x="5401" y="1884"/>
                  </a:cubicBezTo>
                  <a:cubicBezTo>
                    <a:pt x="6292" y="1884"/>
                    <a:pt x="7015" y="1854"/>
                    <a:pt x="7286" y="1771"/>
                  </a:cubicBezTo>
                  <a:cubicBezTo>
                    <a:pt x="8188" y="1504"/>
                    <a:pt x="4445" y="635"/>
                    <a:pt x="4445" y="635"/>
                  </a:cubicBezTo>
                  <a:lnTo>
                    <a:pt x="4462" y="217"/>
                  </a:lnTo>
                  <a:lnTo>
                    <a:pt x="17" y="0"/>
                  </a:lnTo>
                  <a:close/>
                </a:path>
              </a:pathLst>
            </a:custGeom>
            <a:solidFill>
              <a:srgbClr val="E264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2;p40">
              <a:extLst>
                <a:ext uri="{FF2B5EF4-FFF2-40B4-BE49-F238E27FC236}">
                  <a16:creationId xmlns:a16="http://schemas.microsoft.com/office/drawing/2014/main" id="{B356BD7D-017A-4A89-B1FD-D7E39FE51D09}"/>
                </a:ext>
              </a:extLst>
            </p:cNvPr>
            <p:cNvSpPr/>
            <p:nvPr/>
          </p:nvSpPr>
          <p:spPr>
            <a:xfrm>
              <a:off x="1079544" y="4629308"/>
              <a:ext cx="51468" cy="40822"/>
            </a:xfrm>
            <a:custGeom>
              <a:avLst/>
              <a:gdLst/>
              <a:ahLst/>
              <a:cxnLst/>
              <a:rect l="l" t="t" r="r" b="b"/>
              <a:pathLst>
                <a:path w="1605" h="1273" extrusionOk="0">
                  <a:moveTo>
                    <a:pt x="87" y="1"/>
                  </a:moveTo>
                  <a:cubicBezTo>
                    <a:pt x="63" y="1"/>
                    <a:pt x="40" y="1"/>
                    <a:pt x="17" y="3"/>
                  </a:cubicBezTo>
                  <a:lnTo>
                    <a:pt x="1" y="1239"/>
                  </a:lnTo>
                  <a:lnTo>
                    <a:pt x="1605" y="1272"/>
                  </a:lnTo>
                  <a:cubicBezTo>
                    <a:pt x="1538" y="905"/>
                    <a:pt x="1337" y="571"/>
                    <a:pt x="1053" y="337"/>
                  </a:cubicBezTo>
                  <a:cubicBezTo>
                    <a:pt x="771" y="117"/>
                    <a:pt x="431" y="1"/>
                    <a:pt x="87"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3;p40">
              <a:extLst>
                <a:ext uri="{FF2B5EF4-FFF2-40B4-BE49-F238E27FC236}">
                  <a16:creationId xmlns:a16="http://schemas.microsoft.com/office/drawing/2014/main" id="{4EC98448-B6E4-4331-9A8E-E24E4EF5CCA0}"/>
                </a:ext>
              </a:extLst>
            </p:cNvPr>
            <p:cNvSpPr/>
            <p:nvPr/>
          </p:nvSpPr>
          <p:spPr>
            <a:xfrm>
              <a:off x="1079544" y="4652942"/>
              <a:ext cx="243296" cy="24147"/>
            </a:xfrm>
            <a:custGeom>
              <a:avLst/>
              <a:gdLst/>
              <a:ahLst/>
              <a:cxnLst/>
              <a:rect l="l" t="t" r="r" b="b"/>
              <a:pathLst>
                <a:path w="7587" h="753" extrusionOk="0">
                  <a:moveTo>
                    <a:pt x="6283" y="1"/>
                  </a:moveTo>
                  <a:cubicBezTo>
                    <a:pt x="6016" y="17"/>
                    <a:pt x="5882" y="569"/>
                    <a:pt x="5882" y="569"/>
                  </a:cubicBezTo>
                  <a:lnTo>
                    <a:pt x="1" y="469"/>
                  </a:lnTo>
                  <a:lnTo>
                    <a:pt x="1" y="569"/>
                  </a:lnTo>
                  <a:cubicBezTo>
                    <a:pt x="1222" y="688"/>
                    <a:pt x="3292" y="752"/>
                    <a:pt x="4936" y="752"/>
                  </a:cubicBezTo>
                  <a:cubicBezTo>
                    <a:pt x="6283" y="752"/>
                    <a:pt x="7344" y="709"/>
                    <a:pt x="7419" y="619"/>
                  </a:cubicBezTo>
                  <a:cubicBezTo>
                    <a:pt x="7586" y="402"/>
                    <a:pt x="6283" y="1"/>
                    <a:pt x="6283"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34;p40">
              <a:extLst>
                <a:ext uri="{FF2B5EF4-FFF2-40B4-BE49-F238E27FC236}">
                  <a16:creationId xmlns:a16="http://schemas.microsoft.com/office/drawing/2014/main" id="{2F3FDC96-6103-49C5-9F5B-419B38D7CA20}"/>
                </a:ext>
              </a:extLst>
            </p:cNvPr>
            <p:cNvSpPr/>
            <p:nvPr/>
          </p:nvSpPr>
          <p:spPr>
            <a:xfrm>
              <a:off x="1077396" y="4667404"/>
              <a:ext cx="237941" cy="4874"/>
            </a:xfrm>
            <a:custGeom>
              <a:avLst/>
              <a:gdLst/>
              <a:ahLst/>
              <a:cxnLst/>
              <a:rect l="l" t="t" r="r" b="b"/>
              <a:pathLst>
                <a:path w="7420" h="152" extrusionOk="0">
                  <a:moveTo>
                    <a:pt x="84" y="1"/>
                  </a:moveTo>
                  <a:cubicBezTo>
                    <a:pt x="51" y="1"/>
                    <a:pt x="34" y="1"/>
                    <a:pt x="1" y="18"/>
                  </a:cubicBezTo>
                  <a:lnTo>
                    <a:pt x="84" y="18"/>
                  </a:lnTo>
                  <a:lnTo>
                    <a:pt x="302" y="34"/>
                  </a:lnTo>
                  <a:lnTo>
                    <a:pt x="1104" y="84"/>
                  </a:lnTo>
                  <a:cubicBezTo>
                    <a:pt x="1772" y="101"/>
                    <a:pt x="2708" y="135"/>
                    <a:pt x="3744" y="151"/>
                  </a:cubicBezTo>
                  <a:cubicBezTo>
                    <a:pt x="4779" y="151"/>
                    <a:pt x="5715" y="151"/>
                    <a:pt x="6400" y="135"/>
                  </a:cubicBezTo>
                  <a:lnTo>
                    <a:pt x="7202" y="101"/>
                  </a:lnTo>
                  <a:cubicBezTo>
                    <a:pt x="7286" y="101"/>
                    <a:pt x="7353" y="101"/>
                    <a:pt x="7419" y="84"/>
                  </a:cubicBezTo>
                  <a:lnTo>
                    <a:pt x="6400" y="84"/>
                  </a:lnTo>
                  <a:cubicBezTo>
                    <a:pt x="5715" y="101"/>
                    <a:pt x="4779" y="101"/>
                    <a:pt x="3744" y="101"/>
                  </a:cubicBezTo>
                  <a:cubicBezTo>
                    <a:pt x="2708" y="84"/>
                    <a:pt x="1772" y="68"/>
                    <a:pt x="1104" y="34"/>
                  </a:cubicBezTo>
                  <a:cubicBezTo>
                    <a:pt x="786" y="34"/>
                    <a:pt x="519" y="18"/>
                    <a:pt x="302" y="18"/>
                  </a:cubicBez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5;p40">
              <a:extLst>
                <a:ext uri="{FF2B5EF4-FFF2-40B4-BE49-F238E27FC236}">
                  <a16:creationId xmlns:a16="http://schemas.microsoft.com/office/drawing/2014/main" id="{F06F132B-EB79-4632-B034-FA58EF7B74B6}"/>
                </a:ext>
              </a:extLst>
            </p:cNvPr>
            <p:cNvSpPr/>
            <p:nvPr/>
          </p:nvSpPr>
          <p:spPr>
            <a:xfrm>
              <a:off x="1267620" y="4651338"/>
              <a:ext cx="14495" cy="21998"/>
            </a:xfrm>
            <a:custGeom>
              <a:avLst/>
              <a:gdLst/>
              <a:ahLst/>
              <a:cxnLst/>
              <a:rect l="l" t="t" r="r" b="b"/>
              <a:pathLst>
                <a:path w="452" h="686" extrusionOk="0">
                  <a:moveTo>
                    <a:pt x="451" y="1"/>
                  </a:moveTo>
                  <a:lnTo>
                    <a:pt x="451" y="1"/>
                  </a:lnTo>
                  <a:cubicBezTo>
                    <a:pt x="184" y="118"/>
                    <a:pt x="0" y="385"/>
                    <a:pt x="17" y="686"/>
                  </a:cubicBezTo>
                  <a:cubicBezTo>
                    <a:pt x="67" y="418"/>
                    <a:pt x="234" y="168"/>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6;p40">
              <a:extLst>
                <a:ext uri="{FF2B5EF4-FFF2-40B4-BE49-F238E27FC236}">
                  <a16:creationId xmlns:a16="http://schemas.microsoft.com/office/drawing/2014/main" id="{A29ADD66-185B-4BE1-89DF-EAFEBFB428DD}"/>
                </a:ext>
              </a:extLst>
            </p:cNvPr>
            <p:cNvSpPr/>
            <p:nvPr/>
          </p:nvSpPr>
          <p:spPr>
            <a:xfrm>
              <a:off x="1226349" y="4640082"/>
              <a:ext cx="8081" cy="11833"/>
            </a:xfrm>
            <a:custGeom>
              <a:avLst/>
              <a:gdLst/>
              <a:ahLst/>
              <a:cxnLst/>
              <a:rect l="l" t="t" r="r" b="b"/>
              <a:pathLst>
                <a:path w="252" h="369" extrusionOk="0">
                  <a:moveTo>
                    <a:pt x="251" y="1"/>
                  </a:moveTo>
                  <a:cubicBezTo>
                    <a:pt x="235" y="1"/>
                    <a:pt x="168" y="68"/>
                    <a:pt x="101" y="168"/>
                  </a:cubicBezTo>
                  <a:cubicBezTo>
                    <a:pt x="34" y="268"/>
                    <a:pt x="1" y="352"/>
                    <a:pt x="18" y="368"/>
                  </a:cubicBezTo>
                  <a:cubicBezTo>
                    <a:pt x="18" y="368"/>
                    <a:pt x="84" y="301"/>
                    <a:pt x="151" y="201"/>
                  </a:cubicBezTo>
                  <a:cubicBezTo>
                    <a:pt x="218" y="101"/>
                    <a:pt x="251" y="17"/>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37;p40">
              <a:extLst>
                <a:ext uri="{FF2B5EF4-FFF2-40B4-BE49-F238E27FC236}">
                  <a16:creationId xmlns:a16="http://schemas.microsoft.com/office/drawing/2014/main" id="{44FC6FE3-EF26-44EF-BD5E-BAB490ABEC08}"/>
                </a:ext>
              </a:extLst>
            </p:cNvPr>
            <p:cNvSpPr/>
            <p:nvPr/>
          </p:nvSpPr>
          <p:spPr>
            <a:xfrm>
              <a:off x="1215093" y="4637838"/>
              <a:ext cx="9139" cy="7760"/>
            </a:xfrm>
            <a:custGeom>
              <a:avLst/>
              <a:gdLst/>
              <a:ahLst/>
              <a:cxnLst/>
              <a:rect l="l" t="t" r="r" b="b"/>
              <a:pathLst>
                <a:path w="285" h="242" extrusionOk="0">
                  <a:moveTo>
                    <a:pt x="276" y="1"/>
                  </a:moveTo>
                  <a:cubicBezTo>
                    <a:pt x="250" y="1"/>
                    <a:pt x="190" y="46"/>
                    <a:pt x="118" y="104"/>
                  </a:cubicBezTo>
                  <a:cubicBezTo>
                    <a:pt x="51" y="171"/>
                    <a:pt x="1" y="238"/>
                    <a:pt x="1" y="238"/>
                  </a:cubicBezTo>
                  <a:cubicBezTo>
                    <a:pt x="3" y="240"/>
                    <a:pt x="6" y="241"/>
                    <a:pt x="10" y="241"/>
                  </a:cubicBezTo>
                  <a:cubicBezTo>
                    <a:pt x="35" y="241"/>
                    <a:pt x="95" y="196"/>
                    <a:pt x="168" y="138"/>
                  </a:cubicBezTo>
                  <a:cubicBezTo>
                    <a:pt x="235" y="71"/>
                    <a:pt x="285" y="4"/>
                    <a:pt x="285" y="4"/>
                  </a:cubicBezTo>
                  <a:cubicBezTo>
                    <a:pt x="283" y="2"/>
                    <a:pt x="280"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38;p40">
              <a:extLst>
                <a:ext uri="{FF2B5EF4-FFF2-40B4-BE49-F238E27FC236}">
                  <a16:creationId xmlns:a16="http://schemas.microsoft.com/office/drawing/2014/main" id="{CA973D50-0454-4943-8E1C-FD32B89ED837}"/>
                </a:ext>
              </a:extLst>
            </p:cNvPr>
            <p:cNvSpPr/>
            <p:nvPr/>
          </p:nvSpPr>
          <p:spPr>
            <a:xfrm>
              <a:off x="1205986" y="4622958"/>
              <a:ext cx="16643" cy="2405"/>
            </a:xfrm>
            <a:custGeom>
              <a:avLst/>
              <a:gdLst/>
              <a:ahLst/>
              <a:cxnLst/>
              <a:rect l="l" t="t" r="r" b="b"/>
              <a:pathLst>
                <a:path w="519" h="75" extrusionOk="0">
                  <a:moveTo>
                    <a:pt x="1" y="0"/>
                  </a:moveTo>
                  <a:cubicBezTo>
                    <a:pt x="88" y="49"/>
                    <a:pt x="187" y="75"/>
                    <a:pt x="291" y="75"/>
                  </a:cubicBezTo>
                  <a:cubicBezTo>
                    <a:pt x="365" y="75"/>
                    <a:pt x="442" y="61"/>
                    <a:pt x="519" y="33"/>
                  </a:cubicBezTo>
                  <a:cubicBezTo>
                    <a:pt x="435" y="17"/>
                    <a:pt x="335" y="17"/>
                    <a:pt x="252" y="17"/>
                  </a:cubicBezTo>
                  <a:cubicBezTo>
                    <a:pt x="168" y="0"/>
                    <a:pt x="8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39;p40">
              <a:extLst>
                <a:ext uri="{FF2B5EF4-FFF2-40B4-BE49-F238E27FC236}">
                  <a16:creationId xmlns:a16="http://schemas.microsoft.com/office/drawing/2014/main" id="{94337243-EF0A-4E34-8715-B2B4F71DD65D}"/>
                </a:ext>
              </a:extLst>
            </p:cNvPr>
            <p:cNvSpPr/>
            <p:nvPr/>
          </p:nvSpPr>
          <p:spPr>
            <a:xfrm>
              <a:off x="1231704" y="4626999"/>
              <a:ext cx="26840" cy="14719"/>
            </a:xfrm>
            <a:custGeom>
              <a:avLst/>
              <a:gdLst/>
              <a:ahLst/>
              <a:cxnLst/>
              <a:rect l="l" t="t" r="r" b="b"/>
              <a:pathLst>
                <a:path w="837" h="459" extrusionOk="0">
                  <a:moveTo>
                    <a:pt x="568" y="51"/>
                  </a:moveTo>
                  <a:cubicBezTo>
                    <a:pt x="632" y="51"/>
                    <a:pt x="698" y="64"/>
                    <a:pt x="753" y="91"/>
                  </a:cubicBezTo>
                  <a:cubicBezTo>
                    <a:pt x="803" y="125"/>
                    <a:pt x="769" y="191"/>
                    <a:pt x="719" y="208"/>
                  </a:cubicBezTo>
                  <a:cubicBezTo>
                    <a:pt x="669" y="242"/>
                    <a:pt x="619" y="258"/>
                    <a:pt x="569" y="275"/>
                  </a:cubicBezTo>
                  <a:cubicBezTo>
                    <a:pt x="469" y="308"/>
                    <a:pt x="368" y="342"/>
                    <a:pt x="268" y="359"/>
                  </a:cubicBezTo>
                  <a:cubicBezTo>
                    <a:pt x="185" y="367"/>
                    <a:pt x="119" y="371"/>
                    <a:pt x="73" y="375"/>
                  </a:cubicBezTo>
                  <a:lnTo>
                    <a:pt x="73" y="375"/>
                  </a:lnTo>
                  <a:cubicBezTo>
                    <a:pt x="101" y="321"/>
                    <a:pt x="135" y="269"/>
                    <a:pt x="168" y="225"/>
                  </a:cubicBezTo>
                  <a:cubicBezTo>
                    <a:pt x="235" y="158"/>
                    <a:pt x="318" y="91"/>
                    <a:pt x="419" y="75"/>
                  </a:cubicBezTo>
                  <a:cubicBezTo>
                    <a:pt x="464" y="60"/>
                    <a:pt x="515" y="51"/>
                    <a:pt x="568" y="51"/>
                  </a:cubicBezTo>
                  <a:close/>
                  <a:moveTo>
                    <a:pt x="554" y="0"/>
                  </a:moveTo>
                  <a:cubicBezTo>
                    <a:pt x="394" y="0"/>
                    <a:pt x="235" y="75"/>
                    <a:pt x="135" y="208"/>
                  </a:cubicBezTo>
                  <a:cubicBezTo>
                    <a:pt x="104" y="255"/>
                    <a:pt x="73" y="315"/>
                    <a:pt x="55" y="377"/>
                  </a:cubicBezTo>
                  <a:lnTo>
                    <a:pt x="55" y="377"/>
                  </a:lnTo>
                  <a:cubicBezTo>
                    <a:pt x="20" y="381"/>
                    <a:pt x="1" y="385"/>
                    <a:pt x="1" y="392"/>
                  </a:cubicBezTo>
                  <a:cubicBezTo>
                    <a:pt x="15" y="395"/>
                    <a:pt x="30" y="397"/>
                    <a:pt x="45" y="399"/>
                  </a:cubicBezTo>
                  <a:lnTo>
                    <a:pt x="45" y="399"/>
                  </a:lnTo>
                  <a:cubicBezTo>
                    <a:pt x="34" y="417"/>
                    <a:pt x="34" y="444"/>
                    <a:pt x="34" y="459"/>
                  </a:cubicBezTo>
                  <a:cubicBezTo>
                    <a:pt x="42" y="439"/>
                    <a:pt x="51" y="420"/>
                    <a:pt x="60" y="401"/>
                  </a:cubicBezTo>
                  <a:lnTo>
                    <a:pt x="60" y="401"/>
                  </a:lnTo>
                  <a:cubicBezTo>
                    <a:pt x="85" y="403"/>
                    <a:pt x="110" y="405"/>
                    <a:pt x="137" y="405"/>
                  </a:cubicBezTo>
                  <a:cubicBezTo>
                    <a:pt x="185" y="405"/>
                    <a:pt x="235" y="400"/>
                    <a:pt x="285" y="392"/>
                  </a:cubicBezTo>
                  <a:cubicBezTo>
                    <a:pt x="385" y="375"/>
                    <a:pt x="485" y="359"/>
                    <a:pt x="586" y="325"/>
                  </a:cubicBezTo>
                  <a:cubicBezTo>
                    <a:pt x="636" y="308"/>
                    <a:pt x="703" y="292"/>
                    <a:pt x="753" y="258"/>
                  </a:cubicBezTo>
                  <a:cubicBezTo>
                    <a:pt x="786" y="242"/>
                    <a:pt x="820" y="208"/>
                    <a:pt x="820" y="175"/>
                  </a:cubicBezTo>
                  <a:cubicBezTo>
                    <a:pt x="836" y="125"/>
                    <a:pt x="820" y="75"/>
                    <a:pt x="786" y="58"/>
                  </a:cubicBezTo>
                  <a:cubicBezTo>
                    <a:pt x="714" y="19"/>
                    <a:pt x="634"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40;p40">
              <a:extLst>
                <a:ext uri="{FF2B5EF4-FFF2-40B4-BE49-F238E27FC236}">
                  <a16:creationId xmlns:a16="http://schemas.microsoft.com/office/drawing/2014/main" id="{83DB50BB-DB00-4AC7-92ED-BFF003758EA7}"/>
                </a:ext>
              </a:extLst>
            </p:cNvPr>
            <p:cNvSpPr/>
            <p:nvPr/>
          </p:nvSpPr>
          <p:spPr>
            <a:xfrm>
              <a:off x="1222084" y="4622413"/>
              <a:ext cx="13404" cy="17701"/>
            </a:xfrm>
            <a:custGeom>
              <a:avLst/>
              <a:gdLst/>
              <a:ahLst/>
              <a:cxnLst/>
              <a:rect l="l" t="t" r="r" b="b"/>
              <a:pathLst>
                <a:path w="418" h="552" extrusionOk="0">
                  <a:moveTo>
                    <a:pt x="100" y="0"/>
                  </a:moveTo>
                  <a:cubicBezTo>
                    <a:pt x="34" y="17"/>
                    <a:pt x="0" y="67"/>
                    <a:pt x="0" y="134"/>
                  </a:cubicBezTo>
                  <a:cubicBezTo>
                    <a:pt x="17" y="167"/>
                    <a:pt x="34" y="218"/>
                    <a:pt x="50" y="251"/>
                  </a:cubicBezTo>
                  <a:cubicBezTo>
                    <a:pt x="84" y="318"/>
                    <a:pt x="134" y="368"/>
                    <a:pt x="184" y="435"/>
                  </a:cubicBezTo>
                  <a:cubicBezTo>
                    <a:pt x="234" y="485"/>
                    <a:pt x="284" y="518"/>
                    <a:pt x="351" y="535"/>
                  </a:cubicBezTo>
                  <a:cubicBezTo>
                    <a:pt x="351" y="535"/>
                    <a:pt x="284" y="485"/>
                    <a:pt x="217" y="401"/>
                  </a:cubicBezTo>
                  <a:cubicBezTo>
                    <a:pt x="167" y="351"/>
                    <a:pt x="134" y="284"/>
                    <a:pt x="100" y="234"/>
                  </a:cubicBezTo>
                  <a:cubicBezTo>
                    <a:pt x="50" y="167"/>
                    <a:pt x="34" y="67"/>
                    <a:pt x="100" y="50"/>
                  </a:cubicBezTo>
                  <a:cubicBezTo>
                    <a:pt x="167" y="50"/>
                    <a:pt x="251" y="117"/>
                    <a:pt x="284" y="167"/>
                  </a:cubicBezTo>
                  <a:cubicBezTo>
                    <a:pt x="334" y="234"/>
                    <a:pt x="351" y="284"/>
                    <a:pt x="368" y="351"/>
                  </a:cubicBezTo>
                  <a:cubicBezTo>
                    <a:pt x="368" y="418"/>
                    <a:pt x="368" y="485"/>
                    <a:pt x="368" y="552"/>
                  </a:cubicBezTo>
                  <a:cubicBezTo>
                    <a:pt x="401" y="485"/>
                    <a:pt x="418" y="418"/>
                    <a:pt x="401" y="351"/>
                  </a:cubicBezTo>
                  <a:cubicBezTo>
                    <a:pt x="401" y="284"/>
                    <a:pt x="368" y="201"/>
                    <a:pt x="334" y="151"/>
                  </a:cubicBezTo>
                  <a:cubicBezTo>
                    <a:pt x="284" y="50"/>
                    <a:pt x="184"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41;p40">
              <a:extLst>
                <a:ext uri="{FF2B5EF4-FFF2-40B4-BE49-F238E27FC236}">
                  <a16:creationId xmlns:a16="http://schemas.microsoft.com/office/drawing/2014/main" id="{85605482-5251-497B-BFEA-E5B38F7B3D42}"/>
                </a:ext>
              </a:extLst>
            </p:cNvPr>
            <p:cNvSpPr/>
            <p:nvPr/>
          </p:nvSpPr>
          <p:spPr>
            <a:xfrm>
              <a:off x="1080634" y="4628314"/>
              <a:ext cx="50378" cy="41271"/>
            </a:xfrm>
            <a:custGeom>
              <a:avLst/>
              <a:gdLst/>
              <a:ahLst/>
              <a:cxnLst/>
              <a:rect l="l" t="t" r="r" b="b"/>
              <a:pathLst>
                <a:path w="1571" h="1287" extrusionOk="0">
                  <a:moveTo>
                    <a:pt x="100" y="0"/>
                  </a:moveTo>
                  <a:cubicBezTo>
                    <a:pt x="67" y="0"/>
                    <a:pt x="33" y="17"/>
                    <a:pt x="0" y="17"/>
                  </a:cubicBezTo>
                  <a:cubicBezTo>
                    <a:pt x="0" y="25"/>
                    <a:pt x="33" y="25"/>
                    <a:pt x="92" y="25"/>
                  </a:cubicBezTo>
                  <a:cubicBezTo>
                    <a:pt x="150" y="25"/>
                    <a:pt x="234" y="25"/>
                    <a:pt x="334" y="34"/>
                  </a:cubicBezTo>
                  <a:cubicBezTo>
                    <a:pt x="869" y="100"/>
                    <a:pt x="1303" y="468"/>
                    <a:pt x="1487" y="969"/>
                  </a:cubicBezTo>
                  <a:cubicBezTo>
                    <a:pt x="1537" y="1153"/>
                    <a:pt x="1554" y="1287"/>
                    <a:pt x="1554" y="1287"/>
                  </a:cubicBezTo>
                  <a:cubicBezTo>
                    <a:pt x="1571" y="1253"/>
                    <a:pt x="1571" y="1220"/>
                    <a:pt x="1554" y="1203"/>
                  </a:cubicBezTo>
                  <a:cubicBezTo>
                    <a:pt x="1554" y="1120"/>
                    <a:pt x="1537" y="1036"/>
                    <a:pt x="1521" y="952"/>
                  </a:cubicBezTo>
                  <a:cubicBezTo>
                    <a:pt x="1353" y="418"/>
                    <a:pt x="886" y="5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42;p40">
              <a:extLst>
                <a:ext uri="{FF2B5EF4-FFF2-40B4-BE49-F238E27FC236}">
                  <a16:creationId xmlns:a16="http://schemas.microsoft.com/office/drawing/2014/main" id="{4CD5DF95-4E6C-4357-BE55-D62C1FA06829}"/>
                </a:ext>
              </a:extLst>
            </p:cNvPr>
            <p:cNvSpPr/>
            <p:nvPr/>
          </p:nvSpPr>
          <p:spPr>
            <a:xfrm>
              <a:off x="1148682" y="4656533"/>
              <a:ext cx="41271" cy="2501"/>
            </a:xfrm>
            <a:custGeom>
              <a:avLst/>
              <a:gdLst/>
              <a:ahLst/>
              <a:cxnLst/>
              <a:rect l="l" t="t" r="r" b="b"/>
              <a:pathLst>
                <a:path w="1287" h="78" extrusionOk="0">
                  <a:moveTo>
                    <a:pt x="34" y="1"/>
                  </a:moveTo>
                  <a:cubicBezTo>
                    <a:pt x="12" y="1"/>
                    <a:pt x="0" y="2"/>
                    <a:pt x="0" y="6"/>
                  </a:cubicBezTo>
                  <a:cubicBezTo>
                    <a:pt x="239" y="52"/>
                    <a:pt x="477" y="77"/>
                    <a:pt x="713" y="77"/>
                  </a:cubicBezTo>
                  <a:cubicBezTo>
                    <a:pt x="907" y="77"/>
                    <a:pt x="1098" y="60"/>
                    <a:pt x="1287" y="22"/>
                  </a:cubicBezTo>
                  <a:cubicBezTo>
                    <a:pt x="1287" y="17"/>
                    <a:pt x="1255" y="15"/>
                    <a:pt x="1200" y="15"/>
                  </a:cubicBezTo>
                  <a:cubicBezTo>
                    <a:pt x="1090" y="15"/>
                    <a:pt x="886" y="22"/>
                    <a:pt x="652" y="22"/>
                  </a:cubicBezTo>
                  <a:cubicBezTo>
                    <a:pt x="371" y="22"/>
                    <a:pt x="122"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3;p40">
              <a:extLst>
                <a:ext uri="{FF2B5EF4-FFF2-40B4-BE49-F238E27FC236}">
                  <a16:creationId xmlns:a16="http://schemas.microsoft.com/office/drawing/2014/main" id="{3C734FE9-2423-445B-B1EE-7683B88CAE0D}"/>
                </a:ext>
              </a:extLst>
            </p:cNvPr>
            <p:cNvSpPr/>
            <p:nvPr/>
          </p:nvSpPr>
          <p:spPr>
            <a:xfrm>
              <a:off x="1120815" y="4656148"/>
              <a:ext cx="4842" cy="8626"/>
            </a:xfrm>
            <a:custGeom>
              <a:avLst/>
              <a:gdLst/>
              <a:ahLst/>
              <a:cxnLst/>
              <a:rect l="l" t="t" r="r" b="b"/>
              <a:pathLst>
                <a:path w="151" h="269" extrusionOk="0">
                  <a:moveTo>
                    <a:pt x="0" y="1"/>
                  </a:moveTo>
                  <a:cubicBezTo>
                    <a:pt x="0" y="18"/>
                    <a:pt x="34" y="68"/>
                    <a:pt x="67" y="135"/>
                  </a:cubicBezTo>
                  <a:cubicBezTo>
                    <a:pt x="84" y="201"/>
                    <a:pt x="100" y="268"/>
                    <a:pt x="117" y="268"/>
                  </a:cubicBezTo>
                  <a:cubicBezTo>
                    <a:pt x="134" y="268"/>
                    <a:pt x="151" y="185"/>
                    <a:pt x="117" y="118"/>
                  </a:cubicBezTo>
                  <a:cubicBezTo>
                    <a:pt x="67" y="34"/>
                    <a:pt x="17"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44;p40">
              <a:extLst>
                <a:ext uri="{FF2B5EF4-FFF2-40B4-BE49-F238E27FC236}">
                  <a16:creationId xmlns:a16="http://schemas.microsoft.com/office/drawing/2014/main" id="{965E84D5-1EF7-4E39-A14E-81520D215048}"/>
                </a:ext>
              </a:extLst>
            </p:cNvPr>
            <p:cNvSpPr/>
            <p:nvPr/>
          </p:nvSpPr>
          <p:spPr>
            <a:xfrm>
              <a:off x="1110617" y="4643161"/>
              <a:ext cx="5932" cy="5676"/>
            </a:xfrm>
            <a:custGeom>
              <a:avLst/>
              <a:gdLst/>
              <a:ahLst/>
              <a:cxnLst/>
              <a:rect l="l" t="t" r="r" b="b"/>
              <a:pathLst>
                <a:path w="185" h="177" extrusionOk="0">
                  <a:moveTo>
                    <a:pt x="12" y="1"/>
                  </a:moveTo>
                  <a:cubicBezTo>
                    <a:pt x="8" y="1"/>
                    <a:pt x="4" y="2"/>
                    <a:pt x="1" y="5"/>
                  </a:cubicBezTo>
                  <a:cubicBezTo>
                    <a:pt x="1" y="22"/>
                    <a:pt x="17" y="55"/>
                    <a:pt x="68" y="105"/>
                  </a:cubicBezTo>
                  <a:cubicBezTo>
                    <a:pt x="109" y="146"/>
                    <a:pt x="139" y="176"/>
                    <a:pt x="157" y="176"/>
                  </a:cubicBezTo>
                  <a:cubicBezTo>
                    <a:pt x="161" y="176"/>
                    <a:pt x="165" y="175"/>
                    <a:pt x="168" y="172"/>
                  </a:cubicBezTo>
                  <a:cubicBezTo>
                    <a:pt x="185" y="172"/>
                    <a:pt x="151" y="122"/>
                    <a:pt x="101" y="72"/>
                  </a:cubicBezTo>
                  <a:cubicBezTo>
                    <a:pt x="73" y="31"/>
                    <a:pt x="35"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5;p40">
              <a:extLst>
                <a:ext uri="{FF2B5EF4-FFF2-40B4-BE49-F238E27FC236}">
                  <a16:creationId xmlns:a16="http://schemas.microsoft.com/office/drawing/2014/main" id="{2AEF1C53-CB32-479F-960D-B8D943C50AD0}"/>
                </a:ext>
              </a:extLst>
            </p:cNvPr>
            <p:cNvSpPr/>
            <p:nvPr/>
          </p:nvSpPr>
          <p:spPr>
            <a:xfrm>
              <a:off x="1095610" y="4636427"/>
              <a:ext cx="8626" cy="3688"/>
            </a:xfrm>
            <a:custGeom>
              <a:avLst/>
              <a:gdLst/>
              <a:ahLst/>
              <a:cxnLst/>
              <a:rect l="l" t="t" r="r" b="b"/>
              <a:pathLst>
                <a:path w="269" h="115" extrusionOk="0">
                  <a:moveTo>
                    <a:pt x="80" y="0"/>
                  </a:moveTo>
                  <a:cubicBezTo>
                    <a:pt x="33" y="0"/>
                    <a:pt x="1" y="20"/>
                    <a:pt x="1" y="31"/>
                  </a:cubicBezTo>
                  <a:cubicBezTo>
                    <a:pt x="18" y="48"/>
                    <a:pt x="68" y="48"/>
                    <a:pt x="135" y="65"/>
                  </a:cubicBezTo>
                  <a:cubicBezTo>
                    <a:pt x="201" y="81"/>
                    <a:pt x="252" y="115"/>
                    <a:pt x="252" y="115"/>
                  </a:cubicBezTo>
                  <a:cubicBezTo>
                    <a:pt x="268" y="98"/>
                    <a:pt x="235" y="48"/>
                    <a:pt x="151" y="14"/>
                  </a:cubicBezTo>
                  <a:cubicBezTo>
                    <a:pt x="125" y="4"/>
                    <a:pt x="101"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6;p40">
              <a:extLst>
                <a:ext uri="{FF2B5EF4-FFF2-40B4-BE49-F238E27FC236}">
                  <a16:creationId xmlns:a16="http://schemas.microsoft.com/office/drawing/2014/main" id="{D5A96FD2-A599-40B5-8740-43068CA95724}"/>
                </a:ext>
              </a:extLst>
            </p:cNvPr>
            <p:cNvSpPr/>
            <p:nvPr/>
          </p:nvSpPr>
          <p:spPr>
            <a:xfrm>
              <a:off x="1084899" y="4633797"/>
              <a:ext cx="4874" cy="2437"/>
            </a:xfrm>
            <a:custGeom>
              <a:avLst/>
              <a:gdLst/>
              <a:ahLst/>
              <a:cxnLst/>
              <a:rect l="l" t="t" r="r" b="b"/>
              <a:pathLst>
                <a:path w="152" h="76" extrusionOk="0">
                  <a:moveTo>
                    <a:pt x="38" y="0"/>
                  </a:moveTo>
                  <a:cubicBezTo>
                    <a:pt x="26" y="0"/>
                    <a:pt x="17" y="5"/>
                    <a:pt x="17" y="13"/>
                  </a:cubicBezTo>
                  <a:cubicBezTo>
                    <a:pt x="1" y="30"/>
                    <a:pt x="34" y="46"/>
                    <a:pt x="68" y="63"/>
                  </a:cubicBezTo>
                  <a:cubicBezTo>
                    <a:pt x="84" y="71"/>
                    <a:pt x="101" y="76"/>
                    <a:pt x="114" y="76"/>
                  </a:cubicBezTo>
                  <a:cubicBezTo>
                    <a:pt x="126" y="76"/>
                    <a:pt x="134" y="71"/>
                    <a:pt x="134" y="63"/>
                  </a:cubicBezTo>
                  <a:cubicBezTo>
                    <a:pt x="151" y="63"/>
                    <a:pt x="118" y="30"/>
                    <a:pt x="84" y="13"/>
                  </a:cubicBezTo>
                  <a:cubicBezTo>
                    <a:pt x="68" y="5"/>
                    <a:pt x="51"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47;p40">
              <a:extLst>
                <a:ext uri="{FF2B5EF4-FFF2-40B4-BE49-F238E27FC236}">
                  <a16:creationId xmlns:a16="http://schemas.microsoft.com/office/drawing/2014/main" id="{3E565BA2-AEC6-45AD-B508-D05294CD52B9}"/>
                </a:ext>
              </a:extLst>
            </p:cNvPr>
            <p:cNvSpPr/>
            <p:nvPr/>
          </p:nvSpPr>
          <p:spPr>
            <a:xfrm>
              <a:off x="1248315" y="4620265"/>
              <a:ext cx="263114" cy="64424"/>
            </a:xfrm>
            <a:custGeom>
              <a:avLst/>
              <a:gdLst/>
              <a:ahLst/>
              <a:cxnLst/>
              <a:rect l="l" t="t" r="r" b="b"/>
              <a:pathLst>
                <a:path w="8205" h="2009" extrusionOk="0">
                  <a:moveTo>
                    <a:pt x="68" y="0"/>
                  </a:moveTo>
                  <a:lnTo>
                    <a:pt x="1" y="1671"/>
                  </a:lnTo>
                  <a:lnTo>
                    <a:pt x="285" y="1705"/>
                  </a:lnTo>
                  <a:cubicBezTo>
                    <a:pt x="1212" y="1782"/>
                    <a:pt x="4385" y="2008"/>
                    <a:pt x="6164" y="2008"/>
                  </a:cubicBezTo>
                  <a:cubicBezTo>
                    <a:pt x="6693" y="2008"/>
                    <a:pt x="7098" y="1988"/>
                    <a:pt x="7286" y="1939"/>
                  </a:cubicBezTo>
                  <a:cubicBezTo>
                    <a:pt x="8205" y="1688"/>
                    <a:pt x="4479" y="719"/>
                    <a:pt x="4479" y="719"/>
                  </a:cubicBezTo>
                  <a:lnTo>
                    <a:pt x="4495" y="318"/>
                  </a:lnTo>
                  <a:lnTo>
                    <a:pt x="68" y="0"/>
                  </a:lnTo>
                  <a:close/>
                </a:path>
              </a:pathLst>
            </a:custGeom>
            <a:solidFill>
              <a:srgbClr val="E264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48;p40">
              <a:extLst>
                <a:ext uri="{FF2B5EF4-FFF2-40B4-BE49-F238E27FC236}">
                  <a16:creationId xmlns:a16="http://schemas.microsoft.com/office/drawing/2014/main" id="{DABC5F2A-8D94-41E1-82D1-ABF717F6998D}"/>
                </a:ext>
              </a:extLst>
            </p:cNvPr>
            <p:cNvSpPr/>
            <p:nvPr/>
          </p:nvSpPr>
          <p:spPr>
            <a:xfrm>
              <a:off x="1248860" y="4632547"/>
              <a:ext cx="50923" cy="41880"/>
            </a:xfrm>
            <a:custGeom>
              <a:avLst/>
              <a:gdLst/>
              <a:ahLst/>
              <a:cxnLst/>
              <a:rect l="l" t="t" r="r" b="b"/>
              <a:pathLst>
                <a:path w="1588" h="1306" extrusionOk="0">
                  <a:moveTo>
                    <a:pt x="103" y="0"/>
                  </a:moveTo>
                  <a:cubicBezTo>
                    <a:pt x="80" y="0"/>
                    <a:pt x="57" y="1"/>
                    <a:pt x="34" y="2"/>
                  </a:cubicBezTo>
                  <a:lnTo>
                    <a:pt x="1" y="1222"/>
                  </a:lnTo>
                  <a:lnTo>
                    <a:pt x="1588" y="1305"/>
                  </a:lnTo>
                  <a:cubicBezTo>
                    <a:pt x="1538" y="937"/>
                    <a:pt x="1337" y="587"/>
                    <a:pt x="1053" y="353"/>
                  </a:cubicBezTo>
                  <a:cubicBezTo>
                    <a:pt x="787" y="118"/>
                    <a:pt x="447" y="0"/>
                    <a:pt x="103"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49;p40">
              <a:extLst>
                <a:ext uri="{FF2B5EF4-FFF2-40B4-BE49-F238E27FC236}">
                  <a16:creationId xmlns:a16="http://schemas.microsoft.com/office/drawing/2014/main" id="{FFB305F1-4C0A-444D-A9A9-91DC03465223}"/>
                </a:ext>
              </a:extLst>
            </p:cNvPr>
            <p:cNvSpPr/>
            <p:nvPr/>
          </p:nvSpPr>
          <p:spPr>
            <a:xfrm>
              <a:off x="1248315" y="4660990"/>
              <a:ext cx="243841" cy="23057"/>
            </a:xfrm>
            <a:custGeom>
              <a:avLst/>
              <a:gdLst/>
              <a:ahLst/>
              <a:cxnLst/>
              <a:rect l="l" t="t" r="r" b="b"/>
              <a:pathLst>
                <a:path w="7604" h="719" extrusionOk="0">
                  <a:moveTo>
                    <a:pt x="6300" y="0"/>
                  </a:moveTo>
                  <a:cubicBezTo>
                    <a:pt x="6033" y="0"/>
                    <a:pt x="5882" y="552"/>
                    <a:pt x="5882" y="552"/>
                  </a:cubicBezTo>
                  <a:lnTo>
                    <a:pt x="18" y="301"/>
                  </a:lnTo>
                  <a:lnTo>
                    <a:pt x="1" y="401"/>
                  </a:lnTo>
                  <a:cubicBezTo>
                    <a:pt x="1511" y="583"/>
                    <a:pt x="4316" y="718"/>
                    <a:pt x="6012" y="718"/>
                  </a:cubicBezTo>
                  <a:cubicBezTo>
                    <a:pt x="6813" y="718"/>
                    <a:pt x="7366" y="688"/>
                    <a:pt x="7419" y="619"/>
                  </a:cubicBezTo>
                  <a:cubicBezTo>
                    <a:pt x="7603" y="418"/>
                    <a:pt x="6300" y="0"/>
                    <a:pt x="6300"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0;p40">
              <a:extLst>
                <a:ext uri="{FF2B5EF4-FFF2-40B4-BE49-F238E27FC236}">
                  <a16:creationId xmlns:a16="http://schemas.microsoft.com/office/drawing/2014/main" id="{FF18076C-7962-4D7E-A95A-2581D38CC373}"/>
                </a:ext>
              </a:extLst>
            </p:cNvPr>
            <p:cNvSpPr/>
            <p:nvPr/>
          </p:nvSpPr>
          <p:spPr>
            <a:xfrm>
              <a:off x="1246712" y="4670643"/>
              <a:ext cx="237396" cy="8594"/>
            </a:xfrm>
            <a:custGeom>
              <a:avLst/>
              <a:gdLst/>
              <a:ahLst/>
              <a:cxnLst/>
              <a:rect l="l" t="t" r="r" b="b"/>
              <a:pathLst>
                <a:path w="7403" h="268" extrusionOk="0">
                  <a:moveTo>
                    <a:pt x="1" y="0"/>
                  </a:moveTo>
                  <a:cubicBezTo>
                    <a:pt x="17" y="0"/>
                    <a:pt x="51" y="17"/>
                    <a:pt x="68" y="17"/>
                  </a:cubicBezTo>
                  <a:lnTo>
                    <a:pt x="285" y="34"/>
                  </a:lnTo>
                  <a:cubicBezTo>
                    <a:pt x="502" y="50"/>
                    <a:pt x="769" y="67"/>
                    <a:pt x="1087" y="84"/>
                  </a:cubicBezTo>
                  <a:cubicBezTo>
                    <a:pt x="1772" y="134"/>
                    <a:pt x="2708" y="184"/>
                    <a:pt x="3727" y="217"/>
                  </a:cubicBezTo>
                  <a:cubicBezTo>
                    <a:pt x="4763" y="267"/>
                    <a:pt x="5698" y="267"/>
                    <a:pt x="6383" y="267"/>
                  </a:cubicBezTo>
                  <a:lnTo>
                    <a:pt x="7185" y="267"/>
                  </a:lnTo>
                  <a:lnTo>
                    <a:pt x="7403" y="251"/>
                  </a:lnTo>
                  <a:lnTo>
                    <a:pt x="7185" y="234"/>
                  </a:lnTo>
                  <a:lnTo>
                    <a:pt x="6383" y="234"/>
                  </a:lnTo>
                  <a:cubicBezTo>
                    <a:pt x="5698" y="217"/>
                    <a:pt x="4763" y="201"/>
                    <a:pt x="3743" y="167"/>
                  </a:cubicBezTo>
                  <a:cubicBezTo>
                    <a:pt x="2708" y="134"/>
                    <a:pt x="1772" y="84"/>
                    <a:pt x="1087" y="50"/>
                  </a:cubicBezTo>
                  <a:lnTo>
                    <a:pt x="285" y="17"/>
                  </a:lnTo>
                  <a:lnTo>
                    <a:pt x="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51;p40">
              <a:extLst>
                <a:ext uri="{FF2B5EF4-FFF2-40B4-BE49-F238E27FC236}">
                  <a16:creationId xmlns:a16="http://schemas.microsoft.com/office/drawing/2014/main" id="{02DDE1E2-F79A-4162-B673-BDAF376F1553}"/>
                </a:ext>
              </a:extLst>
            </p:cNvPr>
            <p:cNvSpPr/>
            <p:nvPr/>
          </p:nvSpPr>
          <p:spPr>
            <a:xfrm>
              <a:off x="1436936" y="4658842"/>
              <a:ext cx="14495" cy="21998"/>
            </a:xfrm>
            <a:custGeom>
              <a:avLst/>
              <a:gdLst/>
              <a:ahLst/>
              <a:cxnLst/>
              <a:rect l="l" t="t" r="r" b="b"/>
              <a:pathLst>
                <a:path w="452" h="686" extrusionOk="0">
                  <a:moveTo>
                    <a:pt x="451" y="0"/>
                  </a:moveTo>
                  <a:cubicBezTo>
                    <a:pt x="167" y="117"/>
                    <a:pt x="0" y="385"/>
                    <a:pt x="0" y="686"/>
                  </a:cubicBezTo>
                  <a:cubicBezTo>
                    <a:pt x="34" y="552"/>
                    <a:pt x="101" y="418"/>
                    <a:pt x="167" y="301"/>
                  </a:cubicBezTo>
                  <a:cubicBezTo>
                    <a:pt x="251" y="201"/>
                    <a:pt x="334" y="101"/>
                    <a:pt x="4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52;p40">
              <a:extLst>
                <a:ext uri="{FF2B5EF4-FFF2-40B4-BE49-F238E27FC236}">
                  <a16:creationId xmlns:a16="http://schemas.microsoft.com/office/drawing/2014/main" id="{20E71E7C-B05A-431D-B4B1-DAB77E3E76B1}"/>
                </a:ext>
              </a:extLst>
            </p:cNvPr>
            <p:cNvSpPr/>
            <p:nvPr/>
          </p:nvSpPr>
          <p:spPr>
            <a:xfrm>
              <a:off x="1395665" y="4646528"/>
              <a:ext cx="8626" cy="11801"/>
            </a:xfrm>
            <a:custGeom>
              <a:avLst/>
              <a:gdLst/>
              <a:ahLst/>
              <a:cxnLst/>
              <a:rect l="l" t="t" r="r" b="b"/>
              <a:pathLst>
                <a:path w="269" h="368" extrusionOk="0">
                  <a:moveTo>
                    <a:pt x="251" y="0"/>
                  </a:moveTo>
                  <a:cubicBezTo>
                    <a:pt x="235" y="0"/>
                    <a:pt x="185" y="67"/>
                    <a:pt x="118" y="167"/>
                  </a:cubicBezTo>
                  <a:cubicBezTo>
                    <a:pt x="34" y="268"/>
                    <a:pt x="1" y="351"/>
                    <a:pt x="17" y="368"/>
                  </a:cubicBezTo>
                  <a:cubicBezTo>
                    <a:pt x="17" y="368"/>
                    <a:pt x="84" y="301"/>
                    <a:pt x="151" y="201"/>
                  </a:cubicBezTo>
                  <a:cubicBezTo>
                    <a:pt x="218" y="100"/>
                    <a:pt x="268" y="17"/>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53;p40">
              <a:extLst>
                <a:ext uri="{FF2B5EF4-FFF2-40B4-BE49-F238E27FC236}">
                  <a16:creationId xmlns:a16="http://schemas.microsoft.com/office/drawing/2014/main" id="{64868315-CA76-4884-BF95-1453D6FD5F10}"/>
                </a:ext>
              </a:extLst>
            </p:cNvPr>
            <p:cNvSpPr/>
            <p:nvPr/>
          </p:nvSpPr>
          <p:spPr>
            <a:xfrm>
              <a:off x="1384410" y="4644283"/>
              <a:ext cx="9684" cy="7632"/>
            </a:xfrm>
            <a:custGeom>
              <a:avLst/>
              <a:gdLst/>
              <a:ahLst/>
              <a:cxnLst/>
              <a:rect l="l" t="t" r="r" b="b"/>
              <a:pathLst>
                <a:path w="302" h="238" extrusionOk="0">
                  <a:moveTo>
                    <a:pt x="281" y="0"/>
                  </a:moveTo>
                  <a:cubicBezTo>
                    <a:pt x="267" y="0"/>
                    <a:pt x="207" y="44"/>
                    <a:pt x="134" y="87"/>
                  </a:cubicBezTo>
                  <a:cubicBezTo>
                    <a:pt x="51" y="154"/>
                    <a:pt x="1" y="221"/>
                    <a:pt x="1" y="237"/>
                  </a:cubicBezTo>
                  <a:cubicBezTo>
                    <a:pt x="18" y="237"/>
                    <a:pt x="84" y="204"/>
                    <a:pt x="168" y="137"/>
                  </a:cubicBezTo>
                  <a:cubicBezTo>
                    <a:pt x="251" y="70"/>
                    <a:pt x="302" y="3"/>
                    <a:pt x="285" y="3"/>
                  </a:cubicBezTo>
                  <a:cubicBezTo>
                    <a:pt x="285" y="1"/>
                    <a:pt x="284"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54;p40">
              <a:extLst>
                <a:ext uri="{FF2B5EF4-FFF2-40B4-BE49-F238E27FC236}">
                  <a16:creationId xmlns:a16="http://schemas.microsoft.com/office/drawing/2014/main" id="{EF9C0770-66B3-4BE5-8F2F-7570526D7CDC}"/>
                </a:ext>
              </a:extLst>
            </p:cNvPr>
            <p:cNvSpPr/>
            <p:nvPr/>
          </p:nvSpPr>
          <p:spPr>
            <a:xfrm>
              <a:off x="1375848" y="4628827"/>
              <a:ext cx="16643" cy="2565"/>
            </a:xfrm>
            <a:custGeom>
              <a:avLst/>
              <a:gdLst/>
              <a:ahLst/>
              <a:cxnLst/>
              <a:rect l="l" t="t" r="r" b="b"/>
              <a:pathLst>
                <a:path w="519" h="80" extrusionOk="0">
                  <a:moveTo>
                    <a:pt x="0" y="1"/>
                  </a:moveTo>
                  <a:lnTo>
                    <a:pt x="0" y="1"/>
                  </a:lnTo>
                  <a:cubicBezTo>
                    <a:pt x="94" y="53"/>
                    <a:pt x="202" y="79"/>
                    <a:pt x="313" y="79"/>
                  </a:cubicBezTo>
                  <a:cubicBezTo>
                    <a:pt x="381" y="79"/>
                    <a:pt x="450" y="70"/>
                    <a:pt x="518" y="51"/>
                  </a:cubicBezTo>
                  <a:cubicBezTo>
                    <a:pt x="335" y="34"/>
                    <a:pt x="168" y="1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55;p40">
              <a:extLst>
                <a:ext uri="{FF2B5EF4-FFF2-40B4-BE49-F238E27FC236}">
                  <a16:creationId xmlns:a16="http://schemas.microsoft.com/office/drawing/2014/main" id="{557AA301-2AE6-4033-A7C2-CCE578462002}"/>
                </a:ext>
              </a:extLst>
            </p:cNvPr>
            <p:cNvSpPr/>
            <p:nvPr/>
          </p:nvSpPr>
          <p:spPr>
            <a:xfrm>
              <a:off x="1401021" y="4633797"/>
              <a:ext cx="27354" cy="14911"/>
            </a:xfrm>
            <a:custGeom>
              <a:avLst/>
              <a:gdLst/>
              <a:ahLst/>
              <a:cxnLst/>
              <a:rect l="l" t="t" r="r" b="b"/>
              <a:pathLst>
                <a:path w="853" h="465" extrusionOk="0">
                  <a:moveTo>
                    <a:pt x="572" y="58"/>
                  </a:moveTo>
                  <a:cubicBezTo>
                    <a:pt x="640" y="58"/>
                    <a:pt x="711" y="74"/>
                    <a:pt x="769" y="113"/>
                  </a:cubicBezTo>
                  <a:cubicBezTo>
                    <a:pt x="803" y="147"/>
                    <a:pt x="786" y="197"/>
                    <a:pt x="736" y="230"/>
                  </a:cubicBezTo>
                  <a:cubicBezTo>
                    <a:pt x="686" y="247"/>
                    <a:pt x="636" y="264"/>
                    <a:pt x="586" y="280"/>
                  </a:cubicBezTo>
                  <a:cubicBezTo>
                    <a:pt x="485" y="314"/>
                    <a:pt x="385" y="330"/>
                    <a:pt x="285" y="347"/>
                  </a:cubicBezTo>
                  <a:cubicBezTo>
                    <a:pt x="207" y="363"/>
                    <a:pt x="140" y="367"/>
                    <a:pt x="91" y="370"/>
                  </a:cubicBezTo>
                  <a:lnTo>
                    <a:pt x="91" y="370"/>
                  </a:lnTo>
                  <a:cubicBezTo>
                    <a:pt x="115" y="319"/>
                    <a:pt x="143" y="272"/>
                    <a:pt x="185" y="230"/>
                  </a:cubicBezTo>
                  <a:cubicBezTo>
                    <a:pt x="251" y="147"/>
                    <a:pt x="335" y="96"/>
                    <a:pt x="435" y="80"/>
                  </a:cubicBezTo>
                  <a:cubicBezTo>
                    <a:pt x="477" y="66"/>
                    <a:pt x="524" y="58"/>
                    <a:pt x="572" y="58"/>
                  </a:cubicBezTo>
                  <a:close/>
                  <a:moveTo>
                    <a:pt x="554" y="1"/>
                  </a:moveTo>
                  <a:cubicBezTo>
                    <a:pt x="400" y="1"/>
                    <a:pt x="248" y="68"/>
                    <a:pt x="151" y="197"/>
                  </a:cubicBezTo>
                  <a:cubicBezTo>
                    <a:pt x="103" y="244"/>
                    <a:pt x="71" y="307"/>
                    <a:pt x="53" y="371"/>
                  </a:cubicBezTo>
                  <a:lnTo>
                    <a:pt x="53" y="371"/>
                  </a:lnTo>
                  <a:cubicBezTo>
                    <a:pt x="20" y="372"/>
                    <a:pt x="1" y="374"/>
                    <a:pt x="1" y="380"/>
                  </a:cubicBezTo>
                  <a:cubicBezTo>
                    <a:pt x="17" y="383"/>
                    <a:pt x="34" y="386"/>
                    <a:pt x="51" y="388"/>
                  </a:cubicBezTo>
                  <a:lnTo>
                    <a:pt x="51" y="388"/>
                  </a:lnTo>
                  <a:cubicBezTo>
                    <a:pt x="49" y="416"/>
                    <a:pt x="35" y="433"/>
                    <a:pt x="51" y="464"/>
                  </a:cubicBezTo>
                  <a:cubicBezTo>
                    <a:pt x="61" y="439"/>
                    <a:pt x="71" y="415"/>
                    <a:pt x="81" y="391"/>
                  </a:cubicBezTo>
                  <a:lnTo>
                    <a:pt x="81" y="391"/>
                  </a:lnTo>
                  <a:cubicBezTo>
                    <a:pt x="154" y="397"/>
                    <a:pt x="224" y="397"/>
                    <a:pt x="285" y="397"/>
                  </a:cubicBezTo>
                  <a:cubicBezTo>
                    <a:pt x="385" y="380"/>
                    <a:pt x="485" y="364"/>
                    <a:pt x="586" y="330"/>
                  </a:cubicBezTo>
                  <a:cubicBezTo>
                    <a:pt x="652" y="314"/>
                    <a:pt x="719" y="297"/>
                    <a:pt x="769" y="264"/>
                  </a:cubicBezTo>
                  <a:cubicBezTo>
                    <a:pt x="803" y="247"/>
                    <a:pt x="820" y="213"/>
                    <a:pt x="836" y="180"/>
                  </a:cubicBezTo>
                  <a:cubicBezTo>
                    <a:pt x="853" y="147"/>
                    <a:pt x="836" y="96"/>
                    <a:pt x="803" y="63"/>
                  </a:cubicBezTo>
                  <a:cubicBezTo>
                    <a:pt x="725" y="21"/>
                    <a:pt x="640"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56;p40">
              <a:extLst>
                <a:ext uri="{FF2B5EF4-FFF2-40B4-BE49-F238E27FC236}">
                  <a16:creationId xmlns:a16="http://schemas.microsoft.com/office/drawing/2014/main" id="{274C7998-BA1A-4FA2-997D-B6762D09BC04}"/>
                </a:ext>
              </a:extLst>
            </p:cNvPr>
            <p:cNvSpPr/>
            <p:nvPr/>
          </p:nvSpPr>
          <p:spPr>
            <a:xfrm>
              <a:off x="1391914" y="4628827"/>
              <a:ext cx="13436" cy="17733"/>
            </a:xfrm>
            <a:custGeom>
              <a:avLst/>
              <a:gdLst/>
              <a:ahLst/>
              <a:cxnLst/>
              <a:rect l="l" t="t" r="r" b="b"/>
              <a:pathLst>
                <a:path w="419" h="553" extrusionOk="0">
                  <a:moveTo>
                    <a:pt x="101" y="1"/>
                  </a:moveTo>
                  <a:cubicBezTo>
                    <a:pt x="34" y="1"/>
                    <a:pt x="1" y="68"/>
                    <a:pt x="1" y="118"/>
                  </a:cubicBezTo>
                  <a:cubicBezTo>
                    <a:pt x="17" y="168"/>
                    <a:pt x="34" y="218"/>
                    <a:pt x="51" y="251"/>
                  </a:cubicBezTo>
                  <a:cubicBezTo>
                    <a:pt x="84" y="318"/>
                    <a:pt x="134" y="368"/>
                    <a:pt x="185" y="435"/>
                  </a:cubicBezTo>
                  <a:cubicBezTo>
                    <a:pt x="218" y="485"/>
                    <a:pt x="268" y="519"/>
                    <a:pt x="335" y="552"/>
                  </a:cubicBezTo>
                  <a:cubicBezTo>
                    <a:pt x="335" y="535"/>
                    <a:pt x="285" y="502"/>
                    <a:pt x="201" y="402"/>
                  </a:cubicBezTo>
                  <a:cubicBezTo>
                    <a:pt x="168" y="352"/>
                    <a:pt x="118" y="285"/>
                    <a:pt x="101" y="235"/>
                  </a:cubicBezTo>
                  <a:cubicBezTo>
                    <a:pt x="51" y="168"/>
                    <a:pt x="34" y="68"/>
                    <a:pt x="101" y="51"/>
                  </a:cubicBezTo>
                  <a:cubicBezTo>
                    <a:pt x="185" y="51"/>
                    <a:pt x="251" y="118"/>
                    <a:pt x="285" y="168"/>
                  </a:cubicBezTo>
                  <a:cubicBezTo>
                    <a:pt x="335" y="235"/>
                    <a:pt x="352" y="302"/>
                    <a:pt x="368" y="368"/>
                  </a:cubicBezTo>
                  <a:cubicBezTo>
                    <a:pt x="368" y="435"/>
                    <a:pt x="368" y="485"/>
                    <a:pt x="368" y="552"/>
                  </a:cubicBezTo>
                  <a:cubicBezTo>
                    <a:pt x="402" y="502"/>
                    <a:pt x="418" y="419"/>
                    <a:pt x="402" y="352"/>
                  </a:cubicBezTo>
                  <a:cubicBezTo>
                    <a:pt x="402" y="285"/>
                    <a:pt x="368" y="218"/>
                    <a:pt x="335" y="151"/>
                  </a:cubicBezTo>
                  <a:cubicBezTo>
                    <a:pt x="285" y="68"/>
                    <a:pt x="201"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57;p40">
              <a:extLst>
                <a:ext uri="{FF2B5EF4-FFF2-40B4-BE49-F238E27FC236}">
                  <a16:creationId xmlns:a16="http://schemas.microsoft.com/office/drawing/2014/main" id="{6CDCD0C0-6DB6-40A9-AD37-5767356F7563}"/>
                </a:ext>
              </a:extLst>
            </p:cNvPr>
            <p:cNvSpPr/>
            <p:nvPr/>
          </p:nvSpPr>
          <p:spPr>
            <a:xfrm>
              <a:off x="1250464" y="4631104"/>
              <a:ext cx="49320" cy="42778"/>
            </a:xfrm>
            <a:custGeom>
              <a:avLst/>
              <a:gdLst/>
              <a:ahLst/>
              <a:cxnLst/>
              <a:rect l="l" t="t" r="r" b="b"/>
              <a:pathLst>
                <a:path w="1538" h="1334" extrusionOk="0">
                  <a:moveTo>
                    <a:pt x="212" y="1"/>
                  </a:moveTo>
                  <a:cubicBezTo>
                    <a:pt x="172" y="1"/>
                    <a:pt x="134" y="5"/>
                    <a:pt x="101" y="13"/>
                  </a:cubicBezTo>
                  <a:cubicBezTo>
                    <a:pt x="68" y="13"/>
                    <a:pt x="34" y="13"/>
                    <a:pt x="1" y="30"/>
                  </a:cubicBezTo>
                  <a:cubicBezTo>
                    <a:pt x="1" y="34"/>
                    <a:pt x="8" y="35"/>
                    <a:pt x="20" y="35"/>
                  </a:cubicBezTo>
                  <a:cubicBezTo>
                    <a:pt x="44" y="35"/>
                    <a:pt x="86" y="31"/>
                    <a:pt x="143" y="31"/>
                  </a:cubicBezTo>
                  <a:cubicBezTo>
                    <a:pt x="196" y="31"/>
                    <a:pt x="261" y="34"/>
                    <a:pt x="335" y="47"/>
                  </a:cubicBezTo>
                  <a:cubicBezTo>
                    <a:pt x="870" y="130"/>
                    <a:pt x="1304" y="498"/>
                    <a:pt x="1454" y="1016"/>
                  </a:cubicBezTo>
                  <a:cubicBezTo>
                    <a:pt x="1521" y="1200"/>
                    <a:pt x="1521" y="1333"/>
                    <a:pt x="1538" y="1333"/>
                  </a:cubicBezTo>
                  <a:cubicBezTo>
                    <a:pt x="1538" y="1300"/>
                    <a:pt x="1538" y="1267"/>
                    <a:pt x="1538" y="1233"/>
                  </a:cubicBezTo>
                  <a:cubicBezTo>
                    <a:pt x="1521" y="1150"/>
                    <a:pt x="1521" y="1083"/>
                    <a:pt x="1488" y="999"/>
                  </a:cubicBezTo>
                  <a:cubicBezTo>
                    <a:pt x="1354" y="464"/>
                    <a:pt x="886" y="63"/>
                    <a:pt x="335" y="13"/>
                  </a:cubicBezTo>
                  <a:cubicBezTo>
                    <a:pt x="293" y="5"/>
                    <a:pt x="251" y="1"/>
                    <a:pt x="2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58;p40">
              <a:extLst>
                <a:ext uri="{FF2B5EF4-FFF2-40B4-BE49-F238E27FC236}">
                  <a16:creationId xmlns:a16="http://schemas.microsoft.com/office/drawing/2014/main" id="{6D6D1FB8-F380-4059-B49F-F73DCD3B72CF}"/>
                </a:ext>
              </a:extLst>
            </p:cNvPr>
            <p:cNvSpPr/>
            <p:nvPr/>
          </p:nvSpPr>
          <p:spPr>
            <a:xfrm>
              <a:off x="1317966" y="4661375"/>
              <a:ext cx="41303" cy="2565"/>
            </a:xfrm>
            <a:custGeom>
              <a:avLst/>
              <a:gdLst/>
              <a:ahLst/>
              <a:cxnLst/>
              <a:rect l="l" t="t" r="r" b="b"/>
              <a:pathLst>
                <a:path w="1288" h="80" extrusionOk="0">
                  <a:moveTo>
                    <a:pt x="33" y="0"/>
                  </a:moveTo>
                  <a:cubicBezTo>
                    <a:pt x="12" y="0"/>
                    <a:pt x="1" y="2"/>
                    <a:pt x="1" y="5"/>
                  </a:cubicBezTo>
                  <a:cubicBezTo>
                    <a:pt x="244" y="54"/>
                    <a:pt x="499" y="80"/>
                    <a:pt x="752" y="80"/>
                  </a:cubicBezTo>
                  <a:cubicBezTo>
                    <a:pt x="933" y="80"/>
                    <a:pt x="1113" y="66"/>
                    <a:pt x="1288" y="38"/>
                  </a:cubicBezTo>
                  <a:cubicBezTo>
                    <a:pt x="1288" y="38"/>
                    <a:pt x="1003" y="38"/>
                    <a:pt x="653" y="22"/>
                  </a:cubicBezTo>
                  <a:cubicBezTo>
                    <a:pt x="359" y="22"/>
                    <a:pt x="118"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9;p40">
              <a:extLst>
                <a:ext uri="{FF2B5EF4-FFF2-40B4-BE49-F238E27FC236}">
                  <a16:creationId xmlns:a16="http://schemas.microsoft.com/office/drawing/2014/main" id="{8D18CC60-0255-42C7-811F-D5CAB07432F4}"/>
                </a:ext>
              </a:extLst>
            </p:cNvPr>
            <p:cNvSpPr/>
            <p:nvPr/>
          </p:nvSpPr>
          <p:spPr>
            <a:xfrm>
              <a:off x="1290131" y="4660349"/>
              <a:ext cx="4297" cy="8177"/>
            </a:xfrm>
            <a:custGeom>
              <a:avLst/>
              <a:gdLst/>
              <a:ahLst/>
              <a:cxnLst/>
              <a:rect l="l" t="t" r="r" b="b"/>
              <a:pathLst>
                <a:path w="134" h="255" extrusionOk="0">
                  <a:moveTo>
                    <a:pt x="8" y="0"/>
                  </a:moveTo>
                  <a:cubicBezTo>
                    <a:pt x="5" y="0"/>
                    <a:pt x="2" y="1"/>
                    <a:pt x="0" y="4"/>
                  </a:cubicBezTo>
                  <a:cubicBezTo>
                    <a:pt x="0" y="4"/>
                    <a:pt x="34" y="54"/>
                    <a:pt x="50" y="121"/>
                  </a:cubicBezTo>
                  <a:cubicBezTo>
                    <a:pt x="84" y="187"/>
                    <a:pt x="100" y="254"/>
                    <a:pt x="117" y="254"/>
                  </a:cubicBezTo>
                  <a:cubicBezTo>
                    <a:pt x="134" y="254"/>
                    <a:pt x="134" y="187"/>
                    <a:pt x="100" y="104"/>
                  </a:cubicBezTo>
                  <a:cubicBezTo>
                    <a:pt x="71" y="46"/>
                    <a:pt x="30"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60;p40">
              <a:extLst>
                <a:ext uri="{FF2B5EF4-FFF2-40B4-BE49-F238E27FC236}">
                  <a16:creationId xmlns:a16="http://schemas.microsoft.com/office/drawing/2014/main" id="{A37F93AB-7FC6-47B8-AA59-034BC4F579DD}"/>
                </a:ext>
              </a:extLst>
            </p:cNvPr>
            <p:cNvSpPr/>
            <p:nvPr/>
          </p:nvSpPr>
          <p:spPr>
            <a:xfrm>
              <a:off x="1279934" y="4646913"/>
              <a:ext cx="5932" cy="5676"/>
            </a:xfrm>
            <a:custGeom>
              <a:avLst/>
              <a:gdLst/>
              <a:ahLst/>
              <a:cxnLst/>
              <a:rect l="l" t="t" r="r" b="b"/>
              <a:pathLst>
                <a:path w="185" h="177" extrusionOk="0">
                  <a:moveTo>
                    <a:pt x="22" y="1"/>
                  </a:moveTo>
                  <a:cubicBezTo>
                    <a:pt x="19" y="1"/>
                    <a:pt x="17" y="2"/>
                    <a:pt x="17" y="5"/>
                  </a:cubicBezTo>
                  <a:cubicBezTo>
                    <a:pt x="1" y="5"/>
                    <a:pt x="34" y="55"/>
                    <a:pt x="67" y="105"/>
                  </a:cubicBezTo>
                  <a:cubicBezTo>
                    <a:pt x="109" y="146"/>
                    <a:pt x="150" y="176"/>
                    <a:pt x="163" y="176"/>
                  </a:cubicBezTo>
                  <a:cubicBezTo>
                    <a:pt x="166" y="176"/>
                    <a:pt x="168" y="175"/>
                    <a:pt x="168" y="172"/>
                  </a:cubicBezTo>
                  <a:cubicBezTo>
                    <a:pt x="184" y="172"/>
                    <a:pt x="151" y="122"/>
                    <a:pt x="118" y="72"/>
                  </a:cubicBezTo>
                  <a:cubicBezTo>
                    <a:pt x="76" y="30"/>
                    <a:pt x="3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61;p40">
              <a:extLst>
                <a:ext uri="{FF2B5EF4-FFF2-40B4-BE49-F238E27FC236}">
                  <a16:creationId xmlns:a16="http://schemas.microsoft.com/office/drawing/2014/main" id="{B5885085-809D-4210-AD9F-2FA14BBC2746}"/>
                </a:ext>
              </a:extLst>
            </p:cNvPr>
            <p:cNvSpPr/>
            <p:nvPr/>
          </p:nvSpPr>
          <p:spPr>
            <a:xfrm>
              <a:off x="1265471" y="4639858"/>
              <a:ext cx="8594" cy="3624"/>
            </a:xfrm>
            <a:custGeom>
              <a:avLst/>
              <a:gdLst/>
              <a:ahLst/>
              <a:cxnLst/>
              <a:rect l="l" t="t" r="r" b="b"/>
              <a:pathLst>
                <a:path w="268" h="113" extrusionOk="0">
                  <a:moveTo>
                    <a:pt x="83" y="1"/>
                  </a:moveTo>
                  <a:cubicBezTo>
                    <a:pt x="34" y="1"/>
                    <a:pt x="1" y="13"/>
                    <a:pt x="1" y="24"/>
                  </a:cubicBezTo>
                  <a:cubicBezTo>
                    <a:pt x="1" y="41"/>
                    <a:pt x="67" y="41"/>
                    <a:pt x="134" y="58"/>
                  </a:cubicBezTo>
                  <a:cubicBezTo>
                    <a:pt x="175" y="85"/>
                    <a:pt x="216" y="112"/>
                    <a:pt x="239" y="112"/>
                  </a:cubicBezTo>
                  <a:cubicBezTo>
                    <a:pt x="244" y="112"/>
                    <a:pt x="248" y="111"/>
                    <a:pt x="251" y="108"/>
                  </a:cubicBezTo>
                  <a:cubicBezTo>
                    <a:pt x="268" y="108"/>
                    <a:pt x="218" y="41"/>
                    <a:pt x="151" y="8"/>
                  </a:cubicBezTo>
                  <a:cubicBezTo>
                    <a:pt x="126" y="3"/>
                    <a:pt x="103" y="1"/>
                    <a:pt x="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62;p40">
              <a:extLst>
                <a:ext uri="{FF2B5EF4-FFF2-40B4-BE49-F238E27FC236}">
                  <a16:creationId xmlns:a16="http://schemas.microsoft.com/office/drawing/2014/main" id="{6CE97A1F-3921-43A8-B195-31DC7F9F6DAC}"/>
                </a:ext>
              </a:extLst>
            </p:cNvPr>
            <p:cNvSpPr/>
            <p:nvPr/>
          </p:nvSpPr>
          <p:spPr>
            <a:xfrm>
              <a:off x="1254761" y="4637004"/>
              <a:ext cx="4842" cy="2437"/>
            </a:xfrm>
            <a:custGeom>
              <a:avLst/>
              <a:gdLst/>
              <a:ahLst/>
              <a:cxnLst/>
              <a:rect l="l" t="t" r="r" b="b"/>
              <a:pathLst>
                <a:path w="151" h="76" extrusionOk="0">
                  <a:moveTo>
                    <a:pt x="36" y="1"/>
                  </a:moveTo>
                  <a:cubicBezTo>
                    <a:pt x="21" y="1"/>
                    <a:pt x="9" y="5"/>
                    <a:pt x="0" y="13"/>
                  </a:cubicBezTo>
                  <a:cubicBezTo>
                    <a:pt x="0" y="30"/>
                    <a:pt x="17" y="47"/>
                    <a:pt x="67" y="63"/>
                  </a:cubicBezTo>
                  <a:cubicBezTo>
                    <a:pt x="84" y="72"/>
                    <a:pt x="101" y="76"/>
                    <a:pt x="113" y="76"/>
                  </a:cubicBezTo>
                  <a:cubicBezTo>
                    <a:pt x="126" y="76"/>
                    <a:pt x="134" y="72"/>
                    <a:pt x="134" y="63"/>
                  </a:cubicBezTo>
                  <a:cubicBezTo>
                    <a:pt x="151" y="47"/>
                    <a:pt x="117" y="30"/>
                    <a:pt x="84" y="13"/>
                  </a:cubicBezTo>
                  <a:cubicBezTo>
                    <a:pt x="67" y="5"/>
                    <a:pt x="50"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63;p40">
              <a:extLst>
                <a:ext uri="{FF2B5EF4-FFF2-40B4-BE49-F238E27FC236}">
                  <a16:creationId xmlns:a16="http://schemas.microsoft.com/office/drawing/2014/main" id="{96CE07CF-C884-4629-BE7A-C11958920552}"/>
                </a:ext>
              </a:extLst>
            </p:cNvPr>
            <p:cNvSpPr/>
            <p:nvPr/>
          </p:nvSpPr>
          <p:spPr>
            <a:xfrm>
              <a:off x="995431" y="2916422"/>
              <a:ext cx="495122" cy="1711923"/>
            </a:xfrm>
            <a:custGeom>
              <a:avLst/>
              <a:gdLst/>
              <a:ahLst/>
              <a:cxnLst/>
              <a:rect l="l" t="t" r="r" b="b"/>
              <a:pathLst>
                <a:path w="15440" h="53385" extrusionOk="0">
                  <a:moveTo>
                    <a:pt x="0" y="0"/>
                  </a:moveTo>
                  <a:lnTo>
                    <a:pt x="0" y="0"/>
                  </a:lnTo>
                  <a:cubicBezTo>
                    <a:pt x="0" y="1"/>
                    <a:pt x="6851" y="24244"/>
                    <a:pt x="6968" y="24696"/>
                  </a:cubicBezTo>
                  <a:cubicBezTo>
                    <a:pt x="7068" y="25147"/>
                    <a:pt x="1989" y="53267"/>
                    <a:pt x="1989" y="53267"/>
                  </a:cubicBezTo>
                  <a:lnTo>
                    <a:pt x="11162" y="53384"/>
                  </a:lnTo>
                  <a:cubicBezTo>
                    <a:pt x="11162" y="53384"/>
                    <a:pt x="14370" y="28889"/>
                    <a:pt x="14904" y="27703"/>
                  </a:cubicBezTo>
                  <a:cubicBezTo>
                    <a:pt x="15439" y="26517"/>
                    <a:pt x="11747" y="1972"/>
                    <a:pt x="11747" y="1972"/>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64;p40">
              <a:extLst>
                <a:ext uri="{FF2B5EF4-FFF2-40B4-BE49-F238E27FC236}">
                  <a16:creationId xmlns:a16="http://schemas.microsoft.com/office/drawing/2014/main" id="{CD51A748-658F-4004-ADE1-A13B146E0C3F}"/>
                </a:ext>
              </a:extLst>
            </p:cNvPr>
            <p:cNvSpPr/>
            <p:nvPr/>
          </p:nvSpPr>
          <p:spPr>
            <a:xfrm>
              <a:off x="891468" y="2896605"/>
              <a:ext cx="555153" cy="1746204"/>
            </a:xfrm>
            <a:custGeom>
              <a:avLst/>
              <a:gdLst/>
              <a:ahLst/>
              <a:cxnLst/>
              <a:rect l="l" t="t" r="r" b="b"/>
              <a:pathLst>
                <a:path w="17312" h="54454" extrusionOk="0">
                  <a:moveTo>
                    <a:pt x="1488" y="0"/>
                  </a:moveTo>
                  <a:lnTo>
                    <a:pt x="1120" y="869"/>
                  </a:lnTo>
                  <a:cubicBezTo>
                    <a:pt x="51" y="3425"/>
                    <a:pt x="1" y="6283"/>
                    <a:pt x="987" y="8856"/>
                  </a:cubicBezTo>
                  <a:lnTo>
                    <a:pt x="8155" y="27586"/>
                  </a:lnTo>
                  <a:cubicBezTo>
                    <a:pt x="8656" y="28923"/>
                    <a:pt x="8957" y="30309"/>
                    <a:pt x="9040" y="31730"/>
                  </a:cubicBezTo>
                  <a:lnTo>
                    <a:pt x="10160" y="53952"/>
                  </a:lnTo>
                  <a:lnTo>
                    <a:pt x="17311" y="54453"/>
                  </a:lnTo>
                  <a:cubicBezTo>
                    <a:pt x="17311" y="54453"/>
                    <a:pt x="16810" y="36291"/>
                    <a:pt x="16793" y="30593"/>
                  </a:cubicBezTo>
                  <a:cubicBezTo>
                    <a:pt x="16793" y="26299"/>
                    <a:pt x="13702" y="12665"/>
                    <a:pt x="11964" y="6099"/>
                  </a:cubicBezTo>
                  <a:lnTo>
                    <a:pt x="11948" y="3509"/>
                  </a:lnTo>
                  <a:lnTo>
                    <a:pt x="14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65;p40">
              <a:extLst>
                <a:ext uri="{FF2B5EF4-FFF2-40B4-BE49-F238E27FC236}">
                  <a16:creationId xmlns:a16="http://schemas.microsoft.com/office/drawing/2014/main" id="{50E7B1BC-0296-4D0E-91CA-663640BEA7E2}"/>
                </a:ext>
              </a:extLst>
            </p:cNvPr>
            <p:cNvSpPr/>
            <p:nvPr/>
          </p:nvSpPr>
          <p:spPr>
            <a:xfrm>
              <a:off x="1052223" y="3526154"/>
              <a:ext cx="165051" cy="1100557"/>
            </a:xfrm>
            <a:custGeom>
              <a:avLst/>
              <a:gdLst/>
              <a:ahLst/>
              <a:cxnLst/>
              <a:rect l="l" t="t" r="r" b="b"/>
              <a:pathLst>
                <a:path w="5147" h="34320" extrusionOk="0">
                  <a:moveTo>
                    <a:pt x="1" y="1"/>
                  </a:moveTo>
                  <a:cubicBezTo>
                    <a:pt x="1" y="34"/>
                    <a:pt x="17" y="68"/>
                    <a:pt x="34" y="101"/>
                  </a:cubicBezTo>
                  <a:cubicBezTo>
                    <a:pt x="51" y="151"/>
                    <a:pt x="84" y="235"/>
                    <a:pt x="117" y="352"/>
                  </a:cubicBezTo>
                  <a:cubicBezTo>
                    <a:pt x="201" y="569"/>
                    <a:pt x="318" y="886"/>
                    <a:pt x="468" y="1304"/>
                  </a:cubicBezTo>
                  <a:lnTo>
                    <a:pt x="1805" y="4829"/>
                  </a:lnTo>
                  <a:cubicBezTo>
                    <a:pt x="2373" y="6300"/>
                    <a:pt x="3041" y="8071"/>
                    <a:pt x="3777" y="10026"/>
                  </a:cubicBezTo>
                  <a:cubicBezTo>
                    <a:pt x="3910" y="10544"/>
                    <a:pt x="4011" y="11078"/>
                    <a:pt x="4061" y="11596"/>
                  </a:cubicBezTo>
                  <a:cubicBezTo>
                    <a:pt x="4111" y="12148"/>
                    <a:pt x="4161" y="12699"/>
                    <a:pt x="4211" y="13267"/>
                  </a:cubicBezTo>
                  <a:cubicBezTo>
                    <a:pt x="4311" y="14403"/>
                    <a:pt x="4378" y="15590"/>
                    <a:pt x="4445" y="16793"/>
                  </a:cubicBezTo>
                  <a:cubicBezTo>
                    <a:pt x="4712" y="21638"/>
                    <a:pt x="4846" y="26016"/>
                    <a:pt x="4963" y="29190"/>
                  </a:cubicBezTo>
                  <a:cubicBezTo>
                    <a:pt x="5013" y="30778"/>
                    <a:pt x="5063" y="32048"/>
                    <a:pt x="5080" y="32950"/>
                  </a:cubicBezTo>
                  <a:cubicBezTo>
                    <a:pt x="5097" y="33384"/>
                    <a:pt x="5113" y="33735"/>
                    <a:pt x="5113" y="33969"/>
                  </a:cubicBezTo>
                  <a:cubicBezTo>
                    <a:pt x="5130" y="34086"/>
                    <a:pt x="5130" y="34170"/>
                    <a:pt x="5130" y="34236"/>
                  </a:cubicBezTo>
                  <a:cubicBezTo>
                    <a:pt x="5130" y="34270"/>
                    <a:pt x="5130" y="34303"/>
                    <a:pt x="5147" y="34320"/>
                  </a:cubicBezTo>
                  <a:cubicBezTo>
                    <a:pt x="5147" y="34303"/>
                    <a:pt x="5147" y="34270"/>
                    <a:pt x="5147" y="34236"/>
                  </a:cubicBezTo>
                  <a:cubicBezTo>
                    <a:pt x="5147" y="34170"/>
                    <a:pt x="5147" y="34086"/>
                    <a:pt x="5147" y="33969"/>
                  </a:cubicBezTo>
                  <a:cubicBezTo>
                    <a:pt x="5147" y="33735"/>
                    <a:pt x="5147" y="33384"/>
                    <a:pt x="5147" y="32950"/>
                  </a:cubicBezTo>
                  <a:cubicBezTo>
                    <a:pt x="5113" y="32048"/>
                    <a:pt x="5097" y="30778"/>
                    <a:pt x="5063" y="29190"/>
                  </a:cubicBezTo>
                  <a:cubicBezTo>
                    <a:pt x="4980" y="26016"/>
                    <a:pt x="4863" y="21638"/>
                    <a:pt x="4595" y="16793"/>
                  </a:cubicBezTo>
                  <a:cubicBezTo>
                    <a:pt x="4529" y="15573"/>
                    <a:pt x="4445" y="14403"/>
                    <a:pt x="4345" y="13267"/>
                  </a:cubicBezTo>
                  <a:cubicBezTo>
                    <a:pt x="4311" y="12699"/>
                    <a:pt x="4244" y="12131"/>
                    <a:pt x="4194" y="11580"/>
                  </a:cubicBezTo>
                  <a:cubicBezTo>
                    <a:pt x="4144" y="11045"/>
                    <a:pt x="4044" y="10510"/>
                    <a:pt x="3910" y="9992"/>
                  </a:cubicBezTo>
                  <a:cubicBezTo>
                    <a:pt x="3158" y="8037"/>
                    <a:pt x="2473" y="6266"/>
                    <a:pt x="1889" y="4779"/>
                  </a:cubicBezTo>
                  <a:cubicBezTo>
                    <a:pt x="1320" y="3309"/>
                    <a:pt x="853" y="2123"/>
                    <a:pt x="518" y="1287"/>
                  </a:cubicBezTo>
                  <a:cubicBezTo>
                    <a:pt x="368" y="870"/>
                    <a:pt x="234" y="552"/>
                    <a:pt x="151" y="335"/>
                  </a:cubicBezTo>
                  <a:cubicBezTo>
                    <a:pt x="101" y="235"/>
                    <a:pt x="67" y="151"/>
                    <a:pt x="51" y="84"/>
                  </a:cubicBezTo>
                  <a:cubicBezTo>
                    <a:pt x="34" y="51"/>
                    <a:pt x="17" y="34"/>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66;p40">
              <a:extLst>
                <a:ext uri="{FF2B5EF4-FFF2-40B4-BE49-F238E27FC236}">
                  <a16:creationId xmlns:a16="http://schemas.microsoft.com/office/drawing/2014/main" id="{FF8AEB74-E3C8-4F8B-8A31-286DAF3FEB89}"/>
                </a:ext>
              </a:extLst>
            </p:cNvPr>
            <p:cNvSpPr/>
            <p:nvPr/>
          </p:nvSpPr>
          <p:spPr>
            <a:xfrm>
              <a:off x="1293338" y="3038567"/>
              <a:ext cx="141482" cy="1008972"/>
            </a:xfrm>
            <a:custGeom>
              <a:avLst/>
              <a:gdLst/>
              <a:ahLst/>
              <a:cxnLst/>
              <a:rect l="l" t="t" r="r" b="b"/>
              <a:pathLst>
                <a:path w="4412" h="31464" extrusionOk="0">
                  <a:moveTo>
                    <a:pt x="0" y="1"/>
                  </a:moveTo>
                  <a:cubicBezTo>
                    <a:pt x="0" y="18"/>
                    <a:pt x="0" y="51"/>
                    <a:pt x="17" y="84"/>
                  </a:cubicBezTo>
                  <a:cubicBezTo>
                    <a:pt x="17" y="51"/>
                    <a:pt x="17" y="18"/>
                    <a:pt x="0" y="1"/>
                  </a:cubicBezTo>
                  <a:close/>
                  <a:moveTo>
                    <a:pt x="17" y="84"/>
                  </a:moveTo>
                  <a:cubicBezTo>
                    <a:pt x="17" y="135"/>
                    <a:pt x="34" y="218"/>
                    <a:pt x="50" y="318"/>
                  </a:cubicBezTo>
                  <a:cubicBezTo>
                    <a:pt x="84" y="536"/>
                    <a:pt x="134" y="836"/>
                    <a:pt x="201" y="1237"/>
                  </a:cubicBezTo>
                  <a:cubicBezTo>
                    <a:pt x="351" y="2039"/>
                    <a:pt x="552" y="3192"/>
                    <a:pt x="802" y="4596"/>
                  </a:cubicBezTo>
                  <a:cubicBezTo>
                    <a:pt x="1320" y="7436"/>
                    <a:pt x="2039" y="11363"/>
                    <a:pt x="2824" y="15674"/>
                  </a:cubicBezTo>
                  <a:cubicBezTo>
                    <a:pt x="3225" y="17846"/>
                    <a:pt x="3609" y="19901"/>
                    <a:pt x="3960" y="21772"/>
                  </a:cubicBezTo>
                  <a:cubicBezTo>
                    <a:pt x="4044" y="22240"/>
                    <a:pt x="4127" y="22708"/>
                    <a:pt x="4211" y="23142"/>
                  </a:cubicBezTo>
                  <a:cubicBezTo>
                    <a:pt x="4261" y="23577"/>
                    <a:pt x="4294" y="24011"/>
                    <a:pt x="4278" y="24445"/>
                  </a:cubicBezTo>
                  <a:cubicBezTo>
                    <a:pt x="4278" y="25298"/>
                    <a:pt x="4278" y="26083"/>
                    <a:pt x="4278" y="26801"/>
                  </a:cubicBezTo>
                  <a:cubicBezTo>
                    <a:pt x="4294" y="28238"/>
                    <a:pt x="4294" y="29408"/>
                    <a:pt x="4311" y="30227"/>
                  </a:cubicBezTo>
                  <a:cubicBezTo>
                    <a:pt x="4311" y="30611"/>
                    <a:pt x="4311" y="30928"/>
                    <a:pt x="4328" y="31146"/>
                  </a:cubicBezTo>
                  <a:cubicBezTo>
                    <a:pt x="4328" y="31246"/>
                    <a:pt x="4328" y="31329"/>
                    <a:pt x="4328" y="31396"/>
                  </a:cubicBezTo>
                  <a:cubicBezTo>
                    <a:pt x="4328" y="31413"/>
                    <a:pt x="4328" y="31446"/>
                    <a:pt x="4328" y="31463"/>
                  </a:cubicBezTo>
                  <a:cubicBezTo>
                    <a:pt x="4345" y="31446"/>
                    <a:pt x="4345" y="31413"/>
                    <a:pt x="4345" y="31396"/>
                  </a:cubicBezTo>
                  <a:cubicBezTo>
                    <a:pt x="4345" y="31329"/>
                    <a:pt x="4345" y="31246"/>
                    <a:pt x="4345" y="31146"/>
                  </a:cubicBezTo>
                  <a:cubicBezTo>
                    <a:pt x="4345" y="30928"/>
                    <a:pt x="4361" y="30611"/>
                    <a:pt x="4361" y="30210"/>
                  </a:cubicBezTo>
                  <a:cubicBezTo>
                    <a:pt x="4361" y="29408"/>
                    <a:pt x="4378" y="28238"/>
                    <a:pt x="4378" y="26801"/>
                  </a:cubicBezTo>
                  <a:cubicBezTo>
                    <a:pt x="4395" y="26083"/>
                    <a:pt x="4395" y="25298"/>
                    <a:pt x="4395" y="24445"/>
                  </a:cubicBezTo>
                  <a:cubicBezTo>
                    <a:pt x="4411" y="24011"/>
                    <a:pt x="4395" y="23560"/>
                    <a:pt x="4345" y="23126"/>
                  </a:cubicBezTo>
                  <a:cubicBezTo>
                    <a:pt x="4261" y="22674"/>
                    <a:pt x="4178" y="22223"/>
                    <a:pt x="4094" y="21755"/>
                  </a:cubicBezTo>
                  <a:cubicBezTo>
                    <a:pt x="3743" y="19884"/>
                    <a:pt x="3359" y="17812"/>
                    <a:pt x="2974" y="15657"/>
                  </a:cubicBezTo>
                  <a:cubicBezTo>
                    <a:pt x="2156" y="11329"/>
                    <a:pt x="1437" y="7420"/>
                    <a:pt x="903" y="4579"/>
                  </a:cubicBezTo>
                  <a:cubicBezTo>
                    <a:pt x="635" y="3176"/>
                    <a:pt x="418" y="2023"/>
                    <a:pt x="251" y="1221"/>
                  </a:cubicBezTo>
                  <a:cubicBezTo>
                    <a:pt x="184" y="836"/>
                    <a:pt x="117" y="536"/>
                    <a:pt x="67" y="318"/>
                  </a:cubicBezTo>
                  <a:cubicBezTo>
                    <a:pt x="50" y="218"/>
                    <a:pt x="34" y="135"/>
                    <a:pt x="17" y="8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67;p40">
              <a:extLst>
                <a:ext uri="{FF2B5EF4-FFF2-40B4-BE49-F238E27FC236}">
                  <a16:creationId xmlns:a16="http://schemas.microsoft.com/office/drawing/2014/main" id="{FFE7536D-21A9-4FCB-85DC-824BC444CD25}"/>
                </a:ext>
              </a:extLst>
            </p:cNvPr>
            <p:cNvSpPr/>
            <p:nvPr/>
          </p:nvSpPr>
          <p:spPr>
            <a:xfrm>
              <a:off x="1307801" y="2985015"/>
              <a:ext cx="20940" cy="98062"/>
            </a:xfrm>
            <a:custGeom>
              <a:avLst/>
              <a:gdLst/>
              <a:ahLst/>
              <a:cxnLst/>
              <a:rect l="l" t="t" r="r" b="b"/>
              <a:pathLst>
                <a:path w="653" h="3058" extrusionOk="0">
                  <a:moveTo>
                    <a:pt x="201" y="0"/>
                  </a:moveTo>
                  <a:lnTo>
                    <a:pt x="201" y="0"/>
                  </a:lnTo>
                  <a:cubicBezTo>
                    <a:pt x="151" y="17"/>
                    <a:pt x="468" y="668"/>
                    <a:pt x="418" y="1537"/>
                  </a:cubicBezTo>
                  <a:cubicBezTo>
                    <a:pt x="385" y="2423"/>
                    <a:pt x="1" y="3041"/>
                    <a:pt x="34" y="3058"/>
                  </a:cubicBezTo>
                  <a:cubicBezTo>
                    <a:pt x="151" y="2941"/>
                    <a:pt x="234" y="2807"/>
                    <a:pt x="285" y="2657"/>
                  </a:cubicBezTo>
                  <a:cubicBezTo>
                    <a:pt x="602" y="1955"/>
                    <a:pt x="652" y="1153"/>
                    <a:pt x="418" y="418"/>
                  </a:cubicBezTo>
                  <a:cubicBezTo>
                    <a:pt x="368" y="267"/>
                    <a:pt x="301" y="117"/>
                    <a:pt x="2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68;p40">
              <a:extLst>
                <a:ext uri="{FF2B5EF4-FFF2-40B4-BE49-F238E27FC236}">
                  <a16:creationId xmlns:a16="http://schemas.microsoft.com/office/drawing/2014/main" id="{74103246-2AB2-4068-AD8D-1B800800E4E9}"/>
                </a:ext>
              </a:extLst>
            </p:cNvPr>
            <p:cNvSpPr/>
            <p:nvPr/>
          </p:nvSpPr>
          <p:spPr>
            <a:xfrm>
              <a:off x="988985" y="2966255"/>
              <a:ext cx="139365" cy="74589"/>
            </a:xfrm>
            <a:custGeom>
              <a:avLst/>
              <a:gdLst/>
              <a:ahLst/>
              <a:cxnLst/>
              <a:rect l="l" t="t" r="r" b="b"/>
              <a:pathLst>
                <a:path w="4346" h="2326" extrusionOk="0">
                  <a:moveTo>
                    <a:pt x="4328" y="0"/>
                  </a:moveTo>
                  <a:cubicBezTo>
                    <a:pt x="4278" y="284"/>
                    <a:pt x="4195" y="568"/>
                    <a:pt x="4095" y="836"/>
                  </a:cubicBezTo>
                  <a:cubicBezTo>
                    <a:pt x="3710" y="1701"/>
                    <a:pt x="2867" y="2191"/>
                    <a:pt x="2008" y="2191"/>
                  </a:cubicBezTo>
                  <a:cubicBezTo>
                    <a:pt x="1524" y="2191"/>
                    <a:pt x="1035" y="2036"/>
                    <a:pt x="619" y="1705"/>
                  </a:cubicBezTo>
                  <a:cubicBezTo>
                    <a:pt x="385" y="1521"/>
                    <a:pt x="185" y="1304"/>
                    <a:pt x="1" y="1086"/>
                  </a:cubicBezTo>
                  <a:lnTo>
                    <a:pt x="1" y="1086"/>
                  </a:lnTo>
                  <a:cubicBezTo>
                    <a:pt x="34" y="1153"/>
                    <a:pt x="68" y="1237"/>
                    <a:pt x="118" y="1304"/>
                  </a:cubicBezTo>
                  <a:cubicBezTo>
                    <a:pt x="235" y="1471"/>
                    <a:pt x="385" y="1638"/>
                    <a:pt x="552" y="1771"/>
                  </a:cubicBezTo>
                  <a:cubicBezTo>
                    <a:pt x="803" y="1989"/>
                    <a:pt x="1104" y="2139"/>
                    <a:pt x="1404" y="2223"/>
                  </a:cubicBezTo>
                  <a:cubicBezTo>
                    <a:pt x="1621" y="2292"/>
                    <a:pt x="1844" y="2325"/>
                    <a:pt x="2066" y="2325"/>
                  </a:cubicBezTo>
                  <a:cubicBezTo>
                    <a:pt x="2648" y="2325"/>
                    <a:pt x="3220" y="2095"/>
                    <a:pt x="3643" y="1671"/>
                  </a:cubicBezTo>
                  <a:cubicBezTo>
                    <a:pt x="3877" y="1437"/>
                    <a:pt x="4061" y="1170"/>
                    <a:pt x="4178" y="869"/>
                  </a:cubicBezTo>
                  <a:cubicBezTo>
                    <a:pt x="4262" y="669"/>
                    <a:pt x="4328" y="451"/>
                    <a:pt x="4345" y="234"/>
                  </a:cubicBezTo>
                  <a:cubicBezTo>
                    <a:pt x="4345" y="151"/>
                    <a:pt x="4345" y="84"/>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69;p40">
              <a:extLst>
                <a:ext uri="{FF2B5EF4-FFF2-40B4-BE49-F238E27FC236}">
                  <a16:creationId xmlns:a16="http://schemas.microsoft.com/office/drawing/2014/main" id="{BCB7F72B-3864-4CB4-B10C-06DFA5E10246}"/>
                </a:ext>
              </a:extLst>
            </p:cNvPr>
            <p:cNvSpPr/>
            <p:nvPr/>
          </p:nvSpPr>
          <p:spPr>
            <a:xfrm>
              <a:off x="1889697" y="2467477"/>
              <a:ext cx="199877" cy="231784"/>
            </a:xfrm>
            <a:custGeom>
              <a:avLst/>
              <a:gdLst/>
              <a:ahLst/>
              <a:cxnLst/>
              <a:rect l="l" t="t" r="r" b="b"/>
              <a:pathLst>
                <a:path w="6233" h="7228" extrusionOk="0">
                  <a:moveTo>
                    <a:pt x="4049" y="1"/>
                  </a:moveTo>
                  <a:cubicBezTo>
                    <a:pt x="3897" y="1"/>
                    <a:pt x="3735" y="88"/>
                    <a:pt x="3659" y="266"/>
                  </a:cubicBezTo>
                  <a:cubicBezTo>
                    <a:pt x="3475" y="634"/>
                    <a:pt x="3241" y="968"/>
                    <a:pt x="2957" y="1268"/>
                  </a:cubicBezTo>
                  <a:cubicBezTo>
                    <a:pt x="2757" y="1519"/>
                    <a:pt x="2490" y="1720"/>
                    <a:pt x="2206" y="1887"/>
                  </a:cubicBezTo>
                  <a:cubicBezTo>
                    <a:pt x="1871" y="2071"/>
                    <a:pt x="1587" y="2221"/>
                    <a:pt x="1337" y="2338"/>
                  </a:cubicBezTo>
                  <a:lnTo>
                    <a:pt x="0" y="3157"/>
                  </a:lnTo>
                  <a:lnTo>
                    <a:pt x="251" y="6816"/>
                  </a:lnTo>
                  <a:lnTo>
                    <a:pt x="1504" y="7066"/>
                  </a:lnTo>
                  <a:cubicBezTo>
                    <a:pt x="2209" y="7147"/>
                    <a:pt x="2720" y="7228"/>
                    <a:pt x="3099" y="7228"/>
                  </a:cubicBezTo>
                  <a:cubicBezTo>
                    <a:pt x="3348" y="7228"/>
                    <a:pt x="3540" y="7193"/>
                    <a:pt x="3693" y="7100"/>
                  </a:cubicBezTo>
                  <a:cubicBezTo>
                    <a:pt x="4194" y="6782"/>
                    <a:pt x="3709" y="6264"/>
                    <a:pt x="3709" y="6264"/>
                  </a:cubicBezTo>
                  <a:cubicBezTo>
                    <a:pt x="3709" y="6264"/>
                    <a:pt x="4578" y="6147"/>
                    <a:pt x="4612" y="5646"/>
                  </a:cubicBezTo>
                  <a:cubicBezTo>
                    <a:pt x="4612" y="5412"/>
                    <a:pt x="4461" y="5228"/>
                    <a:pt x="4261" y="5162"/>
                  </a:cubicBezTo>
                  <a:cubicBezTo>
                    <a:pt x="4261" y="5162"/>
                    <a:pt x="5046" y="5045"/>
                    <a:pt x="5247" y="4761"/>
                  </a:cubicBezTo>
                  <a:cubicBezTo>
                    <a:pt x="5531" y="4393"/>
                    <a:pt x="5079" y="4076"/>
                    <a:pt x="5079" y="4076"/>
                  </a:cubicBezTo>
                  <a:cubicBezTo>
                    <a:pt x="6199" y="3675"/>
                    <a:pt x="6232" y="3056"/>
                    <a:pt x="6015" y="2939"/>
                  </a:cubicBezTo>
                  <a:cubicBezTo>
                    <a:pt x="5969" y="2918"/>
                    <a:pt x="5894" y="2909"/>
                    <a:pt x="5805" y="2909"/>
                  </a:cubicBezTo>
                  <a:cubicBezTo>
                    <a:pt x="5478" y="2909"/>
                    <a:pt x="4962" y="3023"/>
                    <a:pt x="4962" y="3023"/>
                  </a:cubicBezTo>
                  <a:cubicBezTo>
                    <a:pt x="4734" y="3034"/>
                    <a:pt x="4380" y="3059"/>
                    <a:pt x="4036" y="3059"/>
                  </a:cubicBezTo>
                  <a:cubicBezTo>
                    <a:pt x="3323" y="3059"/>
                    <a:pt x="2656" y="2951"/>
                    <a:pt x="3241" y="2388"/>
                  </a:cubicBezTo>
                  <a:cubicBezTo>
                    <a:pt x="4110" y="1553"/>
                    <a:pt x="4461" y="583"/>
                    <a:pt x="4378" y="249"/>
                  </a:cubicBezTo>
                  <a:cubicBezTo>
                    <a:pt x="4336" y="84"/>
                    <a:pt x="4197" y="1"/>
                    <a:pt x="404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70;p40">
              <a:extLst>
                <a:ext uri="{FF2B5EF4-FFF2-40B4-BE49-F238E27FC236}">
                  <a16:creationId xmlns:a16="http://schemas.microsoft.com/office/drawing/2014/main" id="{E2E4543D-3ACD-4460-88D4-A41C4CB5752A}"/>
                </a:ext>
              </a:extLst>
            </p:cNvPr>
            <p:cNvSpPr/>
            <p:nvPr/>
          </p:nvSpPr>
          <p:spPr>
            <a:xfrm>
              <a:off x="1977562" y="2569227"/>
              <a:ext cx="75038" cy="45247"/>
            </a:xfrm>
            <a:custGeom>
              <a:avLst/>
              <a:gdLst/>
              <a:ahLst/>
              <a:cxnLst/>
              <a:rect l="l" t="t" r="r" b="b"/>
              <a:pathLst>
                <a:path w="2340" h="1411" extrusionOk="0">
                  <a:moveTo>
                    <a:pt x="2005" y="0"/>
                  </a:moveTo>
                  <a:cubicBezTo>
                    <a:pt x="1788" y="50"/>
                    <a:pt x="1571" y="117"/>
                    <a:pt x="1354" y="217"/>
                  </a:cubicBezTo>
                  <a:lnTo>
                    <a:pt x="669" y="485"/>
                  </a:lnTo>
                  <a:cubicBezTo>
                    <a:pt x="518" y="535"/>
                    <a:pt x="385" y="602"/>
                    <a:pt x="251" y="685"/>
                  </a:cubicBezTo>
                  <a:cubicBezTo>
                    <a:pt x="84" y="786"/>
                    <a:pt x="0" y="986"/>
                    <a:pt x="50" y="1170"/>
                  </a:cubicBezTo>
                  <a:cubicBezTo>
                    <a:pt x="100" y="1270"/>
                    <a:pt x="184" y="1354"/>
                    <a:pt x="284" y="1370"/>
                  </a:cubicBezTo>
                  <a:cubicBezTo>
                    <a:pt x="345" y="1395"/>
                    <a:pt x="407" y="1410"/>
                    <a:pt x="468" y="1410"/>
                  </a:cubicBezTo>
                  <a:cubicBezTo>
                    <a:pt x="490" y="1410"/>
                    <a:pt x="513" y="1408"/>
                    <a:pt x="535" y="1404"/>
                  </a:cubicBezTo>
                  <a:cubicBezTo>
                    <a:pt x="685" y="1404"/>
                    <a:pt x="836" y="1387"/>
                    <a:pt x="986" y="1354"/>
                  </a:cubicBezTo>
                  <a:cubicBezTo>
                    <a:pt x="1220" y="1304"/>
                    <a:pt x="1471" y="1237"/>
                    <a:pt x="1704" y="1170"/>
                  </a:cubicBezTo>
                  <a:cubicBezTo>
                    <a:pt x="1922" y="1103"/>
                    <a:pt x="2139" y="1019"/>
                    <a:pt x="2339" y="903"/>
                  </a:cubicBezTo>
                  <a:lnTo>
                    <a:pt x="2339" y="903"/>
                  </a:lnTo>
                  <a:cubicBezTo>
                    <a:pt x="2122" y="936"/>
                    <a:pt x="1888" y="986"/>
                    <a:pt x="1671" y="1053"/>
                  </a:cubicBezTo>
                  <a:cubicBezTo>
                    <a:pt x="1471" y="1103"/>
                    <a:pt x="1220" y="1170"/>
                    <a:pt x="953" y="1203"/>
                  </a:cubicBezTo>
                  <a:cubicBezTo>
                    <a:pt x="819" y="1237"/>
                    <a:pt x="669" y="1253"/>
                    <a:pt x="535" y="1253"/>
                  </a:cubicBezTo>
                  <a:cubicBezTo>
                    <a:pt x="385" y="1253"/>
                    <a:pt x="234" y="1220"/>
                    <a:pt x="201" y="1120"/>
                  </a:cubicBezTo>
                  <a:cubicBezTo>
                    <a:pt x="184" y="1003"/>
                    <a:pt x="234" y="869"/>
                    <a:pt x="351" y="802"/>
                  </a:cubicBezTo>
                  <a:cubicBezTo>
                    <a:pt x="468" y="735"/>
                    <a:pt x="585" y="669"/>
                    <a:pt x="719" y="618"/>
                  </a:cubicBezTo>
                  <a:lnTo>
                    <a:pt x="1404" y="318"/>
                  </a:lnTo>
                  <a:cubicBezTo>
                    <a:pt x="1621" y="234"/>
                    <a:pt x="1821" y="134"/>
                    <a:pt x="200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71;p40">
              <a:extLst>
                <a:ext uri="{FF2B5EF4-FFF2-40B4-BE49-F238E27FC236}">
                  <a16:creationId xmlns:a16="http://schemas.microsoft.com/office/drawing/2014/main" id="{1B085CF0-BF74-414D-B388-39CFA6AA17C9}"/>
                </a:ext>
              </a:extLst>
            </p:cNvPr>
            <p:cNvSpPr/>
            <p:nvPr/>
          </p:nvSpPr>
          <p:spPr>
            <a:xfrm>
              <a:off x="1970604" y="2610466"/>
              <a:ext cx="61089" cy="34344"/>
            </a:xfrm>
            <a:custGeom>
              <a:avLst/>
              <a:gdLst/>
              <a:ahLst/>
              <a:cxnLst/>
              <a:rect l="l" t="t" r="r" b="b"/>
              <a:pathLst>
                <a:path w="1905" h="1071" extrusionOk="0">
                  <a:moveTo>
                    <a:pt x="1303" y="1"/>
                  </a:moveTo>
                  <a:cubicBezTo>
                    <a:pt x="1119" y="1"/>
                    <a:pt x="952" y="51"/>
                    <a:pt x="802" y="118"/>
                  </a:cubicBezTo>
                  <a:cubicBezTo>
                    <a:pt x="618" y="185"/>
                    <a:pt x="451" y="268"/>
                    <a:pt x="301" y="385"/>
                  </a:cubicBezTo>
                  <a:cubicBezTo>
                    <a:pt x="201" y="435"/>
                    <a:pt x="100" y="519"/>
                    <a:pt x="50" y="636"/>
                  </a:cubicBezTo>
                  <a:cubicBezTo>
                    <a:pt x="17" y="703"/>
                    <a:pt x="0" y="769"/>
                    <a:pt x="17" y="853"/>
                  </a:cubicBezTo>
                  <a:cubicBezTo>
                    <a:pt x="50" y="937"/>
                    <a:pt x="100" y="987"/>
                    <a:pt x="184" y="1020"/>
                  </a:cubicBezTo>
                  <a:cubicBezTo>
                    <a:pt x="259" y="1052"/>
                    <a:pt x="342" y="1071"/>
                    <a:pt x="427" y="1071"/>
                  </a:cubicBezTo>
                  <a:cubicBezTo>
                    <a:pt x="473" y="1071"/>
                    <a:pt x="521" y="1065"/>
                    <a:pt x="568" y="1053"/>
                  </a:cubicBezTo>
                  <a:lnTo>
                    <a:pt x="886" y="987"/>
                  </a:lnTo>
                  <a:lnTo>
                    <a:pt x="1420" y="853"/>
                  </a:lnTo>
                  <a:cubicBezTo>
                    <a:pt x="1587" y="820"/>
                    <a:pt x="1754" y="769"/>
                    <a:pt x="1905" y="686"/>
                  </a:cubicBezTo>
                  <a:cubicBezTo>
                    <a:pt x="1738" y="686"/>
                    <a:pt x="1571" y="703"/>
                    <a:pt x="1404" y="736"/>
                  </a:cubicBezTo>
                  <a:lnTo>
                    <a:pt x="852" y="836"/>
                  </a:lnTo>
                  <a:cubicBezTo>
                    <a:pt x="720" y="860"/>
                    <a:pt x="545" y="919"/>
                    <a:pt x="401" y="919"/>
                  </a:cubicBezTo>
                  <a:cubicBezTo>
                    <a:pt x="344" y="919"/>
                    <a:pt x="293" y="910"/>
                    <a:pt x="251" y="886"/>
                  </a:cubicBezTo>
                  <a:cubicBezTo>
                    <a:pt x="167" y="853"/>
                    <a:pt x="150" y="769"/>
                    <a:pt x="184" y="703"/>
                  </a:cubicBezTo>
                  <a:cubicBezTo>
                    <a:pt x="234" y="619"/>
                    <a:pt x="301" y="552"/>
                    <a:pt x="384" y="502"/>
                  </a:cubicBezTo>
                  <a:cubicBezTo>
                    <a:pt x="535" y="402"/>
                    <a:pt x="685" y="302"/>
                    <a:pt x="852" y="218"/>
                  </a:cubicBezTo>
                  <a:cubicBezTo>
                    <a:pt x="1003" y="168"/>
                    <a:pt x="1153" y="84"/>
                    <a:pt x="130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72;p40">
              <a:extLst>
                <a:ext uri="{FF2B5EF4-FFF2-40B4-BE49-F238E27FC236}">
                  <a16:creationId xmlns:a16="http://schemas.microsoft.com/office/drawing/2014/main" id="{590AF308-26BA-431A-902F-8F02B05B118A}"/>
                </a:ext>
              </a:extLst>
            </p:cNvPr>
            <p:cNvSpPr/>
            <p:nvPr/>
          </p:nvSpPr>
          <p:spPr>
            <a:xfrm>
              <a:off x="1960951" y="2632978"/>
              <a:ext cx="63237" cy="38834"/>
            </a:xfrm>
            <a:custGeom>
              <a:avLst/>
              <a:gdLst/>
              <a:ahLst/>
              <a:cxnLst/>
              <a:rect l="l" t="t" r="r" b="b"/>
              <a:pathLst>
                <a:path w="1972" h="1211" extrusionOk="0">
                  <a:moveTo>
                    <a:pt x="1972" y="1"/>
                  </a:moveTo>
                  <a:cubicBezTo>
                    <a:pt x="1788" y="1"/>
                    <a:pt x="1604" y="34"/>
                    <a:pt x="1420" y="84"/>
                  </a:cubicBezTo>
                  <a:cubicBezTo>
                    <a:pt x="1253" y="134"/>
                    <a:pt x="1053" y="184"/>
                    <a:pt x="819" y="251"/>
                  </a:cubicBezTo>
                  <a:cubicBezTo>
                    <a:pt x="719" y="301"/>
                    <a:pt x="602" y="335"/>
                    <a:pt x="485" y="385"/>
                  </a:cubicBezTo>
                  <a:cubicBezTo>
                    <a:pt x="351" y="418"/>
                    <a:pt x="217" y="485"/>
                    <a:pt x="117" y="569"/>
                  </a:cubicBezTo>
                  <a:cubicBezTo>
                    <a:pt x="50" y="636"/>
                    <a:pt x="17" y="719"/>
                    <a:pt x="0" y="803"/>
                  </a:cubicBezTo>
                  <a:cubicBezTo>
                    <a:pt x="0" y="886"/>
                    <a:pt x="34" y="970"/>
                    <a:pt x="84" y="1020"/>
                  </a:cubicBezTo>
                  <a:cubicBezTo>
                    <a:pt x="184" y="1137"/>
                    <a:pt x="318" y="1187"/>
                    <a:pt x="451" y="1204"/>
                  </a:cubicBezTo>
                  <a:cubicBezTo>
                    <a:pt x="510" y="1208"/>
                    <a:pt x="568" y="1210"/>
                    <a:pt x="626" y="1210"/>
                  </a:cubicBezTo>
                  <a:cubicBezTo>
                    <a:pt x="784" y="1210"/>
                    <a:pt x="940" y="1195"/>
                    <a:pt x="1086" y="1170"/>
                  </a:cubicBezTo>
                  <a:cubicBezTo>
                    <a:pt x="1270" y="1153"/>
                    <a:pt x="1454" y="1070"/>
                    <a:pt x="1621" y="970"/>
                  </a:cubicBezTo>
                  <a:cubicBezTo>
                    <a:pt x="1621" y="964"/>
                    <a:pt x="1615" y="962"/>
                    <a:pt x="1604" y="962"/>
                  </a:cubicBezTo>
                  <a:cubicBezTo>
                    <a:pt x="1548" y="962"/>
                    <a:pt x="1350" y="1025"/>
                    <a:pt x="1070" y="1053"/>
                  </a:cubicBezTo>
                  <a:cubicBezTo>
                    <a:pt x="969" y="1070"/>
                    <a:pt x="869" y="1078"/>
                    <a:pt x="771" y="1078"/>
                  </a:cubicBezTo>
                  <a:cubicBezTo>
                    <a:pt x="673" y="1078"/>
                    <a:pt x="577" y="1070"/>
                    <a:pt x="485" y="1053"/>
                  </a:cubicBezTo>
                  <a:cubicBezTo>
                    <a:pt x="368" y="1053"/>
                    <a:pt x="284" y="1003"/>
                    <a:pt x="217" y="936"/>
                  </a:cubicBezTo>
                  <a:cubicBezTo>
                    <a:pt x="151" y="853"/>
                    <a:pt x="151" y="752"/>
                    <a:pt x="217" y="686"/>
                  </a:cubicBezTo>
                  <a:cubicBezTo>
                    <a:pt x="318" y="619"/>
                    <a:pt x="418" y="552"/>
                    <a:pt x="535" y="519"/>
                  </a:cubicBezTo>
                  <a:lnTo>
                    <a:pt x="869" y="402"/>
                  </a:lnTo>
                  <a:cubicBezTo>
                    <a:pt x="1086" y="318"/>
                    <a:pt x="1287" y="251"/>
                    <a:pt x="1454" y="201"/>
                  </a:cubicBezTo>
                  <a:cubicBezTo>
                    <a:pt x="1638" y="151"/>
                    <a:pt x="1805" y="84"/>
                    <a:pt x="197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73;p40">
              <a:extLst>
                <a:ext uri="{FF2B5EF4-FFF2-40B4-BE49-F238E27FC236}">
                  <a16:creationId xmlns:a16="http://schemas.microsoft.com/office/drawing/2014/main" id="{0E9710BF-13A6-4BA4-841E-7648EFA39867}"/>
                </a:ext>
              </a:extLst>
            </p:cNvPr>
            <p:cNvSpPr/>
            <p:nvPr/>
          </p:nvSpPr>
          <p:spPr>
            <a:xfrm>
              <a:off x="1956109" y="2665398"/>
              <a:ext cx="51468" cy="32260"/>
            </a:xfrm>
            <a:custGeom>
              <a:avLst/>
              <a:gdLst/>
              <a:ahLst/>
              <a:cxnLst/>
              <a:rect l="l" t="t" r="r" b="b"/>
              <a:pathLst>
                <a:path w="1605" h="1006" extrusionOk="0">
                  <a:moveTo>
                    <a:pt x="1546" y="1"/>
                  </a:moveTo>
                  <a:cubicBezTo>
                    <a:pt x="1420" y="1"/>
                    <a:pt x="1027" y="72"/>
                    <a:pt x="552" y="226"/>
                  </a:cubicBezTo>
                  <a:cubicBezTo>
                    <a:pt x="402" y="259"/>
                    <a:pt x="268" y="326"/>
                    <a:pt x="168" y="427"/>
                  </a:cubicBezTo>
                  <a:cubicBezTo>
                    <a:pt x="68" y="510"/>
                    <a:pt x="1" y="644"/>
                    <a:pt x="18" y="761"/>
                  </a:cubicBezTo>
                  <a:cubicBezTo>
                    <a:pt x="18" y="861"/>
                    <a:pt x="68" y="944"/>
                    <a:pt x="151" y="978"/>
                  </a:cubicBezTo>
                  <a:cubicBezTo>
                    <a:pt x="190" y="997"/>
                    <a:pt x="218" y="1006"/>
                    <a:pt x="234" y="1006"/>
                  </a:cubicBezTo>
                  <a:cubicBezTo>
                    <a:pt x="246" y="1006"/>
                    <a:pt x="252" y="1002"/>
                    <a:pt x="252" y="995"/>
                  </a:cubicBezTo>
                  <a:cubicBezTo>
                    <a:pt x="252" y="978"/>
                    <a:pt x="118" y="928"/>
                    <a:pt x="118" y="761"/>
                  </a:cubicBezTo>
                  <a:cubicBezTo>
                    <a:pt x="135" y="677"/>
                    <a:pt x="185" y="577"/>
                    <a:pt x="252" y="527"/>
                  </a:cubicBezTo>
                  <a:cubicBezTo>
                    <a:pt x="368" y="443"/>
                    <a:pt x="485" y="393"/>
                    <a:pt x="602" y="360"/>
                  </a:cubicBezTo>
                  <a:cubicBezTo>
                    <a:pt x="1154" y="193"/>
                    <a:pt x="1605" y="59"/>
                    <a:pt x="1588" y="9"/>
                  </a:cubicBezTo>
                  <a:cubicBezTo>
                    <a:pt x="1585" y="3"/>
                    <a:pt x="1571" y="1"/>
                    <a:pt x="154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74;p40">
              <a:extLst>
                <a:ext uri="{FF2B5EF4-FFF2-40B4-BE49-F238E27FC236}">
                  <a16:creationId xmlns:a16="http://schemas.microsoft.com/office/drawing/2014/main" id="{D213665B-EDCC-4147-8FA9-792659D3F50B}"/>
                </a:ext>
              </a:extLst>
            </p:cNvPr>
            <p:cNvSpPr/>
            <p:nvPr/>
          </p:nvSpPr>
          <p:spPr>
            <a:xfrm>
              <a:off x="1191524" y="2320063"/>
              <a:ext cx="748552" cy="477998"/>
            </a:xfrm>
            <a:custGeom>
              <a:avLst/>
              <a:gdLst/>
              <a:ahLst/>
              <a:cxnLst/>
              <a:rect l="l" t="t" r="r" b="b"/>
              <a:pathLst>
                <a:path w="23343" h="14906" extrusionOk="0">
                  <a:moveTo>
                    <a:pt x="6985" y="1"/>
                  </a:moveTo>
                  <a:lnTo>
                    <a:pt x="1" y="1337"/>
                  </a:lnTo>
                  <a:cubicBezTo>
                    <a:pt x="352" y="3610"/>
                    <a:pt x="2056" y="7536"/>
                    <a:pt x="3543" y="10962"/>
                  </a:cubicBezTo>
                  <a:cubicBezTo>
                    <a:pt x="5030" y="14370"/>
                    <a:pt x="6250" y="14855"/>
                    <a:pt x="10477" y="14905"/>
                  </a:cubicBezTo>
                  <a:cubicBezTo>
                    <a:pt x="10514" y="14905"/>
                    <a:pt x="10552" y="14905"/>
                    <a:pt x="10589" y="14905"/>
                  </a:cubicBezTo>
                  <a:cubicBezTo>
                    <a:pt x="15142" y="14905"/>
                    <a:pt x="23343" y="11931"/>
                    <a:pt x="23343" y="11931"/>
                  </a:cubicBezTo>
                  <a:lnTo>
                    <a:pt x="21755" y="6484"/>
                  </a:lnTo>
                  <a:cubicBezTo>
                    <a:pt x="21755" y="6484"/>
                    <a:pt x="12730" y="8321"/>
                    <a:pt x="10787" y="8321"/>
                  </a:cubicBezTo>
                  <a:cubicBezTo>
                    <a:pt x="10642" y="8321"/>
                    <a:pt x="10536" y="8310"/>
                    <a:pt x="10477" y="8288"/>
                  </a:cubicBezTo>
                  <a:cubicBezTo>
                    <a:pt x="9625" y="7971"/>
                    <a:pt x="8856" y="5331"/>
                    <a:pt x="8171" y="3526"/>
                  </a:cubicBezTo>
                  <a:cubicBezTo>
                    <a:pt x="8104" y="3343"/>
                    <a:pt x="6985" y="1"/>
                    <a:pt x="69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75;p40">
              <a:extLst>
                <a:ext uri="{FF2B5EF4-FFF2-40B4-BE49-F238E27FC236}">
                  <a16:creationId xmlns:a16="http://schemas.microsoft.com/office/drawing/2014/main" id="{883BBEAE-39EF-4B76-BDB5-BC1BFF67D9C5}"/>
                </a:ext>
              </a:extLst>
            </p:cNvPr>
            <p:cNvSpPr/>
            <p:nvPr/>
          </p:nvSpPr>
          <p:spPr>
            <a:xfrm>
              <a:off x="1246712" y="2533857"/>
              <a:ext cx="693909" cy="272766"/>
            </a:xfrm>
            <a:custGeom>
              <a:avLst/>
              <a:gdLst/>
              <a:ahLst/>
              <a:cxnLst/>
              <a:rect l="l" t="t" r="r" b="b"/>
              <a:pathLst>
                <a:path w="21639" h="8506" extrusionOk="0">
                  <a:moveTo>
                    <a:pt x="1" y="1"/>
                  </a:moveTo>
                  <a:lnTo>
                    <a:pt x="1" y="1"/>
                  </a:lnTo>
                  <a:cubicBezTo>
                    <a:pt x="34" y="84"/>
                    <a:pt x="68" y="168"/>
                    <a:pt x="101" y="251"/>
                  </a:cubicBezTo>
                  <a:cubicBezTo>
                    <a:pt x="168" y="402"/>
                    <a:pt x="251" y="652"/>
                    <a:pt x="385" y="953"/>
                  </a:cubicBezTo>
                  <a:cubicBezTo>
                    <a:pt x="652" y="1571"/>
                    <a:pt x="1037" y="2457"/>
                    <a:pt x="1605" y="3509"/>
                  </a:cubicBezTo>
                  <a:cubicBezTo>
                    <a:pt x="2173" y="4562"/>
                    <a:pt x="2925" y="5798"/>
                    <a:pt x="4094" y="6884"/>
                  </a:cubicBezTo>
                  <a:cubicBezTo>
                    <a:pt x="4713" y="7453"/>
                    <a:pt x="5431" y="7904"/>
                    <a:pt x="6216" y="8188"/>
                  </a:cubicBezTo>
                  <a:cubicBezTo>
                    <a:pt x="6634" y="8321"/>
                    <a:pt x="7068" y="8422"/>
                    <a:pt x="7503" y="8455"/>
                  </a:cubicBezTo>
                  <a:cubicBezTo>
                    <a:pt x="7794" y="8487"/>
                    <a:pt x="8092" y="8506"/>
                    <a:pt x="8389" y="8506"/>
                  </a:cubicBezTo>
                  <a:cubicBezTo>
                    <a:pt x="8551" y="8506"/>
                    <a:pt x="8713" y="8500"/>
                    <a:pt x="8873" y="8488"/>
                  </a:cubicBezTo>
                  <a:cubicBezTo>
                    <a:pt x="10694" y="8405"/>
                    <a:pt x="12398" y="7987"/>
                    <a:pt x="13936" y="7603"/>
                  </a:cubicBezTo>
                  <a:cubicBezTo>
                    <a:pt x="15456" y="7219"/>
                    <a:pt x="16843" y="6851"/>
                    <a:pt x="17979" y="6517"/>
                  </a:cubicBezTo>
                  <a:cubicBezTo>
                    <a:pt x="19132" y="6183"/>
                    <a:pt x="20051" y="5882"/>
                    <a:pt x="20669" y="5648"/>
                  </a:cubicBezTo>
                  <a:cubicBezTo>
                    <a:pt x="20987" y="5531"/>
                    <a:pt x="21221" y="5431"/>
                    <a:pt x="21388" y="5364"/>
                  </a:cubicBezTo>
                  <a:cubicBezTo>
                    <a:pt x="21471" y="5347"/>
                    <a:pt x="21555" y="5297"/>
                    <a:pt x="21638" y="5264"/>
                  </a:cubicBezTo>
                  <a:lnTo>
                    <a:pt x="21638" y="5264"/>
                  </a:lnTo>
                  <a:cubicBezTo>
                    <a:pt x="21555" y="5280"/>
                    <a:pt x="21455" y="5297"/>
                    <a:pt x="21388" y="5331"/>
                  </a:cubicBezTo>
                  <a:cubicBezTo>
                    <a:pt x="21204" y="5397"/>
                    <a:pt x="20953" y="5481"/>
                    <a:pt x="20653" y="5581"/>
                  </a:cubicBezTo>
                  <a:cubicBezTo>
                    <a:pt x="20018" y="5798"/>
                    <a:pt x="19099" y="6082"/>
                    <a:pt x="17946" y="6417"/>
                  </a:cubicBezTo>
                  <a:cubicBezTo>
                    <a:pt x="16810" y="6734"/>
                    <a:pt x="15423" y="7085"/>
                    <a:pt x="13902" y="7469"/>
                  </a:cubicBezTo>
                  <a:cubicBezTo>
                    <a:pt x="12365" y="7837"/>
                    <a:pt x="10678" y="8255"/>
                    <a:pt x="8856" y="8338"/>
                  </a:cubicBezTo>
                  <a:cubicBezTo>
                    <a:pt x="8740" y="8343"/>
                    <a:pt x="8622" y="8345"/>
                    <a:pt x="8504" y="8345"/>
                  </a:cubicBezTo>
                  <a:cubicBezTo>
                    <a:pt x="8180" y="8345"/>
                    <a:pt x="7850" y="8329"/>
                    <a:pt x="7520" y="8305"/>
                  </a:cubicBezTo>
                  <a:cubicBezTo>
                    <a:pt x="7102" y="8271"/>
                    <a:pt x="6667" y="8171"/>
                    <a:pt x="6266" y="8037"/>
                  </a:cubicBezTo>
                  <a:cubicBezTo>
                    <a:pt x="5498" y="7770"/>
                    <a:pt x="4796" y="7336"/>
                    <a:pt x="4195" y="6784"/>
                  </a:cubicBezTo>
                  <a:cubicBezTo>
                    <a:pt x="3025" y="5715"/>
                    <a:pt x="2273" y="4495"/>
                    <a:pt x="1688" y="3459"/>
                  </a:cubicBezTo>
                  <a:cubicBezTo>
                    <a:pt x="1120" y="2423"/>
                    <a:pt x="719" y="1538"/>
                    <a:pt x="452" y="936"/>
                  </a:cubicBezTo>
                  <a:cubicBezTo>
                    <a:pt x="318" y="635"/>
                    <a:pt x="201" y="402"/>
                    <a:pt x="134" y="234"/>
                  </a:cubicBezTo>
                  <a:cubicBezTo>
                    <a:pt x="101" y="151"/>
                    <a:pt x="51"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76;p40">
              <a:extLst>
                <a:ext uri="{FF2B5EF4-FFF2-40B4-BE49-F238E27FC236}">
                  <a16:creationId xmlns:a16="http://schemas.microsoft.com/office/drawing/2014/main" id="{E3B15FEA-41B5-4059-A256-2889DA7E292D}"/>
                </a:ext>
              </a:extLst>
            </p:cNvPr>
            <p:cNvSpPr/>
            <p:nvPr/>
          </p:nvSpPr>
          <p:spPr>
            <a:xfrm>
              <a:off x="842180" y="2179704"/>
              <a:ext cx="611399" cy="807460"/>
            </a:xfrm>
            <a:custGeom>
              <a:avLst/>
              <a:gdLst/>
              <a:ahLst/>
              <a:cxnLst/>
              <a:rect l="l" t="t" r="r" b="b"/>
              <a:pathLst>
                <a:path w="19066" h="25180" extrusionOk="0">
                  <a:moveTo>
                    <a:pt x="5548" y="0"/>
                  </a:moveTo>
                  <a:cubicBezTo>
                    <a:pt x="5548" y="0"/>
                    <a:pt x="17" y="552"/>
                    <a:pt x="1" y="6968"/>
                  </a:cubicBezTo>
                  <a:cubicBezTo>
                    <a:pt x="1" y="9975"/>
                    <a:pt x="3326" y="15806"/>
                    <a:pt x="3894" y="17243"/>
                  </a:cubicBezTo>
                  <a:cubicBezTo>
                    <a:pt x="3326" y="19048"/>
                    <a:pt x="1655" y="21872"/>
                    <a:pt x="1287" y="24027"/>
                  </a:cubicBezTo>
                  <a:lnTo>
                    <a:pt x="17043" y="25180"/>
                  </a:lnTo>
                  <a:lnTo>
                    <a:pt x="17394" y="15723"/>
                  </a:lnTo>
                  <a:lnTo>
                    <a:pt x="18096" y="11128"/>
                  </a:lnTo>
                  <a:lnTo>
                    <a:pt x="19065" y="8137"/>
                  </a:lnTo>
                  <a:cubicBezTo>
                    <a:pt x="17489" y="1127"/>
                    <a:pt x="14797" y="711"/>
                    <a:pt x="14181" y="711"/>
                  </a:cubicBezTo>
                  <a:cubicBezTo>
                    <a:pt x="14098" y="711"/>
                    <a:pt x="14053" y="719"/>
                    <a:pt x="14053" y="719"/>
                  </a:cubicBezTo>
                  <a:lnTo>
                    <a:pt x="5548" y="0"/>
                  </a:lnTo>
                  <a:close/>
                </a:path>
              </a:pathLst>
            </a:custGeom>
            <a:solidFill>
              <a:srgbClr val="E264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77;p40">
              <a:extLst>
                <a:ext uri="{FF2B5EF4-FFF2-40B4-BE49-F238E27FC236}">
                  <a16:creationId xmlns:a16="http://schemas.microsoft.com/office/drawing/2014/main" id="{679F30C2-FB11-41D2-8F20-6E9B901143BB}"/>
                </a:ext>
              </a:extLst>
            </p:cNvPr>
            <p:cNvSpPr/>
            <p:nvPr/>
          </p:nvSpPr>
          <p:spPr>
            <a:xfrm>
              <a:off x="1357088" y="2401514"/>
              <a:ext cx="71286" cy="282386"/>
            </a:xfrm>
            <a:custGeom>
              <a:avLst/>
              <a:gdLst/>
              <a:ahLst/>
              <a:cxnLst/>
              <a:rect l="l" t="t" r="r" b="b"/>
              <a:pathLst>
                <a:path w="2223" h="8806" extrusionOk="0">
                  <a:moveTo>
                    <a:pt x="34" y="1"/>
                  </a:moveTo>
                  <a:lnTo>
                    <a:pt x="34" y="1"/>
                  </a:lnTo>
                  <a:cubicBezTo>
                    <a:pt x="1" y="34"/>
                    <a:pt x="418" y="385"/>
                    <a:pt x="986" y="1036"/>
                  </a:cubicBezTo>
                  <a:cubicBezTo>
                    <a:pt x="1321" y="1404"/>
                    <a:pt x="1588" y="1838"/>
                    <a:pt x="1789" y="2290"/>
                  </a:cubicBezTo>
                  <a:cubicBezTo>
                    <a:pt x="2006" y="2874"/>
                    <a:pt x="2073" y="3493"/>
                    <a:pt x="1972" y="4094"/>
                  </a:cubicBezTo>
                  <a:cubicBezTo>
                    <a:pt x="1889" y="4696"/>
                    <a:pt x="1738" y="5314"/>
                    <a:pt x="1571" y="5899"/>
                  </a:cubicBezTo>
                  <a:cubicBezTo>
                    <a:pt x="1421" y="6383"/>
                    <a:pt x="1321" y="6884"/>
                    <a:pt x="1237" y="7402"/>
                  </a:cubicBezTo>
                  <a:cubicBezTo>
                    <a:pt x="1204" y="7737"/>
                    <a:pt x="1204" y="8087"/>
                    <a:pt x="1237" y="8438"/>
                  </a:cubicBezTo>
                  <a:cubicBezTo>
                    <a:pt x="1254" y="8555"/>
                    <a:pt x="1287" y="8689"/>
                    <a:pt x="1337" y="8806"/>
                  </a:cubicBezTo>
                  <a:cubicBezTo>
                    <a:pt x="1337" y="8672"/>
                    <a:pt x="1321" y="8555"/>
                    <a:pt x="1304" y="8422"/>
                  </a:cubicBezTo>
                  <a:cubicBezTo>
                    <a:pt x="1287" y="8087"/>
                    <a:pt x="1304" y="7753"/>
                    <a:pt x="1354" y="7419"/>
                  </a:cubicBezTo>
                  <a:cubicBezTo>
                    <a:pt x="1438" y="6918"/>
                    <a:pt x="1555" y="6417"/>
                    <a:pt x="1705" y="5932"/>
                  </a:cubicBezTo>
                  <a:cubicBezTo>
                    <a:pt x="1889" y="5347"/>
                    <a:pt x="2039" y="4729"/>
                    <a:pt x="2139" y="4111"/>
                  </a:cubicBezTo>
                  <a:cubicBezTo>
                    <a:pt x="2223" y="3476"/>
                    <a:pt x="2156" y="2841"/>
                    <a:pt x="1922" y="2239"/>
                  </a:cubicBezTo>
                  <a:cubicBezTo>
                    <a:pt x="1705" y="1772"/>
                    <a:pt x="1421" y="1337"/>
                    <a:pt x="1070" y="953"/>
                  </a:cubicBezTo>
                  <a:cubicBezTo>
                    <a:pt x="836" y="702"/>
                    <a:pt x="585" y="468"/>
                    <a:pt x="318" y="234"/>
                  </a:cubicBezTo>
                  <a:cubicBezTo>
                    <a:pt x="235" y="151"/>
                    <a:pt x="134" y="67"/>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78;p40">
              <a:extLst>
                <a:ext uri="{FF2B5EF4-FFF2-40B4-BE49-F238E27FC236}">
                  <a16:creationId xmlns:a16="http://schemas.microsoft.com/office/drawing/2014/main" id="{C4296A50-5D59-42A7-8AA3-D1DD816634EB}"/>
                </a:ext>
              </a:extLst>
            </p:cNvPr>
            <p:cNvSpPr/>
            <p:nvPr/>
          </p:nvSpPr>
          <p:spPr>
            <a:xfrm>
              <a:off x="1270827" y="2275072"/>
              <a:ext cx="65931" cy="67566"/>
            </a:xfrm>
            <a:custGeom>
              <a:avLst/>
              <a:gdLst/>
              <a:ahLst/>
              <a:cxnLst/>
              <a:rect l="l" t="t" r="r" b="b"/>
              <a:pathLst>
                <a:path w="2056" h="2107" extrusionOk="0">
                  <a:moveTo>
                    <a:pt x="1120" y="0"/>
                  </a:moveTo>
                  <a:cubicBezTo>
                    <a:pt x="903" y="0"/>
                    <a:pt x="686" y="67"/>
                    <a:pt x="502" y="184"/>
                  </a:cubicBezTo>
                  <a:cubicBezTo>
                    <a:pt x="218" y="368"/>
                    <a:pt x="34" y="669"/>
                    <a:pt x="17" y="1020"/>
                  </a:cubicBezTo>
                  <a:cubicBezTo>
                    <a:pt x="1" y="1437"/>
                    <a:pt x="235" y="1838"/>
                    <a:pt x="619" y="2022"/>
                  </a:cubicBezTo>
                  <a:cubicBezTo>
                    <a:pt x="756" y="2079"/>
                    <a:pt x="898" y="2107"/>
                    <a:pt x="1039" y="2107"/>
                  </a:cubicBezTo>
                  <a:cubicBezTo>
                    <a:pt x="1310" y="2107"/>
                    <a:pt x="1574" y="2003"/>
                    <a:pt x="1772" y="1805"/>
                  </a:cubicBezTo>
                  <a:cubicBezTo>
                    <a:pt x="1905" y="1671"/>
                    <a:pt x="1989" y="1504"/>
                    <a:pt x="2022" y="1337"/>
                  </a:cubicBezTo>
                  <a:cubicBezTo>
                    <a:pt x="2056" y="1170"/>
                    <a:pt x="2039" y="1020"/>
                    <a:pt x="1989" y="869"/>
                  </a:cubicBezTo>
                  <a:cubicBezTo>
                    <a:pt x="1922" y="652"/>
                    <a:pt x="1772" y="468"/>
                    <a:pt x="1588" y="351"/>
                  </a:cubicBezTo>
                  <a:cubicBezTo>
                    <a:pt x="1521" y="301"/>
                    <a:pt x="1438" y="284"/>
                    <a:pt x="1354" y="284"/>
                  </a:cubicBezTo>
                  <a:cubicBezTo>
                    <a:pt x="1354" y="301"/>
                    <a:pt x="1438" y="318"/>
                    <a:pt x="1555" y="401"/>
                  </a:cubicBezTo>
                  <a:cubicBezTo>
                    <a:pt x="1722" y="535"/>
                    <a:pt x="1822" y="702"/>
                    <a:pt x="1889" y="903"/>
                  </a:cubicBezTo>
                  <a:cubicBezTo>
                    <a:pt x="1972" y="1187"/>
                    <a:pt x="1889" y="1504"/>
                    <a:pt x="1671" y="1705"/>
                  </a:cubicBezTo>
                  <a:cubicBezTo>
                    <a:pt x="1495" y="1870"/>
                    <a:pt x="1266" y="1956"/>
                    <a:pt x="1035" y="1956"/>
                  </a:cubicBezTo>
                  <a:cubicBezTo>
                    <a:pt x="917" y="1956"/>
                    <a:pt x="799" y="1934"/>
                    <a:pt x="686" y="1888"/>
                  </a:cubicBezTo>
                  <a:cubicBezTo>
                    <a:pt x="368" y="1721"/>
                    <a:pt x="151" y="1387"/>
                    <a:pt x="168" y="1020"/>
                  </a:cubicBezTo>
                  <a:cubicBezTo>
                    <a:pt x="168" y="719"/>
                    <a:pt x="318" y="435"/>
                    <a:pt x="569" y="268"/>
                  </a:cubicBezTo>
                  <a:cubicBezTo>
                    <a:pt x="736" y="151"/>
                    <a:pt x="920" y="84"/>
                    <a:pt x="1120" y="67"/>
                  </a:cubicBezTo>
                  <a:cubicBezTo>
                    <a:pt x="1204" y="67"/>
                    <a:pt x="1287" y="50"/>
                    <a:pt x="1354" y="50"/>
                  </a:cubicBezTo>
                  <a:cubicBezTo>
                    <a:pt x="1287"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79;p40">
              <a:extLst>
                <a:ext uri="{FF2B5EF4-FFF2-40B4-BE49-F238E27FC236}">
                  <a16:creationId xmlns:a16="http://schemas.microsoft.com/office/drawing/2014/main" id="{D54F08EA-CF14-4F77-8666-8932640120D8}"/>
                </a:ext>
              </a:extLst>
            </p:cNvPr>
            <p:cNvSpPr/>
            <p:nvPr/>
          </p:nvSpPr>
          <p:spPr>
            <a:xfrm>
              <a:off x="1114914" y="2384358"/>
              <a:ext cx="65386" cy="67598"/>
            </a:xfrm>
            <a:custGeom>
              <a:avLst/>
              <a:gdLst/>
              <a:ahLst/>
              <a:cxnLst/>
              <a:rect l="l" t="t" r="r" b="b"/>
              <a:pathLst>
                <a:path w="2039" h="2108" extrusionOk="0">
                  <a:moveTo>
                    <a:pt x="1120" y="1"/>
                  </a:moveTo>
                  <a:cubicBezTo>
                    <a:pt x="886" y="1"/>
                    <a:pt x="669" y="51"/>
                    <a:pt x="485" y="185"/>
                  </a:cubicBezTo>
                  <a:cubicBezTo>
                    <a:pt x="201" y="368"/>
                    <a:pt x="17" y="669"/>
                    <a:pt x="17" y="1020"/>
                  </a:cubicBezTo>
                  <a:cubicBezTo>
                    <a:pt x="0" y="1438"/>
                    <a:pt x="234" y="1839"/>
                    <a:pt x="602" y="2023"/>
                  </a:cubicBezTo>
                  <a:cubicBezTo>
                    <a:pt x="739" y="2080"/>
                    <a:pt x="881" y="2107"/>
                    <a:pt x="1022" y="2107"/>
                  </a:cubicBezTo>
                  <a:cubicBezTo>
                    <a:pt x="1293" y="2107"/>
                    <a:pt x="1557" y="2004"/>
                    <a:pt x="1755" y="1805"/>
                  </a:cubicBezTo>
                  <a:cubicBezTo>
                    <a:pt x="1888" y="1672"/>
                    <a:pt x="1972" y="1505"/>
                    <a:pt x="2005" y="1338"/>
                  </a:cubicBezTo>
                  <a:cubicBezTo>
                    <a:pt x="2039" y="1170"/>
                    <a:pt x="2022" y="1020"/>
                    <a:pt x="1972" y="870"/>
                  </a:cubicBezTo>
                  <a:cubicBezTo>
                    <a:pt x="1905" y="652"/>
                    <a:pt x="1772" y="469"/>
                    <a:pt x="1571" y="352"/>
                  </a:cubicBezTo>
                  <a:cubicBezTo>
                    <a:pt x="1504" y="302"/>
                    <a:pt x="1437" y="285"/>
                    <a:pt x="1354" y="285"/>
                  </a:cubicBezTo>
                  <a:cubicBezTo>
                    <a:pt x="1337" y="285"/>
                    <a:pt x="1421" y="318"/>
                    <a:pt x="1538" y="402"/>
                  </a:cubicBezTo>
                  <a:cubicBezTo>
                    <a:pt x="1705" y="536"/>
                    <a:pt x="1822" y="703"/>
                    <a:pt x="1872" y="903"/>
                  </a:cubicBezTo>
                  <a:cubicBezTo>
                    <a:pt x="1955" y="1187"/>
                    <a:pt x="1872" y="1488"/>
                    <a:pt x="1655" y="1705"/>
                  </a:cubicBezTo>
                  <a:cubicBezTo>
                    <a:pt x="1489" y="1871"/>
                    <a:pt x="1257" y="1956"/>
                    <a:pt x="1022" y="1956"/>
                  </a:cubicBezTo>
                  <a:cubicBezTo>
                    <a:pt x="902" y="1956"/>
                    <a:pt x="782" y="1934"/>
                    <a:pt x="669" y="1889"/>
                  </a:cubicBezTo>
                  <a:cubicBezTo>
                    <a:pt x="351" y="1722"/>
                    <a:pt x="151" y="1388"/>
                    <a:pt x="151" y="1020"/>
                  </a:cubicBezTo>
                  <a:cubicBezTo>
                    <a:pt x="151" y="719"/>
                    <a:pt x="301" y="435"/>
                    <a:pt x="552" y="268"/>
                  </a:cubicBezTo>
                  <a:cubicBezTo>
                    <a:pt x="719" y="151"/>
                    <a:pt x="919" y="84"/>
                    <a:pt x="1120" y="51"/>
                  </a:cubicBezTo>
                  <a:cubicBezTo>
                    <a:pt x="1142" y="57"/>
                    <a:pt x="1166" y="58"/>
                    <a:pt x="1192" y="58"/>
                  </a:cubicBezTo>
                  <a:cubicBezTo>
                    <a:pt x="1242" y="58"/>
                    <a:pt x="1298" y="51"/>
                    <a:pt x="1354" y="51"/>
                  </a:cubicBezTo>
                  <a:cubicBezTo>
                    <a:pt x="1270" y="18"/>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80;p40">
              <a:extLst>
                <a:ext uri="{FF2B5EF4-FFF2-40B4-BE49-F238E27FC236}">
                  <a16:creationId xmlns:a16="http://schemas.microsoft.com/office/drawing/2014/main" id="{EB279139-41A5-4B39-8EDA-345087BB9B6D}"/>
                </a:ext>
              </a:extLst>
            </p:cNvPr>
            <p:cNvSpPr/>
            <p:nvPr/>
          </p:nvSpPr>
          <p:spPr>
            <a:xfrm>
              <a:off x="1277272" y="2490470"/>
              <a:ext cx="65386" cy="67983"/>
            </a:xfrm>
            <a:custGeom>
              <a:avLst/>
              <a:gdLst/>
              <a:ahLst/>
              <a:cxnLst/>
              <a:rect l="l" t="t" r="r" b="b"/>
              <a:pathLst>
                <a:path w="2039" h="2120" extrusionOk="0">
                  <a:moveTo>
                    <a:pt x="1120" y="0"/>
                  </a:moveTo>
                  <a:cubicBezTo>
                    <a:pt x="902" y="0"/>
                    <a:pt x="685" y="67"/>
                    <a:pt x="501" y="184"/>
                  </a:cubicBezTo>
                  <a:cubicBezTo>
                    <a:pt x="201" y="368"/>
                    <a:pt x="34" y="685"/>
                    <a:pt x="17" y="1019"/>
                  </a:cubicBezTo>
                  <a:cubicBezTo>
                    <a:pt x="0" y="1454"/>
                    <a:pt x="234" y="1838"/>
                    <a:pt x="618" y="2039"/>
                  </a:cubicBezTo>
                  <a:cubicBezTo>
                    <a:pt x="749" y="2093"/>
                    <a:pt x="885" y="2119"/>
                    <a:pt x="1019" y="2119"/>
                  </a:cubicBezTo>
                  <a:cubicBezTo>
                    <a:pt x="1297" y="2119"/>
                    <a:pt x="1568" y="2007"/>
                    <a:pt x="1771" y="1805"/>
                  </a:cubicBezTo>
                  <a:cubicBezTo>
                    <a:pt x="1905" y="1688"/>
                    <a:pt x="1988" y="1521"/>
                    <a:pt x="2022" y="1337"/>
                  </a:cubicBezTo>
                  <a:cubicBezTo>
                    <a:pt x="2039" y="1186"/>
                    <a:pt x="2039" y="1019"/>
                    <a:pt x="1988" y="869"/>
                  </a:cubicBezTo>
                  <a:cubicBezTo>
                    <a:pt x="1922" y="668"/>
                    <a:pt x="1771" y="485"/>
                    <a:pt x="1587" y="368"/>
                  </a:cubicBezTo>
                  <a:cubicBezTo>
                    <a:pt x="1521" y="318"/>
                    <a:pt x="1437" y="284"/>
                    <a:pt x="1354" y="284"/>
                  </a:cubicBezTo>
                  <a:cubicBezTo>
                    <a:pt x="1354" y="301"/>
                    <a:pt x="1437" y="318"/>
                    <a:pt x="1554" y="418"/>
                  </a:cubicBezTo>
                  <a:cubicBezTo>
                    <a:pt x="1704" y="535"/>
                    <a:pt x="1821" y="719"/>
                    <a:pt x="1888" y="902"/>
                  </a:cubicBezTo>
                  <a:cubicBezTo>
                    <a:pt x="1972" y="1186"/>
                    <a:pt x="1888" y="1504"/>
                    <a:pt x="1671" y="1704"/>
                  </a:cubicBezTo>
                  <a:cubicBezTo>
                    <a:pt x="1494" y="1870"/>
                    <a:pt x="1266" y="1963"/>
                    <a:pt x="1034" y="1963"/>
                  </a:cubicBezTo>
                  <a:cubicBezTo>
                    <a:pt x="917" y="1963"/>
                    <a:pt x="798" y="1939"/>
                    <a:pt x="685" y="1888"/>
                  </a:cubicBezTo>
                  <a:cubicBezTo>
                    <a:pt x="351" y="1721"/>
                    <a:pt x="150" y="1387"/>
                    <a:pt x="167" y="1019"/>
                  </a:cubicBezTo>
                  <a:cubicBezTo>
                    <a:pt x="167" y="719"/>
                    <a:pt x="318" y="451"/>
                    <a:pt x="568" y="284"/>
                  </a:cubicBezTo>
                  <a:cubicBezTo>
                    <a:pt x="719" y="150"/>
                    <a:pt x="919" y="84"/>
                    <a:pt x="1120" y="67"/>
                  </a:cubicBezTo>
                  <a:cubicBezTo>
                    <a:pt x="1203" y="67"/>
                    <a:pt x="1287"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81;p40">
              <a:extLst>
                <a:ext uri="{FF2B5EF4-FFF2-40B4-BE49-F238E27FC236}">
                  <a16:creationId xmlns:a16="http://schemas.microsoft.com/office/drawing/2014/main" id="{67A9DE36-781E-4D29-892E-CE5008702F26}"/>
                </a:ext>
              </a:extLst>
            </p:cNvPr>
            <p:cNvSpPr/>
            <p:nvPr/>
          </p:nvSpPr>
          <p:spPr>
            <a:xfrm>
              <a:off x="1431036" y="2585293"/>
              <a:ext cx="65386" cy="67598"/>
            </a:xfrm>
            <a:custGeom>
              <a:avLst/>
              <a:gdLst/>
              <a:ahLst/>
              <a:cxnLst/>
              <a:rect l="l" t="t" r="r" b="b"/>
              <a:pathLst>
                <a:path w="2039" h="2108" extrusionOk="0">
                  <a:moveTo>
                    <a:pt x="1120" y="1"/>
                  </a:moveTo>
                  <a:cubicBezTo>
                    <a:pt x="903" y="1"/>
                    <a:pt x="686" y="67"/>
                    <a:pt x="502" y="184"/>
                  </a:cubicBezTo>
                  <a:cubicBezTo>
                    <a:pt x="201" y="368"/>
                    <a:pt x="34" y="669"/>
                    <a:pt x="17" y="1020"/>
                  </a:cubicBezTo>
                  <a:cubicBezTo>
                    <a:pt x="0" y="1437"/>
                    <a:pt x="234" y="1838"/>
                    <a:pt x="619" y="2022"/>
                  </a:cubicBezTo>
                  <a:cubicBezTo>
                    <a:pt x="750" y="2079"/>
                    <a:pt x="891" y="2107"/>
                    <a:pt x="1031" y="2107"/>
                  </a:cubicBezTo>
                  <a:cubicBezTo>
                    <a:pt x="1303" y="2107"/>
                    <a:pt x="1573" y="2003"/>
                    <a:pt x="1772" y="1805"/>
                  </a:cubicBezTo>
                  <a:cubicBezTo>
                    <a:pt x="1905" y="1671"/>
                    <a:pt x="1989" y="1504"/>
                    <a:pt x="2022" y="1337"/>
                  </a:cubicBezTo>
                  <a:cubicBezTo>
                    <a:pt x="2039" y="1170"/>
                    <a:pt x="2039" y="1020"/>
                    <a:pt x="1989" y="869"/>
                  </a:cubicBezTo>
                  <a:cubicBezTo>
                    <a:pt x="1922" y="652"/>
                    <a:pt x="1772" y="468"/>
                    <a:pt x="1588" y="351"/>
                  </a:cubicBezTo>
                  <a:cubicBezTo>
                    <a:pt x="1521" y="301"/>
                    <a:pt x="1437" y="285"/>
                    <a:pt x="1354" y="285"/>
                  </a:cubicBezTo>
                  <a:cubicBezTo>
                    <a:pt x="1354" y="285"/>
                    <a:pt x="1437" y="318"/>
                    <a:pt x="1554" y="402"/>
                  </a:cubicBezTo>
                  <a:cubicBezTo>
                    <a:pt x="1705" y="535"/>
                    <a:pt x="1822" y="702"/>
                    <a:pt x="1872" y="903"/>
                  </a:cubicBezTo>
                  <a:cubicBezTo>
                    <a:pt x="1972" y="1187"/>
                    <a:pt x="1889" y="1504"/>
                    <a:pt x="1671" y="1705"/>
                  </a:cubicBezTo>
                  <a:cubicBezTo>
                    <a:pt x="1494" y="1871"/>
                    <a:pt x="1266" y="1956"/>
                    <a:pt x="1035" y="1956"/>
                  </a:cubicBezTo>
                  <a:cubicBezTo>
                    <a:pt x="917" y="1956"/>
                    <a:pt x="799" y="1934"/>
                    <a:pt x="686" y="1889"/>
                  </a:cubicBezTo>
                  <a:cubicBezTo>
                    <a:pt x="351" y="1722"/>
                    <a:pt x="151" y="1387"/>
                    <a:pt x="151" y="1020"/>
                  </a:cubicBezTo>
                  <a:cubicBezTo>
                    <a:pt x="168" y="719"/>
                    <a:pt x="318" y="435"/>
                    <a:pt x="552" y="268"/>
                  </a:cubicBezTo>
                  <a:cubicBezTo>
                    <a:pt x="719" y="151"/>
                    <a:pt x="919" y="84"/>
                    <a:pt x="1120" y="67"/>
                  </a:cubicBezTo>
                  <a:cubicBezTo>
                    <a:pt x="1203" y="67"/>
                    <a:pt x="1270" y="51"/>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82;p40">
              <a:extLst>
                <a:ext uri="{FF2B5EF4-FFF2-40B4-BE49-F238E27FC236}">
                  <a16:creationId xmlns:a16="http://schemas.microsoft.com/office/drawing/2014/main" id="{692CD3CF-8ADF-407B-8C9D-84FDAC751620}"/>
                </a:ext>
              </a:extLst>
            </p:cNvPr>
            <p:cNvSpPr/>
            <p:nvPr/>
          </p:nvSpPr>
          <p:spPr>
            <a:xfrm>
              <a:off x="955250" y="2851582"/>
              <a:ext cx="65386" cy="67983"/>
            </a:xfrm>
            <a:custGeom>
              <a:avLst/>
              <a:gdLst/>
              <a:ahLst/>
              <a:cxnLst/>
              <a:rect l="l" t="t" r="r" b="b"/>
              <a:pathLst>
                <a:path w="2039" h="2120" extrusionOk="0">
                  <a:moveTo>
                    <a:pt x="1120" y="1"/>
                  </a:moveTo>
                  <a:cubicBezTo>
                    <a:pt x="903" y="1"/>
                    <a:pt x="685" y="67"/>
                    <a:pt x="502" y="184"/>
                  </a:cubicBezTo>
                  <a:cubicBezTo>
                    <a:pt x="201" y="368"/>
                    <a:pt x="17" y="686"/>
                    <a:pt x="17" y="1020"/>
                  </a:cubicBezTo>
                  <a:cubicBezTo>
                    <a:pt x="0" y="1454"/>
                    <a:pt x="234" y="1839"/>
                    <a:pt x="618" y="2039"/>
                  </a:cubicBezTo>
                  <a:cubicBezTo>
                    <a:pt x="744" y="2094"/>
                    <a:pt x="876" y="2120"/>
                    <a:pt x="1008" y="2120"/>
                  </a:cubicBezTo>
                  <a:cubicBezTo>
                    <a:pt x="1283" y="2120"/>
                    <a:pt x="1557" y="2008"/>
                    <a:pt x="1771" y="1805"/>
                  </a:cubicBezTo>
                  <a:cubicBezTo>
                    <a:pt x="1888" y="1688"/>
                    <a:pt x="1989" y="1521"/>
                    <a:pt x="2022" y="1337"/>
                  </a:cubicBezTo>
                  <a:cubicBezTo>
                    <a:pt x="2039" y="1187"/>
                    <a:pt x="2022" y="1020"/>
                    <a:pt x="1972" y="870"/>
                  </a:cubicBezTo>
                  <a:cubicBezTo>
                    <a:pt x="1905" y="669"/>
                    <a:pt x="1771" y="485"/>
                    <a:pt x="1571" y="368"/>
                  </a:cubicBezTo>
                  <a:cubicBezTo>
                    <a:pt x="1521" y="318"/>
                    <a:pt x="1437" y="285"/>
                    <a:pt x="1354" y="285"/>
                  </a:cubicBezTo>
                  <a:cubicBezTo>
                    <a:pt x="1354" y="301"/>
                    <a:pt x="1437" y="318"/>
                    <a:pt x="1554" y="418"/>
                  </a:cubicBezTo>
                  <a:cubicBezTo>
                    <a:pt x="1705" y="535"/>
                    <a:pt x="1821" y="719"/>
                    <a:pt x="1872" y="903"/>
                  </a:cubicBezTo>
                  <a:cubicBezTo>
                    <a:pt x="1972" y="1187"/>
                    <a:pt x="1888" y="1504"/>
                    <a:pt x="1671" y="1705"/>
                  </a:cubicBezTo>
                  <a:cubicBezTo>
                    <a:pt x="1494" y="1871"/>
                    <a:pt x="1266" y="1964"/>
                    <a:pt x="1035" y="1964"/>
                  </a:cubicBezTo>
                  <a:cubicBezTo>
                    <a:pt x="917" y="1964"/>
                    <a:pt x="798" y="1940"/>
                    <a:pt x="685" y="1889"/>
                  </a:cubicBezTo>
                  <a:cubicBezTo>
                    <a:pt x="351" y="1722"/>
                    <a:pt x="151" y="1387"/>
                    <a:pt x="151" y="1020"/>
                  </a:cubicBezTo>
                  <a:cubicBezTo>
                    <a:pt x="151" y="719"/>
                    <a:pt x="301" y="452"/>
                    <a:pt x="552" y="285"/>
                  </a:cubicBezTo>
                  <a:cubicBezTo>
                    <a:pt x="719" y="151"/>
                    <a:pt x="919" y="84"/>
                    <a:pt x="1120" y="67"/>
                  </a:cubicBezTo>
                  <a:cubicBezTo>
                    <a:pt x="1203" y="67"/>
                    <a:pt x="1270" y="67"/>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83;p40">
              <a:extLst>
                <a:ext uri="{FF2B5EF4-FFF2-40B4-BE49-F238E27FC236}">
                  <a16:creationId xmlns:a16="http://schemas.microsoft.com/office/drawing/2014/main" id="{5B709A70-7C04-4EDD-9A36-A33533CF1D1D}"/>
                </a:ext>
              </a:extLst>
            </p:cNvPr>
            <p:cNvSpPr/>
            <p:nvPr/>
          </p:nvSpPr>
          <p:spPr>
            <a:xfrm>
              <a:off x="1631426" y="2641027"/>
              <a:ext cx="65386" cy="67566"/>
            </a:xfrm>
            <a:custGeom>
              <a:avLst/>
              <a:gdLst/>
              <a:ahLst/>
              <a:cxnLst/>
              <a:rect l="l" t="t" r="r" b="b"/>
              <a:pathLst>
                <a:path w="2039" h="2107" extrusionOk="0">
                  <a:moveTo>
                    <a:pt x="1120" y="0"/>
                  </a:moveTo>
                  <a:cubicBezTo>
                    <a:pt x="903" y="0"/>
                    <a:pt x="686" y="67"/>
                    <a:pt x="502" y="184"/>
                  </a:cubicBezTo>
                  <a:cubicBezTo>
                    <a:pt x="201" y="368"/>
                    <a:pt x="34" y="685"/>
                    <a:pt x="17" y="1019"/>
                  </a:cubicBezTo>
                  <a:cubicBezTo>
                    <a:pt x="0" y="1437"/>
                    <a:pt x="234" y="1838"/>
                    <a:pt x="619" y="2022"/>
                  </a:cubicBezTo>
                  <a:cubicBezTo>
                    <a:pt x="750" y="2079"/>
                    <a:pt x="891" y="2107"/>
                    <a:pt x="1031" y="2107"/>
                  </a:cubicBezTo>
                  <a:cubicBezTo>
                    <a:pt x="1303" y="2107"/>
                    <a:pt x="1573" y="2003"/>
                    <a:pt x="1772" y="1805"/>
                  </a:cubicBezTo>
                  <a:cubicBezTo>
                    <a:pt x="1905" y="1671"/>
                    <a:pt x="1989" y="1521"/>
                    <a:pt x="2022" y="1337"/>
                  </a:cubicBezTo>
                  <a:cubicBezTo>
                    <a:pt x="2039" y="1170"/>
                    <a:pt x="2022" y="1019"/>
                    <a:pt x="1972" y="869"/>
                  </a:cubicBezTo>
                  <a:cubicBezTo>
                    <a:pt x="1905" y="652"/>
                    <a:pt x="1772" y="468"/>
                    <a:pt x="1588" y="351"/>
                  </a:cubicBezTo>
                  <a:cubicBezTo>
                    <a:pt x="1521" y="301"/>
                    <a:pt x="1437" y="284"/>
                    <a:pt x="1354" y="284"/>
                  </a:cubicBezTo>
                  <a:cubicBezTo>
                    <a:pt x="1354" y="301"/>
                    <a:pt x="1437" y="318"/>
                    <a:pt x="1554" y="401"/>
                  </a:cubicBezTo>
                  <a:cubicBezTo>
                    <a:pt x="1705" y="535"/>
                    <a:pt x="1822" y="702"/>
                    <a:pt x="1872" y="902"/>
                  </a:cubicBezTo>
                  <a:cubicBezTo>
                    <a:pt x="1972" y="1187"/>
                    <a:pt x="1889" y="1504"/>
                    <a:pt x="1671" y="1704"/>
                  </a:cubicBezTo>
                  <a:cubicBezTo>
                    <a:pt x="1494" y="1870"/>
                    <a:pt x="1266" y="1956"/>
                    <a:pt x="1035" y="1956"/>
                  </a:cubicBezTo>
                  <a:cubicBezTo>
                    <a:pt x="917" y="1956"/>
                    <a:pt x="799" y="1933"/>
                    <a:pt x="686" y="1888"/>
                  </a:cubicBezTo>
                  <a:cubicBezTo>
                    <a:pt x="351" y="1721"/>
                    <a:pt x="151" y="1387"/>
                    <a:pt x="151" y="1019"/>
                  </a:cubicBezTo>
                  <a:cubicBezTo>
                    <a:pt x="168" y="719"/>
                    <a:pt x="318" y="435"/>
                    <a:pt x="552" y="268"/>
                  </a:cubicBezTo>
                  <a:cubicBezTo>
                    <a:pt x="719" y="151"/>
                    <a:pt x="919" y="84"/>
                    <a:pt x="1120" y="67"/>
                  </a:cubicBezTo>
                  <a:cubicBezTo>
                    <a:pt x="1203" y="67"/>
                    <a:pt x="1270"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84;p40">
              <a:extLst>
                <a:ext uri="{FF2B5EF4-FFF2-40B4-BE49-F238E27FC236}">
                  <a16:creationId xmlns:a16="http://schemas.microsoft.com/office/drawing/2014/main" id="{133F18F8-A410-499B-9803-E32B03DF3A7C}"/>
                </a:ext>
              </a:extLst>
            </p:cNvPr>
            <p:cNvSpPr/>
            <p:nvPr/>
          </p:nvSpPr>
          <p:spPr>
            <a:xfrm>
              <a:off x="1199573" y="2602449"/>
              <a:ext cx="65386" cy="67566"/>
            </a:xfrm>
            <a:custGeom>
              <a:avLst/>
              <a:gdLst/>
              <a:ahLst/>
              <a:cxnLst/>
              <a:rect l="l" t="t" r="r" b="b"/>
              <a:pathLst>
                <a:path w="2039" h="2107" extrusionOk="0">
                  <a:moveTo>
                    <a:pt x="1120" y="0"/>
                  </a:moveTo>
                  <a:cubicBezTo>
                    <a:pt x="903" y="0"/>
                    <a:pt x="685" y="67"/>
                    <a:pt x="502" y="184"/>
                  </a:cubicBezTo>
                  <a:cubicBezTo>
                    <a:pt x="201" y="368"/>
                    <a:pt x="34" y="669"/>
                    <a:pt x="17" y="1019"/>
                  </a:cubicBezTo>
                  <a:cubicBezTo>
                    <a:pt x="0" y="1437"/>
                    <a:pt x="234" y="1838"/>
                    <a:pt x="619" y="2022"/>
                  </a:cubicBezTo>
                  <a:cubicBezTo>
                    <a:pt x="755" y="2079"/>
                    <a:pt x="898" y="2107"/>
                    <a:pt x="1038" y="2107"/>
                  </a:cubicBezTo>
                  <a:cubicBezTo>
                    <a:pt x="1310" y="2107"/>
                    <a:pt x="1573" y="2003"/>
                    <a:pt x="1771" y="1805"/>
                  </a:cubicBezTo>
                  <a:cubicBezTo>
                    <a:pt x="1905" y="1671"/>
                    <a:pt x="1989" y="1504"/>
                    <a:pt x="2022" y="1337"/>
                  </a:cubicBezTo>
                  <a:cubicBezTo>
                    <a:pt x="2039" y="1170"/>
                    <a:pt x="2039" y="1019"/>
                    <a:pt x="1989" y="869"/>
                  </a:cubicBezTo>
                  <a:cubicBezTo>
                    <a:pt x="1922" y="652"/>
                    <a:pt x="1771" y="468"/>
                    <a:pt x="1588" y="351"/>
                  </a:cubicBezTo>
                  <a:cubicBezTo>
                    <a:pt x="1521" y="301"/>
                    <a:pt x="1437" y="284"/>
                    <a:pt x="1354" y="284"/>
                  </a:cubicBezTo>
                  <a:cubicBezTo>
                    <a:pt x="1354" y="301"/>
                    <a:pt x="1437" y="318"/>
                    <a:pt x="1554" y="401"/>
                  </a:cubicBezTo>
                  <a:cubicBezTo>
                    <a:pt x="1705" y="535"/>
                    <a:pt x="1822" y="702"/>
                    <a:pt x="1888" y="902"/>
                  </a:cubicBezTo>
                  <a:cubicBezTo>
                    <a:pt x="1972" y="1187"/>
                    <a:pt x="1888" y="1504"/>
                    <a:pt x="1671" y="1704"/>
                  </a:cubicBezTo>
                  <a:cubicBezTo>
                    <a:pt x="1494" y="1870"/>
                    <a:pt x="1266" y="1956"/>
                    <a:pt x="1035" y="1956"/>
                  </a:cubicBezTo>
                  <a:cubicBezTo>
                    <a:pt x="917" y="1956"/>
                    <a:pt x="798" y="1933"/>
                    <a:pt x="685" y="1888"/>
                  </a:cubicBezTo>
                  <a:cubicBezTo>
                    <a:pt x="351" y="1721"/>
                    <a:pt x="151" y="1387"/>
                    <a:pt x="167" y="1019"/>
                  </a:cubicBezTo>
                  <a:cubicBezTo>
                    <a:pt x="167" y="719"/>
                    <a:pt x="318" y="435"/>
                    <a:pt x="552" y="268"/>
                  </a:cubicBezTo>
                  <a:cubicBezTo>
                    <a:pt x="719" y="151"/>
                    <a:pt x="919" y="84"/>
                    <a:pt x="1120" y="67"/>
                  </a:cubicBezTo>
                  <a:cubicBezTo>
                    <a:pt x="1203" y="67"/>
                    <a:pt x="1287" y="50"/>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85;p40">
              <a:extLst>
                <a:ext uri="{FF2B5EF4-FFF2-40B4-BE49-F238E27FC236}">
                  <a16:creationId xmlns:a16="http://schemas.microsoft.com/office/drawing/2014/main" id="{327BCA56-BF35-42C9-ABA3-050BEBC89FCA}"/>
                </a:ext>
              </a:extLst>
            </p:cNvPr>
            <p:cNvSpPr/>
            <p:nvPr/>
          </p:nvSpPr>
          <p:spPr>
            <a:xfrm>
              <a:off x="1279389" y="2890704"/>
              <a:ext cx="65418" cy="67983"/>
            </a:xfrm>
            <a:custGeom>
              <a:avLst/>
              <a:gdLst/>
              <a:ahLst/>
              <a:cxnLst/>
              <a:rect l="l" t="t" r="r" b="b"/>
              <a:pathLst>
                <a:path w="2040" h="2120" extrusionOk="0">
                  <a:moveTo>
                    <a:pt x="1120" y="0"/>
                  </a:moveTo>
                  <a:cubicBezTo>
                    <a:pt x="903" y="0"/>
                    <a:pt x="686" y="67"/>
                    <a:pt x="502" y="184"/>
                  </a:cubicBezTo>
                  <a:cubicBezTo>
                    <a:pt x="201" y="368"/>
                    <a:pt x="34" y="685"/>
                    <a:pt x="18" y="1020"/>
                  </a:cubicBezTo>
                  <a:cubicBezTo>
                    <a:pt x="1" y="1454"/>
                    <a:pt x="235" y="1838"/>
                    <a:pt x="619" y="2039"/>
                  </a:cubicBezTo>
                  <a:cubicBezTo>
                    <a:pt x="744" y="2093"/>
                    <a:pt x="878" y="2119"/>
                    <a:pt x="1013" y="2119"/>
                  </a:cubicBezTo>
                  <a:cubicBezTo>
                    <a:pt x="1291" y="2119"/>
                    <a:pt x="1569" y="2008"/>
                    <a:pt x="1772" y="1805"/>
                  </a:cubicBezTo>
                  <a:cubicBezTo>
                    <a:pt x="1906" y="1688"/>
                    <a:pt x="1989" y="1521"/>
                    <a:pt x="2023" y="1337"/>
                  </a:cubicBezTo>
                  <a:cubicBezTo>
                    <a:pt x="2039" y="1187"/>
                    <a:pt x="2039" y="1020"/>
                    <a:pt x="1973" y="869"/>
                  </a:cubicBezTo>
                  <a:cubicBezTo>
                    <a:pt x="1906" y="669"/>
                    <a:pt x="1772" y="485"/>
                    <a:pt x="1588" y="368"/>
                  </a:cubicBezTo>
                  <a:cubicBezTo>
                    <a:pt x="1521" y="318"/>
                    <a:pt x="1438" y="284"/>
                    <a:pt x="1354" y="284"/>
                  </a:cubicBezTo>
                  <a:cubicBezTo>
                    <a:pt x="1354" y="301"/>
                    <a:pt x="1438" y="318"/>
                    <a:pt x="1555" y="418"/>
                  </a:cubicBezTo>
                  <a:cubicBezTo>
                    <a:pt x="1705" y="535"/>
                    <a:pt x="1822" y="702"/>
                    <a:pt x="1872" y="903"/>
                  </a:cubicBezTo>
                  <a:cubicBezTo>
                    <a:pt x="1973" y="1187"/>
                    <a:pt x="1889" y="1504"/>
                    <a:pt x="1672" y="1705"/>
                  </a:cubicBezTo>
                  <a:cubicBezTo>
                    <a:pt x="1495" y="1871"/>
                    <a:pt x="1266" y="1963"/>
                    <a:pt x="1035" y="1963"/>
                  </a:cubicBezTo>
                  <a:cubicBezTo>
                    <a:pt x="917" y="1963"/>
                    <a:pt x="799" y="1939"/>
                    <a:pt x="686" y="1888"/>
                  </a:cubicBezTo>
                  <a:cubicBezTo>
                    <a:pt x="352" y="1721"/>
                    <a:pt x="151" y="1387"/>
                    <a:pt x="151" y="1020"/>
                  </a:cubicBezTo>
                  <a:cubicBezTo>
                    <a:pt x="168" y="719"/>
                    <a:pt x="318" y="452"/>
                    <a:pt x="552" y="284"/>
                  </a:cubicBezTo>
                  <a:cubicBezTo>
                    <a:pt x="719" y="151"/>
                    <a:pt x="920" y="84"/>
                    <a:pt x="1120" y="67"/>
                  </a:cubicBezTo>
                  <a:cubicBezTo>
                    <a:pt x="1204" y="67"/>
                    <a:pt x="1271" y="67"/>
                    <a:pt x="1354" y="51"/>
                  </a:cubicBezTo>
                  <a:cubicBezTo>
                    <a:pt x="1288"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86;p40">
              <a:extLst>
                <a:ext uri="{FF2B5EF4-FFF2-40B4-BE49-F238E27FC236}">
                  <a16:creationId xmlns:a16="http://schemas.microsoft.com/office/drawing/2014/main" id="{11D03D7F-E061-420D-BF7F-57843F25A2CE}"/>
                </a:ext>
              </a:extLst>
            </p:cNvPr>
            <p:cNvSpPr/>
            <p:nvPr/>
          </p:nvSpPr>
          <p:spPr>
            <a:xfrm>
              <a:off x="1797535" y="2579938"/>
              <a:ext cx="65386" cy="67566"/>
            </a:xfrm>
            <a:custGeom>
              <a:avLst/>
              <a:gdLst/>
              <a:ahLst/>
              <a:cxnLst/>
              <a:rect l="l" t="t" r="r" b="b"/>
              <a:pathLst>
                <a:path w="2039" h="2107" extrusionOk="0">
                  <a:moveTo>
                    <a:pt x="1120" y="0"/>
                  </a:moveTo>
                  <a:cubicBezTo>
                    <a:pt x="902" y="0"/>
                    <a:pt x="685" y="67"/>
                    <a:pt x="501" y="184"/>
                  </a:cubicBezTo>
                  <a:cubicBezTo>
                    <a:pt x="201" y="368"/>
                    <a:pt x="17" y="685"/>
                    <a:pt x="17" y="1020"/>
                  </a:cubicBezTo>
                  <a:cubicBezTo>
                    <a:pt x="0" y="1437"/>
                    <a:pt x="234" y="1838"/>
                    <a:pt x="618" y="2022"/>
                  </a:cubicBezTo>
                  <a:cubicBezTo>
                    <a:pt x="749" y="2079"/>
                    <a:pt x="888" y="2107"/>
                    <a:pt x="1027" y="2107"/>
                  </a:cubicBezTo>
                  <a:cubicBezTo>
                    <a:pt x="1295" y="2107"/>
                    <a:pt x="1562" y="2003"/>
                    <a:pt x="1771" y="1805"/>
                  </a:cubicBezTo>
                  <a:cubicBezTo>
                    <a:pt x="1905" y="1688"/>
                    <a:pt x="1988" y="1521"/>
                    <a:pt x="2022" y="1337"/>
                  </a:cubicBezTo>
                  <a:cubicBezTo>
                    <a:pt x="2039" y="1187"/>
                    <a:pt x="2022" y="1020"/>
                    <a:pt x="1972" y="869"/>
                  </a:cubicBezTo>
                  <a:cubicBezTo>
                    <a:pt x="1905" y="652"/>
                    <a:pt x="1771" y="485"/>
                    <a:pt x="1571" y="351"/>
                  </a:cubicBezTo>
                  <a:cubicBezTo>
                    <a:pt x="1521" y="318"/>
                    <a:pt x="1437" y="284"/>
                    <a:pt x="1354" y="284"/>
                  </a:cubicBezTo>
                  <a:cubicBezTo>
                    <a:pt x="1354" y="301"/>
                    <a:pt x="1437" y="318"/>
                    <a:pt x="1554" y="401"/>
                  </a:cubicBezTo>
                  <a:cubicBezTo>
                    <a:pt x="1704" y="535"/>
                    <a:pt x="1821" y="702"/>
                    <a:pt x="1871" y="903"/>
                  </a:cubicBezTo>
                  <a:cubicBezTo>
                    <a:pt x="1972" y="1187"/>
                    <a:pt x="1888" y="1504"/>
                    <a:pt x="1671" y="1705"/>
                  </a:cubicBezTo>
                  <a:cubicBezTo>
                    <a:pt x="1494" y="1871"/>
                    <a:pt x="1266" y="1963"/>
                    <a:pt x="1034" y="1963"/>
                  </a:cubicBezTo>
                  <a:cubicBezTo>
                    <a:pt x="917" y="1963"/>
                    <a:pt x="798" y="1939"/>
                    <a:pt x="685" y="1889"/>
                  </a:cubicBezTo>
                  <a:cubicBezTo>
                    <a:pt x="351" y="1721"/>
                    <a:pt x="151" y="1387"/>
                    <a:pt x="151" y="1020"/>
                  </a:cubicBezTo>
                  <a:cubicBezTo>
                    <a:pt x="151" y="719"/>
                    <a:pt x="301" y="452"/>
                    <a:pt x="552" y="268"/>
                  </a:cubicBezTo>
                  <a:cubicBezTo>
                    <a:pt x="719" y="151"/>
                    <a:pt x="919" y="84"/>
                    <a:pt x="1120" y="67"/>
                  </a:cubicBezTo>
                  <a:cubicBezTo>
                    <a:pt x="1203" y="67"/>
                    <a:pt x="1270" y="67"/>
                    <a:pt x="1354" y="51"/>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87;p40">
              <a:extLst>
                <a:ext uri="{FF2B5EF4-FFF2-40B4-BE49-F238E27FC236}">
                  <a16:creationId xmlns:a16="http://schemas.microsoft.com/office/drawing/2014/main" id="{EDA9284C-B4FB-4647-8565-6EFB1A4BFBB8}"/>
                </a:ext>
              </a:extLst>
            </p:cNvPr>
            <p:cNvSpPr/>
            <p:nvPr/>
          </p:nvSpPr>
          <p:spPr>
            <a:xfrm>
              <a:off x="1175458" y="1831964"/>
              <a:ext cx="242751" cy="305956"/>
            </a:xfrm>
            <a:custGeom>
              <a:avLst/>
              <a:gdLst/>
              <a:ahLst/>
              <a:cxnLst/>
              <a:rect l="l" t="t" r="r" b="b"/>
              <a:pathLst>
                <a:path w="7570" h="9541" extrusionOk="0">
                  <a:moveTo>
                    <a:pt x="4295" y="0"/>
                  </a:moveTo>
                  <a:lnTo>
                    <a:pt x="0" y="9541"/>
                  </a:lnTo>
                  <a:lnTo>
                    <a:pt x="0" y="9541"/>
                  </a:lnTo>
                  <a:lnTo>
                    <a:pt x="6634" y="9274"/>
                  </a:lnTo>
                  <a:cubicBezTo>
                    <a:pt x="6658" y="9275"/>
                    <a:pt x="6682" y="9276"/>
                    <a:pt x="6705" y="9276"/>
                  </a:cubicBezTo>
                  <a:cubicBezTo>
                    <a:pt x="6915" y="9276"/>
                    <a:pt x="7122" y="9212"/>
                    <a:pt x="7302" y="9106"/>
                  </a:cubicBezTo>
                  <a:cubicBezTo>
                    <a:pt x="7536" y="8906"/>
                    <a:pt x="7553" y="8555"/>
                    <a:pt x="7553" y="8254"/>
                  </a:cubicBezTo>
                  <a:cubicBezTo>
                    <a:pt x="7569" y="7235"/>
                    <a:pt x="7519" y="6082"/>
                    <a:pt x="6751" y="5431"/>
                  </a:cubicBezTo>
                  <a:cubicBezTo>
                    <a:pt x="6383" y="5130"/>
                    <a:pt x="5915" y="4979"/>
                    <a:pt x="5598" y="4645"/>
                  </a:cubicBezTo>
                  <a:cubicBezTo>
                    <a:pt x="5214" y="4228"/>
                    <a:pt x="5130" y="3609"/>
                    <a:pt x="5147" y="3041"/>
                  </a:cubicBezTo>
                  <a:cubicBezTo>
                    <a:pt x="5180" y="2473"/>
                    <a:pt x="5297" y="1905"/>
                    <a:pt x="5230" y="1337"/>
                  </a:cubicBezTo>
                  <a:cubicBezTo>
                    <a:pt x="5147" y="769"/>
                    <a:pt x="4846" y="184"/>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88;p40">
              <a:extLst>
                <a:ext uri="{FF2B5EF4-FFF2-40B4-BE49-F238E27FC236}">
                  <a16:creationId xmlns:a16="http://schemas.microsoft.com/office/drawing/2014/main" id="{DA8EA923-882C-4679-8FAA-9C37F57A900E}"/>
                </a:ext>
              </a:extLst>
            </p:cNvPr>
            <p:cNvSpPr/>
            <p:nvPr/>
          </p:nvSpPr>
          <p:spPr>
            <a:xfrm>
              <a:off x="1045264" y="1753719"/>
              <a:ext cx="272221" cy="547713"/>
            </a:xfrm>
            <a:custGeom>
              <a:avLst/>
              <a:gdLst/>
              <a:ahLst/>
              <a:cxnLst/>
              <a:rect l="l" t="t" r="r" b="b"/>
              <a:pathLst>
                <a:path w="8489" h="17080" extrusionOk="0">
                  <a:moveTo>
                    <a:pt x="4378" y="1"/>
                  </a:moveTo>
                  <a:lnTo>
                    <a:pt x="0" y="3326"/>
                  </a:lnTo>
                  <a:lnTo>
                    <a:pt x="468" y="14354"/>
                  </a:lnTo>
                  <a:cubicBezTo>
                    <a:pt x="533" y="15883"/>
                    <a:pt x="1787" y="17080"/>
                    <a:pt x="3303" y="17080"/>
                  </a:cubicBezTo>
                  <a:cubicBezTo>
                    <a:pt x="3343" y="17080"/>
                    <a:pt x="3384" y="17079"/>
                    <a:pt x="3426" y="17077"/>
                  </a:cubicBezTo>
                  <a:cubicBezTo>
                    <a:pt x="4996" y="17010"/>
                    <a:pt x="6199" y="15690"/>
                    <a:pt x="6149" y="14136"/>
                  </a:cubicBezTo>
                  <a:cubicBezTo>
                    <a:pt x="6099" y="12800"/>
                    <a:pt x="6049" y="11530"/>
                    <a:pt x="6049" y="11530"/>
                  </a:cubicBezTo>
                  <a:cubicBezTo>
                    <a:pt x="6049" y="11530"/>
                    <a:pt x="8221" y="11296"/>
                    <a:pt x="8355" y="9124"/>
                  </a:cubicBezTo>
                  <a:cubicBezTo>
                    <a:pt x="8488" y="6952"/>
                    <a:pt x="8355" y="1956"/>
                    <a:pt x="8355" y="1956"/>
                  </a:cubicBezTo>
                  <a:lnTo>
                    <a:pt x="43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89;p40">
              <a:extLst>
                <a:ext uri="{FF2B5EF4-FFF2-40B4-BE49-F238E27FC236}">
                  <a16:creationId xmlns:a16="http://schemas.microsoft.com/office/drawing/2014/main" id="{B11AD1D0-9A39-4AE9-8C74-C62CDD6EFC91}"/>
                </a:ext>
              </a:extLst>
            </p:cNvPr>
            <p:cNvSpPr/>
            <p:nvPr/>
          </p:nvSpPr>
          <p:spPr>
            <a:xfrm>
              <a:off x="1278876" y="1924126"/>
              <a:ext cx="20908" cy="18054"/>
            </a:xfrm>
            <a:custGeom>
              <a:avLst/>
              <a:gdLst/>
              <a:ahLst/>
              <a:cxnLst/>
              <a:rect l="l" t="t" r="r" b="b"/>
              <a:pathLst>
                <a:path w="652" h="563" extrusionOk="0">
                  <a:moveTo>
                    <a:pt x="368" y="0"/>
                  </a:moveTo>
                  <a:cubicBezTo>
                    <a:pt x="117" y="0"/>
                    <a:pt x="0" y="301"/>
                    <a:pt x="167" y="485"/>
                  </a:cubicBezTo>
                  <a:cubicBezTo>
                    <a:pt x="226" y="538"/>
                    <a:pt x="296" y="563"/>
                    <a:pt x="363" y="563"/>
                  </a:cubicBezTo>
                  <a:cubicBezTo>
                    <a:pt x="506" y="563"/>
                    <a:pt x="641"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90;p40">
              <a:extLst>
                <a:ext uri="{FF2B5EF4-FFF2-40B4-BE49-F238E27FC236}">
                  <a16:creationId xmlns:a16="http://schemas.microsoft.com/office/drawing/2014/main" id="{92DEA5EA-F1A4-42EE-885A-DFE4C3E90603}"/>
                </a:ext>
              </a:extLst>
            </p:cNvPr>
            <p:cNvSpPr/>
            <p:nvPr/>
          </p:nvSpPr>
          <p:spPr>
            <a:xfrm>
              <a:off x="1272430" y="1912549"/>
              <a:ext cx="36461" cy="11192"/>
            </a:xfrm>
            <a:custGeom>
              <a:avLst/>
              <a:gdLst/>
              <a:ahLst/>
              <a:cxnLst/>
              <a:rect l="l" t="t" r="r" b="b"/>
              <a:pathLst>
                <a:path w="1137" h="349" extrusionOk="0">
                  <a:moveTo>
                    <a:pt x="544" y="1"/>
                  </a:moveTo>
                  <a:cubicBezTo>
                    <a:pt x="401" y="1"/>
                    <a:pt x="257" y="43"/>
                    <a:pt x="134" y="127"/>
                  </a:cubicBezTo>
                  <a:cubicBezTo>
                    <a:pt x="34" y="194"/>
                    <a:pt x="1" y="261"/>
                    <a:pt x="17" y="278"/>
                  </a:cubicBezTo>
                  <a:cubicBezTo>
                    <a:pt x="21" y="281"/>
                    <a:pt x="26" y="283"/>
                    <a:pt x="33" y="283"/>
                  </a:cubicBezTo>
                  <a:cubicBezTo>
                    <a:pt x="92" y="283"/>
                    <a:pt x="275" y="176"/>
                    <a:pt x="522" y="176"/>
                  </a:cubicBezTo>
                  <a:cubicBezTo>
                    <a:pt x="537" y="176"/>
                    <a:pt x="553" y="177"/>
                    <a:pt x="569" y="177"/>
                  </a:cubicBezTo>
                  <a:cubicBezTo>
                    <a:pt x="845" y="193"/>
                    <a:pt x="1036" y="349"/>
                    <a:pt x="1105" y="349"/>
                  </a:cubicBezTo>
                  <a:cubicBezTo>
                    <a:pt x="1111" y="349"/>
                    <a:pt x="1116" y="347"/>
                    <a:pt x="1120" y="345"/>
                  </a:cubicBezTo>
                  <a:cubicBezTo>
                    <a:pt x="1137" y="328"/>
                    <a:pt x="1104" y="261"/>
                    <a:pt x="1020" y="177"/>
                  </a:cubicBezTo>
                  <a:cubicBezTo>
                    <a:pt x="884" y="60"/>
                    <a:pt x="714" y="1"/>
                    <a:pt x="5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91;p40">
              <a:extLst>
                <a:ext uri="{FF2B5EF4-FFF2-40B4-BE49-F238E27FC236}">
                  <a16:creationId xmlns:a16="http://schemas.microsoft.com/office/drawing/2014/main" id="{77ED0E96-E112-45C8-9BD9-85090BF17B74}"/>
                </a:ext>
              </a:extLst>
            </p:cNvPr>
            <p:cNvSpPr/>
            <p:nvPr/>
          </p:nvSpPr>
          <p:spPr>
            <a:xfrm>
              <a:off x="1175458" y="1924126"/>
              <a:ext cx="20940" cy="18054"/>
            </a:xfrm>
            <a:custGeom>
              <a:avLst/>
              <a:gdLst/>
              <a:ahLst/>
              <a:cxnLst/>
              <a:rect l="l" t="t" r="r" b="b"/>
              <a:pathLst>
                <a:path w="653" h="563" extrusionOk="0">
                  <a:moveTo>
                    <a:pt x="368" y="0"/>
                  </a:moveTo>
                  <a:cubicBezTo>
                    <a:pt x="117" y="0"/>
                    <a:pt x="0" y="301"/>
                    <a:pt x="184" y="485"/>
                  </a:cubicBezTo>
                  <a:cubicBezTo>
                    <a:pt x="238" y="538"/>
                    <a:pt x="306" y="563"/>
                    <a:pt x="372" y="563"/>
                  </a:cubicBezTo>
                  <a:cubicBezTo>
                    <a:pt x="514" y="563"/>
                    <a:pt x="652"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92;p40">
              <a:extLst>
                <a:ext uri="{FF2B5EF4-FFF2-40B4-BE49-F238E27FC236}">
                  <a16:creationId xmlns:a16="http://schemas.microsoft.com/office/drawing/2014/main" id="{AED60539-4170-45EE-B7AD-51B415BAF2A2}"/>
                </a:ext>
              </a:extLst>
            </p:cNvPr>
            <p:cNvSpPr/>
            <p:nvPr/>
          </p:nvSpPr>
          <p:spPr>
            <a:xfrm>
              <a:off x="1166351" y="1912549"/>
              <a:ext cx="35916" cy="11192"/>
            </a:xfrm>
            <a:custGeom>
              <a:avLst/>
              <a:gdLst/>
              <a:ahLst/>
              <a:cxnLst/>
              <a:rect l="l" t="t" r="r" b="b"/>
              <a:pathLst>
                <a:path w="1120" h="349" extrusionOk="0">
                  <a:moveTo>
                    <a:pt x="537" y="1"/>
                  </a:moveTo>
                  <a:cubicBezTo>
                    <a:pt x="397" y="1"/>
                    <a:pt x="257" y="43"/>
                    <a:pt x="134" y="127"/>
                  </a:cubicBezTo>
                  <a:cubicBezTo>
                    <a:pt x="34" y="194"/>
                    <a:pt x="0" y="261"/>
                    <a:pt x="17" y="278"/>
                  </a:cubicBezTo>
                  <a:cubicBezTo>
                    <a:pt x="21" y="281"/>
                    <a:pt x="26" y="283"/>
                    <a:pt x="33" y="283"/>
                  </a:cubicBezTo>
                  <a:cubicBezTo>
                    <a:pt x="91" y="283"/>
                    <a:pt x="275" y="176"/>
                    <a:pt x="521" y="176"/>
                  </a:cubicBezTo>
                  <a:cubicBezTo>
                    <a:pt x="537" y="176"/>
                    <a:pt x="553" y="177"/>
                    <a:pt x="569" y="177"/>
                  </a:cubicBezTo>
                  <a:cubicBezTo>
                    <a:pt x="844" y="193"/>
                    <a:pt x="1036" y="349"/>
                    <a:pt x="1091" y="349"/>
                  </a:cubicBezTo>
                  <a:cubicBezTo>
                    <a:pt x="1097" y="349"/>
                    <a:pt x="1100" y="347"/>
                    <a:pt x="1103" y="345"/>
                  </a:cubicBezTo>
                  <a:cubicBezTo>
                    <a:pt x="1120" y="328"/>
                    <a:pt x="1086" y="261"/>
                    <a:pt x="1003" y="177"/>
                  </a:cubicBezTo>
                  <a:cubicBezTo>
                    <a:pt x="867" y="60"/>
                    <a:pt x="702"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93;p40">
              <a:extLst>
                <a:ext uri="{FF2B5EF4-FFF2-40B4-BE49-F238E27FC236}">
                  <a16:creationId xmlns:a16="http://schemas.microsoft.com/office/drawing/2014/main" id="{BAA0E78B-089F-44AA-BA31-45DFDF4F539B}"/>
                </a:ext>
              </a:extLst>
            </p:cNvPr>
            <p:cNvSpPr/>
            <p:nvPr/>
          </p:nvSpPr>
          <p:spPr>
            <a:xfrm>
              <a:off x="1147046" y="2091807"/>
              <a:ext cx="92739" cy="49480"/>
            </a:xfrm>
            <a:custGeom>
              <a:avLst/>
              <a:gdLst/>
              <a:ahLst/>
              <a:cxnLst/>
              <a:rect l="l" t="t" r="r" b="b"/>
              <a:pathLst>
                <a:path w="2892" h="1543" extrusionOk="0">
                  <a:moveTo>
                    <a:pt x="1" y="1"/>
                  </a:moveTo>
                  <a:cubicBezTo>
                    <a:pt x="1" y="1"/>
                    <a:pt x="677" y="1543"/>
                    <a:pt x="2702" y="1543"/>
                  </a:cubicBezTo>
                  <a:cubicBezTo>
                    <a:pt x="2764" y="1543"/>
                    <a:pt x="2827" y="1541"/>
                    <a:pt x="2892" y="1538"/>
                  </a:cubicBezTo>
                  <a:lnTo>
                    <a:pt x="2875" y="987"/>
                  </a:lnTo>
                  <a:cubicBezTo>
                    <a:pt x="1839" y="937"/>
                    <a:pt x="836" y="602"/>
                    <a:pt x="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94;p40">
              <a:extLst>
                <a:ext uri="{FF2B5EF4-FFF2-40B4-BE49-F238E27FC236}">
                  <a16:creationId xmlns:a16="http://schemas.microsoft.com/office/drawing/2014/main" id="{ED5BB0F9-4F5D-4490-946B-7E2B0826153D}"/>
                </a:ext>
              </a:extLst>
            </p:cNvPr>
            <p:cNvSpPr/>
            <p:nvPr/>
          </p:nvSpPr>
          <p:spPr>
            <a:xfrm>
              <a:off x="1234943" y="1920887"/>
              <a:ext cx="26263" cy="84530"/>
            </a:xfrm>
            <a:custGeom>
              <a:avLst/>
              <a:gdLst/>
              <a:ahLst/>
              <a:cxnLst/>
              <a:rect l="l" t="t" r="r" b="b"/>
              <a:pathLst>
                <a:path w="819" h="2636" extrusionOk="0">
                  <a:moveTo>
                    <a:pt x="0" y="1"/>
                  </a:moveTo>
                  <a:lnTo>
                    <a:pt x="0" y="1"/>
                  </a:lnTo>
                  <a:cubicBezTo>
                    <a:pt x="17" y="168"/>
                    <a:pt x="50" y="318"/>
                    <a:pt x="100" y="469"/>
                  </a:cubicBezTo>
                  <a:cubicBezTo>
                    <a:pt x="184" y="770"/>
                    <a:pt x="318" y="1171"/>
                    <a:pt x="451" y="1605"/>
                  </a:cubicBezTo>
                  <a:cubicBezTo>
                    <a:pt x="535" y="1822"/>
                    <a:pt x="602" y="2039"/>
                    <a:pt x="668" y="2223"/>
                  </a:cubicBezTo>
                  <a:cubicBezTo>
                    <a:pt x="702" y="2307"/>
                    <a:pt x="719" y="2390"/>
                    <a:pt x="702" y="2474"/>
                  </a:cubicBezTo>
                  <a:cubicBezTo>
                    <a:pt x="685" y="2524"/>
                    <a:pt x="618" y="2541"/>
                    <a:pt x="535" y="2541"/>
                  </a:cubicBezTo>
                  <a:cubicBezTo>
                    <a:pt x="368" y="2541"/>
                    <a:pt x="201" y="2557"/>
                    <a:pt x="50" y="2607"/>
                  </a:cubicBezTo>
                  <a:cubicBezTo>
                    <a:pt x="148" y="2627"/>
                    <a:pt x="240" y="2635"/>
                    <a:pt x="333" y="2635"/>
                  </a:cubicBezTo>
                  <a:cubicBezTo>
                    <a:pt x="399" y="2635"/>
                    <a:pt x="466" y="2631"/>
                    <a:pt x="535" y="2624"/>
                  </a:cubicBezTo>
                  <a:lnTo>
                    <a:pt x="668" y="2624"/>
                  </a:lnTo>
                  <a:cubicBezTo>
                    <a:pt x="719" y="2607"/>
                    <a:pt x="769" y="2557"/>
                    <a:pt x="802" y="2507"/>
                  </a:cubicBezTo>
                  <a:cubicBezTo>
                    <a:pt x="819" y="2407"/>
                    <a:pt x="819" y="2290"/>
                    <a:pt x="769" y="2190"/>
                  </a:cubicBezTo>
                  <a:cubicBezTo>
                    <a:pt x="702" y="2006"/>
                    <a:pt x="635" y="1789"/>
                    <a:pt x="568" y="1572"/>
                  </a:cubicBezTo>
                  <a:cubicBezTo>
                    <a:pt x="435" y="1137"/>
                    <a:pt x="301" y="736"/>
                    <a:pt x="184" y="452"/>
                  </a:cubicBezTo>
                  <a:cubicBezTo>
                    <a:pt x="151" y="285"/>
                    <a:pt x="84" y="13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95;p40">
              <a:extLst>
                <a:ext uri="{FF2B5EF4-FFF2-40B4-BE49-F238E27FC236}">
                  <a16:creationId xmlns:a16="http://schemas.microsoft.com/office/drawing/2014/main" id="{3099FDC2-6835-45FE-838A-DBFED6FA915B}"/>
                </a:ext>
              </a:extLst>
            </p:cNvPr>
            <p:cNvSpPr/>
            <p:nvPr/>
          </p:nvSpPr>
          <p:spPr>
            <a:xfrm>
              <a:off x="1216184" y="2012536"/>
              <a:ext cx="23602" cy="21710"/>
            </a:xfrm>
            <a:custGeom>
              <a:avLst/>
              <a:gdLst/>
              <a:ahLst/>
              <a:cxnLst/>
              <a:rect l="l" t="t" r="r" b="b"/>
              <a:pathLst>
                <a:path w="736" h="677" extrusionOk="0">
                  <a:moveTo>
                    <a:pt x="418" y="0"/>
                  </a:moveTo>
                  <a:lnTo>
                    <a:pt x="418" y="0"/>
                  </a:lnTo>
                  <a:cubicBezTo>
                    <a:pt x="301" y="34"/>
                    <a:pt x="201" y="100"/>
                    <a:pt x="117" y="184"/>
                  </a:cubicBezTo>
                  <a:cubicBezTo>
                    <a:pt x="34" y="267"/>
                    <a:pt x="0" y="384"/>
                    <a:pt x="34" y="501"/>
                  </a:cubicBezTo>
                  <a:cubicBezTo>
                    <a:pt x="103" y="612"/>
                    <a:pt x="218" y="677"/>
                    <a:pt x="341" y="677"/>
                  </a:cubicBezTo>
                  <a:cubicBezTo>
                    <a:pt x="366" y="677"/>
                    <a:pt x="392" y="674"/>
                    <a:pt x="418" y="668"/>
                  </a:cubicBezTo>
                  <a:cubicBezTo>
                    <a:pt x="535" y="635"/>
                    <a:pt x="635" y="568"/>
                    <a:pt x="685" y="451"/>
                  </a:cubicBezTo>
                  <a:cubicBezTo>
                    <a:pt x="736" y="351"/>
                    <a:pt x="736" y="217"/>
                    <a:pt x="652" y="117"/>
                  </a:cubicBezTo>
                  <a:cubicBezTo>
                    <a:pt x="600" y="65"/>
                    <a:pt x="528" y="39"/>
                    <a:pt x="457" y="39"/>
                  </a:cubicBezTo>
                  <a:cubicBezTo>
                    <a:pt x="414" y="39"/>
                    <a:pt x="372" y="48"/>
                    <a:pt x="335" y="67"/>
                  </a:cubicBezTo>
                  <a:lnTo>
                    <a:pt x="418" y="0"/>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96;p40">
              <a:extLst>
                <a:ext uri="{FF2B5EF4-FFF2-40B4-BE49-F238E27FC236}">
                  <a16:creationId xmlns:a16="http://schemas.microsoft.com/office/drawing/2014/main" id="{3D77AACD-E60E-4A6F-917A-9253166B0E45}"/>
                </a:ext>
              </a:extLst>
            </p:cNvPr>
            <p:cNvSpPr/>
            <p:nvPr/>
          </p:nvSpPr>
          <p:spPr>
            <a:xfrm>
              <a:off x="1214580" y="2011958"/>
              <a:ext cx="27354" cy="16419"/>
            </a:xfrm>
            <a:custGeom>
              <a:avLst/>
              <a:gdLst/>
              <a:ahLst/>
              <a:cxnLst/>
              <a:rect l="l" t="t" r="r" b="b"/>
              <a:pathLst>
                <a:path w="853" h="512" extrusionOk="0">
                  <a:moveTo>
                    <a:pt x="41" y="0"/>
                  </a:moveTo>
                  <a:cubicBezTo>
                    <a:pt x="38" y="0"/>
                    <a:pt x="36" y="1"/>
                    <a:pt x="34" y="1"/>
                  </a:cubicBezTo>
                  <a:cubicBezTo>
                    <a:pt x="0" y="1"/>
                    <a:pt x="67" y="269"/>
                    <a:pt x="334" y="419"/>
                  </a:cubicBezTo>
                  <a:cubicBezTo>
                    <a:pt x="457" y="488"/>
                    <a:pt x="577" y="512"/>
                    <a:pt x="670" y="512"/>
                  </a:cubicBezTo>
                  <a:cubicBezTo>
                    <a:pt x="779" y="512"/>
                    <a:pt x="852" y="480"/>
                    <a:pt x="852" y="453"/>
                  </a:cubicBezTo>
                  <a:cubicBezTo>
                    <a:pt x="836" y="419"/>
                    <a:pt x="635" y="402"/>
                    <a:pt x="418" y="285"/>
                  </a:cubicBezTo>
                  <a:cubicBezTo>
                    <a:pt x="211" y="158"/>
                    <a:pt x="95"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97;p40">
              <a:extLst>
                <a:ext uri="{FF2B5EF4-FFF2-40B4-BE49-F238E27FC236}">
                  <a16:creationId xmlns:a16="http://schemas.microsoft.com/office/drawing/2014/main" id="{EEA6747B-1B52-4A4C-B02F-70631561A11B}"/>
                </a:ext>
              </a:extLst>
            </p:cNvPr>
            <p:cNvSpPr/>
            <p:nvPr/>
          </p:nvSpPr>
          <p:spPr>
            <a:xfrm>
              <a:off x="1084386" y="1734895"/>
              <a:ext cx="249710" cy="174030"/>
            </a:xfrm>
            <a:custGeom>
              <a:avLst/>
              <a:gdLst/>
              <a:ahLst/>
              <a:cxnLst/>
              <a:rect l="l" t="t" r="r" b="b"/>
              <a:pathLst>
                <a:path w="7787" h="5427" extrusionOk="0">
                  <a:moveTo>
                    <a:pt x="3835" y="0"/>
                  </a:moveTo>
                  <a:cubicBezTo>
                    <a:pt x="3527" y="0"/>
                    <a:pt x="3219" y="40"/>
                    <a:pt x="2924" y="120"/>
                  </a:cubicBezTo>
                  <a:cubicBezTo>
                    <a:pt x="1688" y="471"/>
                    <a:pt x="735" y="1457"/>
                    <a:pt x="418" y="2710"/>
                  </a:cubicBezTo>
                  <a:lnTo>
                    <a:pt x="568" y="2576"/>
                  </a:lnTo>
                  <a:lnTo>
                    <a:pt x="568" y="2576"/>
                  </a:lnTo>
                  <a:cubicBezTo>
                    <a:pt x="551" y="3044"/>
                    <a:pt x="284" y="3462"/>
                    <a:pt x="150" y="3913"/>
                  </a:cubicBezTo>
                  <a:cubicBezTo>
                    <a:pt x="0" y="4364"/>
                    <a:pt x="17" y="4932"/>
                    <a:pt x="434" y="5199"/>
                  </a:cubicBezTo>
                  <a:cubicBezTo>
                    <a:pt x="551" y="5283"/>
                    <a:pt x="668" y="5333"/>
                    <a:pt x="802" y="5350"/>
                  </a:cubicBezTo>
                  <a:cubicBezTo>
                    <a:pt x="992" y="5405"/>
                    <a:pt x="1190" y="5427"/>
                    <a:pt x="1390" y="5427"/>
                  </a:cubicBezTo>
                  <a:cubicBezTo>
                    <a:pt x="1735" y="5427"/>
                    <a:pt x="2091" y="5363"/>
                    <a:pt x="2439" y="5300"/>
                  </a:cubicBezTo>
                  <a:lnTo>
                    <a:pt x="2506" y="4063"/>
                  </a:lnTo>
                  <a:cubicBezTo>
                    <a:pt x="2590" y="4448"/>
                    <a:pt x="2790" y="4798"/>
                    <a:pt x="3108" y="5032"/>
                  </a:cubicBezTo>
                  <a:cubicBezTo>
                    <a:pt x="3325" y="5206"/>
                    <a:pt x="3584" y="5295"/>
                    <a:pt x="3849" y="5295"/>
                  </a:cubicBezTo>
                  <a:cubicBezTo>
                    <a:pt x="3992" y="5295"/>
                    <a:pt x="4137" y="5269"/>
                    <a:pt x="4277" y="5216"/>
                  </a:cubicBezTo>
                  <a:cubicBezTo>
                    <a:pt x="4600" y="5069"/>
                    <a:pt x="4820" y="4716"/>
                    <a:pt x="4744" y="4395"/>
                  </a:cubicBezTo>
                  <a:lnTo>
                    <a:pt x="4744" y="4395"/>
                  </a:lnTo>
                  <a:cubicBezTo>
                    <a:pt x="4929" y="4791"/>
                    <a:pt x="5397" y="5060"/>
                    <a:pt x="5865" y="5166"/>
                  </a:cubicBezTo>
                  <a:cubicBezTo>
                    <a:pt x="6098" y="5196"/>
                    <a:pt x="6334" y="5213"/>
                    <a:pt x="6572" y="5213"/>
                  </a:cubicBezTo>
                  <a:cubicBezTo>
                    <a:pt x="6863" y="5213"/>
                    <a:pt x="7158" y="5188"/>
                    <a:pt x="7452" y="5133"/>
                  </a:cubicBezTo>
                  <a:cubicBezTo>
                    <a:pt x="7185" y="4715"/>
                    <a:pt x="7369" y="4214"/>
                    <a:pt x="7519" y="3763"/>
                  </a:cubicBezTo>
                  <a:cubicBezTo>
                    <a:pt x="7669" y="3311"/>
                    <a:pt x="7786" y="2760"/>
                    <a:pt x="7452" y="2409"/>
                  </a:cubicBezTo>
                  <a:cubicBezTo>
                    <a:pt x="7318" y="2292"/>
                    <a:pt x="7201" y="2192"/>
                    <a:pt x="7068" y="2108"/>
                  </a:cubicBezTo>
                  <a:cubicBezTo>
                    <a:pt x="6784" y="1858"/>
                    <a:pt x="6650" y="1524"/>
                    <a:pt x="6450" y="1240"/>
                  </a:cubicBezTo>
                  <a:cubicBezTo>
                    <a:pt x="5896" y="441"/>
                    <a:pt x="4866" y="0"/>
                    <a:pt x="3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98;p40">
              <a:extLst>
                <a:ext uri="{FF2B5EF4-FFF2-40B4-BE49-F238E27FC236}">
                  <a16:creationId xmlns:a16="http://schemas.microsoft.com/office/drawing/2014/main" id="{0809C6BD-809B-4423-9F6B-E6E4F5765568}"/>
                </a:ext>
              </a:extLst>
            </p:cNvPr>
            <p:cNvSpPr/>
            <p:nvPr/>
          </p:nvSpPr>
          <p:spPr>
            <a:xfrm>
              <a:off x="904872" y="1753751"/>
              <a:ext cx="254552" cy="409887"/>
            </a:xfrm>
            <a:custGeom>
              <a:avLst/>
              <a:gdLst/>
              <a:ahLst/>
              <a:cxnLst/>
              <a:rect l="l" t="t" r="r" b="b"/>
              <a:pathLst>
                <a:path w="7938" h="12782" extrusionOk="0">
                  <a:moveTo>
                    <a:pt x="6153" y="0"/>
                  </a:moveTo>
                  <a:cubicBezTo>
                    <a:pt x="5878" y="0"/>
                    <a:pt x="5604" y="20"/>
                    <a:pt x="5331" y="67"/>
                  </a:cubicBezTo>
                  <a:cubicBezTo>
                    <a:pt x="4479" y="234"/>
                    <a:pt x="3626" y="752"/>
                    <a:pt x="3309" y="1554"/>
                  </a:cubicBezTo>
                  <a:cubicBezTo>
                    <a:pt x="2958" y="2473"/>
                    <a:pt x="3309" y="3592"/>
                    <a:pt x="2791" y="4444"/>
                  </a:cubicBezTo>
                  <a:cubicBezTo>
                    <a:pt x="2457" y="5012"/>
                    <a:pt x="1788" y="5297"/>
                    <a:pt x="1287" y="5748"/>
                  </a:cubicBezTo>
                  <a:cubicBezTo>
                    <a:pt x="435" y="6483"/>
                    <a:pt x="51" y="7669"/>
                    <a:pt x="17" y="8805"/>
                  </a:cubicBezTo>
                  <a:cubicBezTo>
                    <a:pt x="1" y="9925"/>
                    <a:pt x="435" y="11679"/>
                    <a:pt x="736" y="12782"/>
                  </a:cubicBezTo>
                  <a:cubicBezTo>
                    <a:pt x="2791" y="12598"/>
                    <a:pt x="4896" y="12732"/>
                    <a:pt x="6951" y="12548"/>
                  </a:cubicBezTo>
                  <a:cubicBezTo>
                    <a:pt x="6484" y="12331"/>
                    <a:pt x="6250" y="10977"/>
                    <a:pt x="6333" y="10459"/>
                  </a:cubicBezTo>
                  <a:cubicBezTo>
                    <a:pt x="6417" y="9958"/>
                    <a:pt x="6701" y="9507"/>
                    <a:pt x="6918" y="9056"/>
                  </a:cubicBezTo>
                  <a:cubicBezTo>
                    <a:pt x="7135" y="8588"/>
                    <a:pt x="7302" y="8053"/>
                    <a:pt x="7135" y="7569"/>
                  </a:cubicBezTo>
                  <a:cubicBezTo>
                    <a:pt x="6968" y="7051"/>
                    <a:pt x="6450" y="6683"/>
                    <a:pt x="6266" y="6165"/>
                  </a:cubicBezTo>
                  <a:cubicBezTo>
                    <a:pt x="6066" y="5614"/>
                    <a:pt x="6266" y="4996"/>
                    <a:pt x="6450" y="4444"/>
                  </a:cubicBezTo>
                  <a:cubicBezTo>
                    <a:pt x="6951" y="3024"/>
                    <a:pt x="7453" y="1604"/>
                    <a:pt x="7937" y="184"/>
                  </a:cubicBezTo>
                  <a:cubicBezTo>
                    <a:pt x="7353" y="92"/>
                    <a:pt x="6752" y="0"/>
                    <a:pt x="6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99;p40">
              <a:extLst>
                <a:ext uri="{FF2B5EF4-FFF2-40B4-BE49-F238E27FC236}">
                  <a16:creationId xmlns:a16="http://schemas.microsoft.com/office/drawing/2014/main" id="{36BE2FAC-6270-4DEC-BBAB-D7D9B4890EDF}"/>
                </a:ext>
              </a:extLst>
            </p:cNvPr>
            <p:cNvSpPr/>
            <p:nvPr/>
          </p:nvSpPr>
          <p:spPr>
            <a:xfrm>
              <a:off x="932739" y="1746151"/>
              <a:ext cx="213281" cy="190545"/>
            </a:xfrm>
            <a:custGeom>
              <a:avLst/>
              <a:gdLst/>
              <a:ahLst/>
              <a:cxnLst/>
              <a:rect l="l" t="t" r="r" b="b"/>
              <a:pathLst>
                <a:path w="6651" h="5942" extrusionOk="0">
                  <a:moveTo>
                    <a:pt x="5026" y="1"/>
                  </a:moveTo>
                  <a:cubicBezTo>
                    <a:pt x="4988" y="1"/>
                    <a:pt x="4950" y="2"/>
                    <a:pt x="4913" y="3"/>
                  </a:cubicBezTo>
                  <a:cubicBezTo>
                    <a:pt x="4595" y="3"/>
                    <a:pt x="4295" y="53"/>
                    <a:pt x="3994" y="120"/>
                  </a:cubicBezTo>
                  <a:cubicBezTo>
                    <a:pt x="3626" y="203"/>
                    <a:pt x="3292" y="337"/>
                    <a:pt x="2991" y="521"/>
                  </a:cubicBezTo>
                  <a:cubicBezTo>
                    <a:pt x="2640" y="738"/>
                    <a:pt x="2373" y="1056"/>
                    <a:pt x="2223" y="1440"/>
                  </a:cubicBezTo>
                  <a:cubicBezTo>
                    <a:pt x="2072" y="1841"/>
                    <a:pt x="2006" y="2275"/>
                    <a:pt x="2022" y="2693"/>
                  </a:cubicBezTo>
                  <a:cubicBezTo>
                    <a:pt x="2022" y="3144"/>
                    <a:pt x="2072" y="3562"/>
                    <a:pt x="2072" y="3963"/>
                  </a:cubicBezTo>
                  <a:cubicBezTo>
                    <a:pt x="2106" y="4347"/>
                    <a:pt x="2039" y="4715"/>
                    <a:pt x="1905" y="5082"/>
                  </a:cubicBezTo>
                  <a:cubicBezTo>
                    <a:pt x="1772" y="5383"/>
                    <a:pt x="1521" y="5634"/>
                    <a:pt x="1204" y="5767"/>
                  </a:cubicBezTo>
                  <a:cubicBezTo>
                    <a:pt x="1113" y="5801"/>
                    <a:pt x="1016" y="5818"/>
                    <a:pt x="919" y="5818"/>
                  </a:cubicBezTo>
                  <a:cubicBezTo>
                    <a:pt x="730" y="5818"/>
                    <a:pt x="539" y="5755"/>
                    <a:pt x="385" y="5634"/>
                  </a:cubicBezTo>
                  <a:cubicBezTo>
                    <a:pt x="201" y="5500"/>
                    <a:pt x="101" y="5249"/>
                    <a:pt x="151" y="5016"/>
                  </a:cubicBezTo>
                  <a:cubicBezTo>
                    <a:pt x="184" y="4832"/>
                    <a:pt x="318" y="4681"/>
                    <a:pt x="502" y="4648"/>
                  </a:cubicBezTo>
                  <a:cubicBezTo>
                    <a:pt x="529" y="4644"/>
                    <a:pt x="557" y="4642"/>
                    <a:pt x="584" y="4642"/>
                  </a:cubicBezTo>
                  <a:cubicBezTo>
                    <a:pt x="673" y="4642"/>
                    <a:pt x="759" y="4664"/>
                    <a:pt x="836" y="4715"/>
                  </a:cubicBezTo>
                  <a:cubicBezTo>
                    <a:pt x="903" y="4765"/>
                    <a:pt x="919" y="4798"/>
                    <a:pt x="936" y="4798"/>
                  </a:cubicBezTo>
                  <a:cubicBezTo>
                    <a:pt x="936" y="4798"/>
                    <a:pt x="919" y="4748"/>
                    <a:pt x="853" y="4698"/>
                  </a:cubicBezTo>
                  <a:cubicBezTo>
                    <a:pt x="774" y="4632"/>
                    <a:pt x="674" y="4587"/>
                    <a:pt x="579" y="4587"/>
                  </a:cubicBezTo>
                  <a:cubicBezTo>
                    <a:pt x="553" y="4587"/>
                    <a:pt x="527" y="4591"/>
                    <a:pt x="502" y="4598"/>
                  </a:cubicBezTo>
                  <a:cubicBezTo>
                    <a:pt x="285" y="4631"/>
                    <a:pt x="117" y="4782"/>
                    <a:pt x="67" y="4999"/>
                  </a:cubicBezTo>
                  <a:cubicBezTo>
                    <a:pt x="1" y="5266"/>
                    <a:pt x="101" y="5550"/>
                    <a:pt x="318" y="5717"/>
                  </a:cubicBezTo>
                  <a:cubicBezTo>
                    <a:pt x="498" y="5863"/>
                    <a:pt x="715" y="5941"/>
                    <a:pt x="935" y="5941"/>
                  </a:cubicBezTo>
                  <a:cubicBezTo>
                    <a:pt x="1042" y="5941"/>
                    <a:pt x="1150" y="5923"/>
                    <a:pt x="1254" y="5884"/>
                  </a:cubicBezTo>
                  <a:cubicBezTo>
                    <a:pt x="1605" y="5751"/>
                    <a:pt x="1872" y="5483"/>
                    <a:pt x="2022" y="5132"/>
                  </a:cubicBezTo>
                  <a:cubicBezTo>
                    <a:pt x="2173" y="4765"/>
                    <a:pt x="2239" y="4364"/>
                    <a:pt x="2223" y="3963"/>
                  </a:cubicBezTo>
                  <a:cubicBezTo>
                    <a:pt x="2223" y="3545"/>
                    <a:pt x="2173" y="3127"/>
                    <a:pt x="2173" y="2693"/>
                  </a:cubicBezTo>
                  <a:cubicBezTo>
                    <a:pt x="2156" y="2292"/>
                    <a:pt x="2223" y="1874"/>
                    <a:pt x="2356" y="1490"/>
                  </a:cubicBezTo>
                  <a:cubicBezTo>
                    <a:pt x="2490" y="1139"/>
                    <a:pt x="2741" y="838"/>
                    <a:pt x="3058" y="638"/>
                  </a:cubicBezTo>
                  <a:cubicBezTo>
                    <a:pt x="3359" y="454"/>
                    <a:pt x="3676" y="320"/>
                    <a:pt x="4011" y="237"/>
                  </a:cubicBezTo>
                  <a:cubicBezTo>
                    <a:pt x="4311" y="170"/>
                    <a:pt x="4612" y="120"/>
                    <a:pt x="4913" y="103"/>
                  </a:cubicBezTo>
                  <a:cubicBezTo>
                    <a:pt x="4958" y="102"/>
                    <a:pt x="5003" y="101"/>
                    <a:pt x="5048" y="101"/>
                  </a:cubicBezTo>
                  <a:cubicBezTo>
                    <a:pt x="5451" y="101"/>
                    <a:pt x="5840" y="168"/>
                    <a:pt x="6216" y="304"/>
                  </a:cubicBezTo>
                  <a:cubicBezTo>
                    <a:pt x="6482" y="413"/>
                    <a:pt x="6631" y="523"/>
                    <a:pt x="6649" y="523"/>
                  </a:cubicBezTo>
                  <a:cubicBezTo>
                    <a:pt x="6650" y="523"/>
                    <a:pt x="6651" y="522"/>
                    <a:pt x="6651" y="521"/>
                  </a:cubicBezTo>
                  <a:cubicBezTo>
                    <a:pt x="6651" y="521"/>
                    <a:pt x="6617" y="488"/>
                    <a:pt x="6550" y="437"/>
                  </a:cubicBezTo>
                  <a:cubicBezTo>
                    <a:pt x="6450" y="371"/>
                    <a:pt x="6350" y="304"/>
                    <a:pt x="6233" y="254"/>
                  </a:cubicBezTo>
                  <a:cubicBezTo>
                    <a:pt x="5850" y="85"/>
                    <a:pt x="5439" y="1"/>
                    <a:pt x="50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0;p40">
              <a:extLst>
                <a:ext uri="{FF2B5EF4-FFF2-40B4-BE49-F238E27FC236}">
                  <a16:creationId xmlns:a16="http://schemas.microsoft.com/office/drawing/2014/main" id="{D27E95BD-8CAD-4C6D-A4CE-7F35BE5BFBD4}"/>
                </a:ext>
              </a:extLst>
            </p:cNvPr>
            <p:cNvSpPr/>
            <p:nvPr/>
          </p:nvSpPr>
          <p:spPr>
            <a:xfrm>
              <a:off x="1316363" y="1831964"/>
              <a:ext cx="98640" cy="183137"/>
            </a:xfrm>
            <a:custGeom>
              <a:avLst/>
              <a:gdLst/>
              <a:ahLst/>
              <a:cxnLst/>
              <a:rect l="l" t="t" r="r" b="b"/>
              <a:pathLst>
                <a:path w="3076" h="5711" extrusionOk="0">
                  <a:moveTo>
                    <a:pt x="1" y="0"/>
                  </a:moveTo>
                  <a:lnTo>
                    <a:pt x="1" y="0"/>
                  </a:lnTo>
                  <a:cubicBezTo>
                    <a:pt x="84" y="67"/>
                    <a:pt x="168" y="134"/>
                    <a:pt x="268" y="184"/>
                  </a:cubicBezTo>
                  <a:cubicBezTo>
                    <a:pt x="519" y="351"/>
                    <a:pt x="753" y="535"/>
                    <a:pt x="970" y="736"/>
                  </a:cubicBezTo>
                  <a:cubicBezTo>
                    <a:pt x="1287" y="1020"/>
                    <a:pt x="1488" y="1404"/>
                    <a:pt x="1555" y="1822"/>
                  </a:cubicBezTo>
                  <a:cubicBezTo>
                    <a:pt x="1622" y="2306"/>
                    <a:pt x="1488" y="2841"/>
                    <a:pt x="1388" y="3409"/>
                  </a:cubicBezTo>
                  <a:cubicBezTo>
                    <a:pt x="1271" y="3960"/>
                    <a:pt x="1221" y="4562"/>
                    <a:pt x="1471" y="5030"/>
                  </a:cubicBezTo>
                  <a:cubicBezTo>
                    <a:pt x="1588" y="5247"/>
                    <a:pt x="1755" y="5447"/>
                    <a:pt x="1972" y="5581"/>
                  </a:cubicBezTo>
                  <a:cubicBezTo>
                    <a:pt x="2112" y="5670"/>
                    <a:pt x="2270" y="5710"/>
                    <a:pt x="2433" y="5710"/>
                  </a:cubicBezTo>
                  <a:cubicBezTo>
                    <a:pt x="2485" y="5710"/>
                    <a:pt x="2538" y="5706"/>
                    <a:pt x="2591" y="5698"/>
                  </a:cubicBezTo>
                  <a:cubicBezTo>
                    <a:pt x="2774" y="5681"/>
                    <a:pt x="2942" y="5564"/>
                    <a:pt x="3025" y="5397"/>
                  </a:cubicBezTo>
                  <a:cubicBezTo>
                    <a:pt x="3075" y="5264"/>
                    <a:pt x="3059" y="5113"/>
                    <a:pt x="2958" y="4996"/>
                  </a:cubicBezTo>
                  <a:cubicBezTo>
                    <a:pt x="2908" y="4929"/>
                    <a:pt x="2825" y="4896"/>
                    <a:pt x="2724" y="4879"/>
                  </a:cubicBezTo>
                  <a:cubicBezTo>
                    <a:pt x="2674" y="4896"/>
                    <a:pt x="2641" y="4913"/>
                    <a:pt x="2641" y="4913"/>
                  </a:cubicBezTo>
                  <a:cubicBezTo>
                    <a:pt x="2656" y="4910"/>
                    <a:pt x="2671" y="4909"/>
                    <a:pt x="2685" y="4909"/>
                  </a:cubicBezTo>
                  <a:cubicBezTo>
                    <a:pt x="2783" y="4909"/>
                    <a:pt x="2864" y="4957"/>
                    <a:pt x="2908" y="5030"/>
                  </a:cubicBezTo>
                  <a:cubicBezTo>
                    <a:pt x="2975" y="5130"/>
                    <a:pt x="2992" y="5247"/>
                    <a:pt x="2942" y="5364"/>
                  </a:cubicBezTo>
                  <a:cubicBezTo>
                    <a:pt x="2875" y="5497"/>
                    <a:pt x="2724" y="5581"/>
                    <a:pt x="2574" y="5598"/>
                  </a:cubicBezTo>
                  <a:cubicBezTo>
                    <a:pt x="2544" y="5602"/>
                    <a:pt x="2514" y="5604"/>
                    <a:pt x="2484" y="5604"/>
                  </a:cubicBezTo>
                  <a:cubicBezTo>
                    <a:pt x="2154" y="5604"/>
                    <a:pt x="1788" y="5360"/>
                    <a:pt x="1605" y="4963"/>
                  </a:cubicBezTo>
                  <a:cubicBezTo>
                    <a:pt x="1388" y="4545"/>
                    <a:pt x="1421" y="3994"/>
                    <a:pt x="1538" y="3426"/>
                  </a:cubicBezTo>
                  <a:cubicBezTo>
                    <a:pt x="1638" y="2874"/>
                    <a:pt x="1772" y="2323"/>
                    <a:pt x="1688" y="1805"/>
                  </a:cubicBezTo>
                  <a:cubicBezTo>
                    <a:pt x="1622" y="1354"/>
                    <a:pt x="1388" y="953"/>
                    <a:pt x="1037" y="652"/>
                  </a:cubicBezTo>
                  <a:cubicBezTo>
                    <a:pt x="803" y="451"/>
                    <a:pt x="569" y="284"/>
                    <a:pt x="302" y="134"/>
                  </a:cubicBezTo>
                  <a:cubicBezTo>
                    <a:pt x="218" y="84"/>
                    <a:pt x="118"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1;p40">
              <a:extLst>
                <a:ext uri="{FF2B5EF4-FFF2-40B4-BE49-F238E27FC236}">
                  <a16:creationId xmlns:a16="http://schemas.microsoft.com/office/drawing/2014/main" id="{1A8E49E1-9208-4885-B9A2-90B4FAED1F18}"/>
                </a:ext>
              </a:extLst>
            </p:cNvPr>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2;p40">
              <a:extLst>
                <a:ext uri="{FF2B5EF4-FFF2-40B4-BE49-F238E27FC236}">
                  <a16:creationId xmlns:a16="http://schemas.microsoft.com/office/drawing/2014/main" id="{140DD4E2-FD91-4136-AF71-459758D436AF}"/>
                </a:ext>
              </a:extLst>
            </p:cNvPr>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3;p40">
              <a:extLst>
                <a:ext uri="{FF2B5EF4-FFF2-40B4-BE49-F238E27FC236}">
                  <a16:creationId xmlns:a16="http://schemas.microsoft.com/office/drawing/2014/main" id="{7DB5719F-E6D5-4D31-B101-B3723224300E}"/>
                </a:ext>
              </a:extLst>
            </p:cNvPr>
            <p:cNvSpPr/>
            <p:nvPr/>
          </p:nvSpPr>
          <p:spPr>
            <a:xfrm>
              <a:off x="1401021" y="2447595"/>
              <a:ext cx="719082" cy="357937"/>
            </a:xfrm>
            <a:custGeom>
              <a:avLst/>
              <a:gdLst/>
              <a:ahLst/>
              <a:cxnLst/>
              <a:rect l="l" t="t" r="r" b="b"/>
              <a:pathLst>
                <a:path w="22424" h="11162" extrusionOk="0">
                  <a:moveTo>
                    <a:pt x="6784" y="0"/>
                  </a:moveTo>
                  <a:cubicBezTo>
                    <a:pt x="6651" y="0"/>
                    <a:pt x="6517" y="67"/>
                    <a:pt x="6434" y="184"/>
                  </a:cubicBezTo>
                  <a:lnTo>
                    <a:pt x="1" y="11162"/>
                  </a:lnTo>
                  <a:lnTo>
                    <a:pt x="15941" y="11162"/>
                  </a:lnTo>
                  <a:lnTo>
                    <a:pt x="22290" y="485"/>
                  </a:lnTo>
                  <a:cubicBezTo>
                    <a:pt x="22424" y="268"/>
                    <a:pt x="22240" y="0"/>
                    <a:pt x="2195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4;p40">
              <a:extLst>
                <a:ext uri="{FF2B5EF4-FFF2-40B4-BE49-F238E27FC236}">
                  <a16:creationId xmlns:a16="http://schemas.microsoft.com/office/drawing/2014/main" id="{61ABCA50-2518-41B5-B205-00CF77E51B62}"/>
                </a:ext>
              </a:extLst>
            </p:cNvPr>
            <p:cNvSpPr/>
            <p:nvPr/>
          </p:nvSpPr>
          <p:spPr>
            <a:xfrm>
              <a:off x="1537660" y="2605688"/>
              <a:ext cx="217033" cy="201448"/>
            </a:xfrm>
            <a:custGeom>
              <a:avLst/>
              <a:gdLst/>
              <a:ahLst/>
              <a:cxnLst/>
              <a:rect l="l" t="t" r="r" b="b"/>
              <a:pathLst>
                <a:path w="6768" h="6282" extrusionOk="0">
                  <a:moveTo>
                    <a:pt x="1201" y="0"/>
                  </a:moveTo>
                  <a:cubicBezTo>
                    <a:pt x="1036" y="0"/>
                    <a:pt x="880" y="140"/>
                    <a:pt x="903" y="334"/>
                  </a:cubicBezTo>
                  <a:cubicBezTo>
                    <a:pt x="869" y="668"/>
                    <a:pt x="802" y="1002"/>
                    <a:pt x="686" y="1303"/>
                  </a:cubicBezTo>
                  <a:cubicBezTo>
                    <a:pt x="602" y="1570"/>
                    <a:pt x="468" y="1804"/>
                    <a:pt x="318" y="2021"/>
                  </a:cubicBezTo>
                  <a:cubicBezTo>
                    <a:pt x="204" y="2152"/>
                    <a:pt x="106" y="2282"/>
                    <a:pt x="8" y="2397"/>
                  </a:cubicBezTo>
                  <a:lnTo>
                    <a:pt x="8" y="2397"/>
                  </a:lnTo>
                  <a:lnTo>
                    <a:pt x="0" y="2372"/>
                  </a:lnTo>
                  <a:lnTo>
                    <a:pt x="0" y="2405"/>
                  </a:lnTo>
                  <a:cubicBezTo>
                    <a:pt x="3" y="2403"/>
                    <a:pt x="5" y="2400"/>
                    <a:pt x="8" y="2397"/>
                  </a:cubicBezTo>
                  <a:lnTo>
                    <a:pt x="8" y="2397"/>
                  </a:lnTo>
                  <a:lnTo>
                    <a:pt x="1153" y="6282"/>
                  </a:lnTo>
                  <a:cubicBezTo>
                    <a:pt x="2407" y="6015"/>
                    <a:pt x="3977" y="5664"/>
                    <a:pt x="4746" y="5396"/>
                  </a:cubicBezTo>
                  <a:cubicBezTo>
                    <a:pt x="6133" y="4895"/>
                    <a:pt x="6082" y="4778"/>
                    <a:pt x="5999" y="4628"/>
                  </a:cubicBezTo>
                  <a:cubicBezTo>
                    <a:pt x="5963" y="4563"/>
                    <a:pt x="5878" y="4537"/>
                    <a:pt x="5763" y="4537"/>
                  </a:cubicBezTo>
                  <a:cubicBezTo>
                    <a:pt x="5278" y="4537"/>
                    <a:pt x="4243" y="5003"/>
                    <a:pt x="3933" y="5003"/>
                  </a:cubicBezTo>
                  <a:cubicBezTo>
                    <a:pt x="3842" y="5003"/>
                    <a:pt x="3813" y="4963"/>
                    <a:pt x="3877" y="4862"/>
                  </a:cubicBezTo>
                  <a:cubicBezTo>
                    <a:pt x="4211" y="4344"/>
                    <a:pt x="6767" y="3742"/>
                    <a:pt x="6517" y="3324"/>
                  </a:cubicBezTo>
                  <a:cubicBezTo>
                    <a:pt x="6459" y="3232"/>
                    <a:pt x="6342" y="3194"/>
                    <a:pt x="6187" y="3194"/>
                  </a:cubicBezTo>
                  <a:cubicBezTo>
                    <a:pt x="5444" y="3194"/>
                    <a:pt x="3826" y="4077"/>
                    <a:pt x="3660" y="4160"/>
                  </a:cubicBezTo>
                  <a:cubicBezTo>
                    <a:pt x="3631" y="4174"/>
                    <a:pt x="3604" y="4180"/>
                    <a:pt x="3579" y="4180"/>
                  </a:cubicBezTo>
                  <a:cubicBezTo>
                    <a:pt x="3424" y="4180"/>
                    <a:pt x="3337" y="3950"/>
                    <a:pt x="3509" y="3893"/>
                  </a:cubicBezTo>
                  <a:cubicBezTo>
                    <a:pt x="3777" y="3776"/>
                    <a:pt x="6600" y="2573"/>
                    <a:pt x="6266" y="2038"/>
                  </a:cubicBezTo>
                  <a:cubicBezTo>
                    <a:pt x="6220" y="1959"/>
                    <a:pt x="6147" y="1930"/>
                    <a:pt x="6067" y="1930"/>
                  </a:cubicBezTo>
                  <a:cubicBezTo>
                    <a:pt x="5859" y="1930"/>
                    <a:pt x="5598" y="2121"/>
                    <a:pt x="5598" y="2121"/>
                  </a:cubicBezTo>
                  <a:cubicBezTo>
                    <a:pt x="5598" y="2121"/>
                    <a:pt x="3466" y="3222"/>
                    <a:pt x="2981" y="3222"/>
                  </a:cubicBezTo>
                  <a:cubicBezTo>
                    <a:pt x="2935" y="3222"/>
                    <a:pt x="2904" y="3213"/>
                    <a:pt x="2891" y="3191"/>
                  </a:cubicBezTo>
                  <a:cubicBezTo>
                    <a:pt x="2741" y="2923"/>
                    <a:pt x="4228" y="2088"/>
                    <a:pt x="4746" y="1854"/>
                  </a:cubicBezTo>
                  <a:cubicBezTo>
                    <a:pt x="5247" y="1603"/>
                    <a:pt x="5347" y="1269"/>
                    <a:pt x="5046" y="1136"/>
                  </a:cubicBezTo>
                  <a:cubicBezTo>
                    <a:pt x="5034" y="1129"/>
                    <a:pt x="5015" y="1126"/>
                    <a:pt x="4991" y="1126"/>
                  </a:cubicBezTo>
                  <a:cubicBezTo>
                    <a:pt x="4644" y="1126"/>
                    <a:pt x="3210" y="1770"/>
                    <a:pt x="2741" y="2004"/>
                  </a:cubicBezTo>
                  <a:cubicBezTo>
                    <a:pt x="2422" y="2164"/>
                    <a:pt x="1744" y="2513"/>
                    <a:pt x="1397" y="2513"/>
                  </a:cubicBezTo>
                  <a:cubicBezTo>
                    <a:pt x="1198" y="2513"/>
                    <a:pt x="1108" y="2399"/>
                    <a:pt x="1254" y="2071"/>
                  </a:cubicBezTo>
                  <a:cubicBezTo>
                    <a:pt x="1638" y="1152"/>
                    <a:pt x="1605" y="317"/>
                    <a:pt x="1421" y="100"/>
                  </a:cubicBezTo>
                  <a:cubicBezTo>
                    <a:pt x="1357" y="31"/>
                    <a:pt x="1278" y="0"/>
                    <a:pt x="12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5;p40">
              <a:extLst>
                <a:ext uri="{FF2B5EF4-FFF2-40B4-BE49-F238E27FC236}">
                  <a16:creationId xmlns:a16="http://schemas.microsoft.com/office/drawing/2014/main" id="{22AE71E4-0462-401F-B6E3-9486094BBFDC}"/>
                </a:ext>
              </a:extLst>
            </p:cNvPr>
            <p:cNvSpPr/>
            <p:nvPr/>
          </p:nvSpPr>
          <p:spPr>
            <a:xfrm>
              <a:off x="760216" y="2179383"/>
              <a:ext cx="818747" cy="741369"/>
            </a:xfrm>
            <a:custGeom>
              <a:avLst/>
              <a:gdLst/>
              <a:ahLst/>
              <a:cxnLst/>
              <a:rect l="l" t="t" r="r" b="b"/>
              <a:pathLst>
                <a:path w="25532" h="23119" extrusionOk="0">
                  <a:moveTo>
                    <a:pt x="7810" y="1"/>
                  </a:moveTo>
                  <a:cubicBezTo>
                    <a:pt x="1" y="1"/>
                    <a:pt x="2189" y="9551"/>
                    <a:pt x="2189" y="9551"/>
                  </a:cubicBezTo>
                  <a:cubicBezTo>
                    <a:pt x="2557" y="11806"/>
                    <a:pt x="4244" y="15733"/>
                    <a:pt x="5731" y="19158"/>
                  </a:cubicBezTo>
                  <a:cubicBezTo>
                    <a:pt x="7218" y="22583"/>
                    <a:pt x="8438" y="23068"/>
                    <a:pt x="12665" y="23118"/>
                  </a:cubicBezTo>
                  <a:cubicBezTo>
                    <a:pt x="12702" y="23118"/>
                    <a:pt x="12740" y="23119"/>
                    <a:pt x="12777" y="23119"/>
                  </a:cubicBezTo>
                  <a:cubicBezTo>
                    <a:pt x="17329" y="23119"/>
                    <a:pt x="25531" y="20127"/>
                    <a:pt x="25531" y="20127"/>
                  </a:cubicBezTo>
                  <a:lnTo>
                    <a:pt x="23944" y="14697"/>
                  </a:lnTo>
                  <a:cubicBezTo>
                    <a:pt x="23944" y="14697"/>
                    <a:pt x="14918" y="16534"/>
                    <a:pt x="12976" y="16534"/>
                  </a:cubicBezTo>
                  <a:cubicBezTo>
                    <a:pt x="12830" y="16534"/>
                    <a:pt x="12725" y="16524"/>
                    <a:pt x="12665" y="16501"/>
                  </a:cubicBezTo>
                  <a:cubicBezTo>
                    <a:pt x="11813" y="16184"/>
                    <a:pt x="10928" y="13544"/>
                    <a:pt x="10259" y="11740"/>
                  </a:cubicBezTo>
                  <a:cubicBezTo>
                    <a:pt x="10176" y="11539"/>
                    <a:pt x="9173" y="8214"/>
                    <a:pt x="9173" y="8214"/>
                  </a:cubicBezTo>
                  <a:lnTo>
                    <a:pt x="8923" y="60"/>
                  </a:lnTo>
                  <a:cubicBezTo>
                    <a:pt x="8531" y="20"/>
                    <a:pt x="8160" y="1"/>
                    <a:pt x="7810" y="1"/>
                  </a:cubicBezTo>
                  <a:close/>
                </a:path>
              </a:pathLst>
            </a:custGeom>
            <a:solidFill>
              <a:srgbClr val="E264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6;p40">
              <a:extLst>
                <a:ext uri="{FF2B5EF4-FFF2-40B4-BE49-F238E27FC236}">
                  <a16:creationId xmlns:a16="http://schemas.microsoft.com/office/drawing/2014/main" id="{BAD48F2C-8F3B-4C07-92FE-8015B76F214A}"/>
                </a:ext>
              </a:extLst>
            </p:cNvPr>
            <p:cNvSpPr/>
            <p:nvPr/>
          </p:nvSpPr>
          <p:spPr>
            <a:xfrm>
              <a:off x="886113" y="2270230"/>
              <a:ext cx="696570" cy="658250"/>
            </a:xfrm>
            <a:custGeom>
              <a:avLst/>
              <a:gdLst/>
              <a:ahLst/>
              <a:cxnLst/>
              <a:rect l="l" t="t" r="r" b="b"/>
              <a:pathLst>
                <a:path w="21722" h="20527" extrusionOk="0">
                  <a:moveTo>
                    <a:pt x="4078" y="1"/>
                  </a:moveTo>
                  <a:cubicBezTo>
                    <a:pt x="4078" y="34"/>
                    <a:pt x="4078" y="51"/>
                    <a:pt x="4094" y="68"/>
                  </a:cubicBezTo>
                  <a:cubicBezTo>
                    <a:pt x="4094" y="51"/>
                    <a:pt x="4078" y="34"/>
                    <a:pt x="4078" y="1"/>
                  </a:cubicBezTo>
                  <a:close/>
                  <a:moveTo>
                    <a:pt x="4094" y="68"/>
                  </a:moveTo>
                  <a:cubicBezTo>
                    <a:pt x="4111" y="118"/>
                    <a:pt x="4128" y="185"/>
                    <a:pt x="4161" y="252"/>
                  </a:cubicBezTo>
                  <a:cubicBezTo>
                    <a:pt x="4211" y="435"/>
                    <a:pt x="4312" y="669"/>
                    <a:pt x="4412" y="987"/>
                  </a:cubicBezTo>
                  <a:cubicBezTo>
                    <a:pt x="4646" y="1622"/>
                    <a:pt x="4963" y="2557"/>
                    <a:pt x="5364" y="3760"/>
                  </a:cubicBezTo>
                  <a:cubicBezTo>
                    <a:pt x="5749" y="4963"/>
                    <a:pt x="6216" y="6434"/>
                    <a:pt x="6751" y="8105"/>
                  </a:cubicBezTo>
                  <a:cubicBezTo>
                    <a:pt x="7303" y="9775"/>
                    <a:pt x="7904" y="11663"/>
                    <a:pt x="8689" y="13685"/>
                  </a:cubicBezTo>
                  <a:lnTo>
                    <a:pt x="8689" y="13735"/>
                  </a:lnTo>
                  <a:lnTo>
                    <a:pt x="8739" y="13735"/>
                  </a:lnTo>
                  <a:cubicBezTo>
                    <a:pt x="8810" y="13736"/>
                    <a:pt x="8880" y="13736"/>
                    <a:pt x="8950" y="13736"/>
                  </a:cubicBezTo>
                  <a:cubicBezTo>
                    <a:pt x="10701" y="13736"/>
                    <a:pt x="12450" y="13537"/>
                    <a:pt x="14153" y="13167"/>
                  </a:cubicBezTo>
                  <a:cubicBezTo>
                    <a:pt x="16004" y="12787"/>
                    <a:pt x="17938" y="12292"/>
                    <a:pt x="19969" y="11942"/>
                  </a:cubicBezTo>
                  <a:lnTo>
                    <a:pt x="19969" y="11942"/>
                  </a:lnTo>
                  <a:cubicBezTo>
                    <a:pt x="20247" y="12891"/>
                    <a:pt x="20525" y="13857"/>
                    <a:pt x="20820" y="14838"/>
                  </a:cubicBezTo>
                  <a:cubicBezTo>
                    <a:pt x="21063" y="15664"/>
                    <a:pt x="21306" y="16475"/>
                    <a:pt x="21518" y="17254"/>
                  </a:cubicBezTo>
                  <a:lnTo>
                    <a:pt x="21518" y="17254"/>
                  </a:lnTo>
                  <a:cubicBezTo>
                    <a:pt x="19869" y="17877"/>
                    <a:pt x="18172" y="18403"/>
                    <a:pt x="16459" y="18831"/>
                  </a:cubicBezTo>
                  <a:cubicBezTo>
                    <a:pt x="14788" y="19283"/>
                    <a:pt x="13184" y="19717"/>
                    <a:pt x="11630" y="20018"/>
                  </a:cubicBezTo>
                  <a:cubicBezTo>
                    <a:pt x="10522" y="20234"/>
                    <a:pt x="9423" y="20399"/>
                    <a:pt x="8382" y="20399"/>
                  </a:cubicBezTo>
                  <a:cubicBezTo>
                    <a:pt x="7979" y="20399"/>
                    <a:pt x="7585" y="20374"/>
                    <a:pt x="7202" y="20318"/>
                  </a:cubicBezTo>
                  <a:cubicBezTo>
                    <a:pt x="6868" y="20268"/>
                    <a:pt x="6534" y="20202"/>
                    <a:pt x="6216" y="20085"/>
                  </a:cubicBezTo>
                  <a:cubicBezTo>
                    <a:pt x="6049" y="20034"/>
                    <a:pt x="5899" y="19968"/>
                    <a:pt x="5749" y="19901"/>
                  </a:cubicBezTo>
                  <a:cubicBezTo>
                    <a:pt x="5598" y="19834"/>
                    <a:pt x="5465" y="19767"/>
                    <a:pt x="5314" y="19667"/>
                  </a:cubicBezTo>
                  <a:cubicBezTo>
                    <a:pt x="4780" y="19366"/>
                    <a:pt x="4295" y="18982"/>
                    <a:pt x="3861" y="18547"/>
                  </a:cubicBezTo>
                  <a:cubicBezTo>
                    <a:pt x="3125" y="17795"/>
                    <a:pt x="2474" y="16943"/>
                    <a:pt x="1956" y="16008"/>
                  </a:cubicBezTo>
                  <a:cubicBezTo>
                    <a:pt x="1471" y="15206"/>
                    <a:pt x="1120" y="14487"/>
                    <a:pt x="836" y="13886"/>
                  </a:cubicBezTo>
                  <a:cubicBezTo>
                    <a:pt x="552" y="13301"/>
                    <a:pt x="352" y="12833"/>
                    <a:pt x="218" y="12516"/>
                  </a:cubicBezTo>
                  <a:cubicBezTo>
                    <a:pt x="151" y="12365"/>
                    <a:pt x="84" y="12232"/>
                    <a:pt x="51" y="12148"/>
                  </a:cubicBezTo>
                  <a:cubicBezTo>
                    <a:pt x="18" y="12064"/>
                    <a:pt x="1" y="12031"/>
                    <a:pt x="1" y="12031"/>
                  </a:cubicBezTo>
                  <a:lnTo>
                    <a:pt x="1" y="12031"/>
                  </a:lnTo>
                  <a:cubicBezTo>
                    <a:pt x="1" y="12031"/>
                    <a:pt x="1" y="12081"/>
                    <a:pt x="34" y="12165"/>
                  </a:cubicBezTo>
                  <a:cubicBezTo>
                    <a:pt x="68" y="12248"/>
                    <a:pt x="118" y="12365"/>
                    <a:pt x="185" y="12516"/>
                  </a:cubicBezTo>
                  <a:cubicBezTo>
                    <a:pt x="318" y="12850"/>
                    <a:pt x="519" y="13318"/>
                    <a:pt x="786" y="13919"/>
                  </a:cubicBezTo>
                  <a:cubicBezTo>
                    <a:pt x="1053" y="14504"/>
                    <a:pt x="1404" y="15239"/>
                    <a:pt x="1872" y="16058"/>
                  </a:cubicBezTo>
                  <a:cubicBezTo>
                    <a:pt x="2407" y="16993"/>
                    <a:pt x="3042" y="17846"/>
                    <a:pt x="3777" y="18631"/>
                  </a:cubicBezTo>
                  <a:cubicBezTo>
                    <a:pt x="4228" y="19065"/>
                    <a:pt x="4713" y="19466"/>
                    <a:pt x="5264" y="19767"/>
                  </a:cubicBezTo>
                  <a:cubicBezTo>
                    <a:pt x="5398" y="19867"/>
                    <a:pt x="5548" y="19934"/>
                    <a:pt x="5698" y="20001"/>
                  </a:cubicBezTo>
                  <a:cubicBezTo>
                    <a:pt x="5849" y="20085"/>
                    <a:pt x="6016" y="20151"/>
                    <a:pt x="6166" y="20202"/>
                  </a:cubicBezTo>
                  <a:cubicBezTo>
                    <a:pt x="6500" y="20318"/>
                    <a:pt x="6835" y="20385"/>
                    <a:pt x="7186" y="20435"/>
                  </a:cubicBezTo>
                  <a:cubicBezTo>
                    <a:pt x="7596" y="20499"/>
                    <a:pt x="8017" y="20527"/>
                    <a:pt x="8445" y="20527"/>
                  </a:cubicBezTo>
                  <a:cubicBezTo>
                    <a:pt x="9481" y="20527"/>
                    <a:pt x="10564" y="20364"/>
                    <a:pt x="11663" y="20151"/>
                  </a:cubicBezTo>
                  <a:cubicBezTo>
                    <a:pt x="13217" y="19851"/>
                    <a:pt x="14821" y="19416"/>
                    <a:pt x="16509" y="18982"/>
                  </a:cubicBezTo>
                  <a:cubicBezTo>
                    <a:pt x="18247" y="18531"/>
                    <a:pt x="19968" y="17996"/>
                    <a:pt x="21655" y="17378"/>
                  </a:cubicBezTo>
                  <a:lnTo>
                    <a:pt x="21722" y="17344"/>
                  </a:lnTo>
                  <a:lnTo>
                    <a:pt x="21689" y="17278"/>
                  </a:lnTo>
                  <a:cubicBezTo>
                    <a:pt x="21455" y="16492"/>
                    <a:pt x="21221" y="15640"/>
                    <a:pt x="20970" y="14788"/>
                  </a:cubicBezTo>
                  <a:cubicBezTo>
                    <a:pt x="20669" y="13785"/>
                    <a:pt x="20385" y="12800"/>
                    <a:pt x="20085" y="11831"/>
                  </a:cubicBezTo>
                  <a:lnTo>
                    <a:pt x="20068" y="11764"/>
                  </a:lnTo>
                  <a:lnTo>
                    <a:pt x="20001" y="11780"/>
                  </a:lnTo>
                  <a:cubicBezTo>
                    <a:pt x="17946" y="12131"/>
                    <a:pt x="15991" y="12633"/>
                    <a:pt x="14120" y="13017"/>
                  </a:cubicBezTo>
                  <a:cubicBezTo>
                    <a:pt x="12366" y="13414"/>
                    <a:pt x="10580" y="13598"/>
                    <a:pt x="8793" y="13602"/>
                  </a:cubicBezTo>
                  <a:lnTo>
                    <a:pt x="8793" y="13602"/>
                  </a:lnTo>
                  <a:cubicBezTo>
                    <a:pt x="8014" y="11609"/>
                    <a:pt x="7416" y="9733"/>
                    <a:pt x="6868" y="8071"/>
                  </a:cubicBezTo>
                  <a:cubicBezTo>
                    <a:pt x="6317" y="6384"/>
                    <a:pt x="5849" y="4930"/>
                    <a:pt x="5448" y="3727"/>
                  </a:cubicBezTo>
                  <a:cubicBezTo>
                    <a:pt x="5030" y="2541"/>
                    <a:pt x="4696" y="1605"/>
                    <a:pt x="4462" y="970"/>
                  </a:cubicBezTo>
                  <a:cubicBezTo>
                    <a:pt x="4345" y="653"/>
                    <a:pt x="4245" y="419"/>
                    <a:pt x="4178" y="252"/>
                  </a:cubicBezTo>
                  <a:lnTo>
                    <a:pt x="4094" y="6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7;p40">
              <a:extLst>
                <a:ext uri="{FF2B5EF4-FFF2-40B4-BE49-F238E27FC236}">
                  <a16:creationId xmlns:a16="http://schemas.microsoft.com/office/drawing/2014/main" id="{DE3D8A1B-269C-4D64-8D0C-F1362493D936}"/>
                </a:ext>
              </a:extLst>
            </p:cNvPr>
            <p:cNvSpPr/>
            <p:nvPr/>
          </p:nvSpPr>
          <p:spPr>
            <a:xfrm>
              <a:off x="847536" y="2430247"/>
              <a:ext cx="65418" cy="67662"/>
            </a:xfrm>
            <a:custGeom>
              <a:avLst/>
              <a:gdLst/>
              <a:ahLst/>
              <a:cxnLst/>
              <a:rect l="l" t="t" r="r" b="b"/>
              <a:pathLst>
                <a:path w="2040" h="2110" extrusionOk="0">
                  <a:moveTo>
                    <a:pt x="1185" y="0"/>
                  </a:moveTo>
                  <a:cubicBezTo>
                    <a:pt x="1164" y="0"/>
                    <a:pt x="1143" y="2"/>
                    <a:pt x="1120" y="7"/>
                  </a:cubicBezTo>
                  <a:cubicBezTo>
                    <a:pt x="1098" y="5"/>
                    <a:pt x="1076" y="4"/>
                    <a:pt x="1053" y="4"/>
                  </a:cubicBezTo>
                  <a:cubicBezTo>
                    <a:pt x="856" y="4"/>
                    <a:pt x="650" y="69"/>
                    <a:pt x="485" y="174"/>
                  </a:cubicBezTo>
                  <a:cubicBezTo>
                    <a:pt x="201" y="358"/>
                    <a:pt x="18" y="675"/>
                    <a:pt x="18" y="1009"/>
                  </a:cubicBezTo>
                  <a:cubicBezTo>
                    <a:pt x="1" y="1444"/>
                    <a:pt x="235" y="1828"/>
                    <a:pt x="619" y="2028"/>
                  </a:cubicBezTo>
                  <a:cubicBezTo>
                    <a:pt x="746" y="2084"/>
                    <a:pt x="880" y="2110"/>
                    <a:pt x="1013" y="2110"/>
                  </a:cubicBezTo>
                  <a:cubicBezTo>
                    <a:pt x="1284" y="2110"/>
                    <a:pt x="1554" y="2002"/>
                    <a:pt x="1755" y="1811"/>
                  </a:cubicBezTo>
                  <a:cubicBezTo>
                    <a:pt x="1889" y="1678"/>
                    <a:pt x="1989" y="1511"/>
                    <a:pt x="2006" y="1327"/>
                  </a:cubicBezTo>
                  <a:cubicBezTo>
                    <a:pt x="2039" y="1176"/>
                    <a:pt x="2023" y="1009"/>
                    <a:pt x="1972" y="876"/>
                  </a:cubicBezTo>
                  <a:cubicBezTo>
                    <a:pt x="1906" y="658"/>
                    <a:pt x="1772" y="475"/>
                    <a:pt x="1571" y="358"/>
                  </a:cubicBezTo>
                  <a:cubicBezTo>
                    <a:pt x="1505" y="308"/>
                    <a:pt x="1438" y="274"/>
                    <a:pt x="1354" y="274"/>
                  </a:cubicBezTo>
                  <a:cubicBezTo>
                    <a:pt x="1354" y="291"/>
                    <a:pt x="1421" y="324"/>
                    <a:pt x="1538" y="408"/>
                  </a:cubicBezTo>
                  <a:cubicBezTo>
                    <a:pt x="1705" y="525"/>
                    <a:pt x="1822" y="709"/>
                    <a:pt x="1872" y="892"/>
                  </a:cubicBezTo>
                  <a:cubicBezTo>
                    <a:pt x="1956" y="1193"/>
                    <a:pt x="1889" y="1494"/>
                    <a:pt x="1672" y="1694"/>
                  </a:cubicBezTo>
                  <a:cubicBezTo>
                    <a:pt x="1495" y="1860"/>
                    <a:pt x="1266" y="1953"/>
                    <a:pt x="1030" y="1953"/>
                  </a:cubicBezTo>
                  <a:cubicBezTo>
                    <a:pt x="910" y="1953"/>
                    <a:pt x="788" y="1929"/>
                    <a:pt x="669" y="1878"/>
                  </a:cubicBezTo>
                  <a:cubicBezTo>
                    <a:pt x="352" y="1711"/>
                    <a:pt x="151" y="1377"/>
                    <a:pt x="151" y="1009"/>
                  </a:cubicBezTo>
                  <a:cubicBezTo>
                    <a:pt x="151" y="725"/>
                    <a:pt x="302" y="441"/>
                    <a:pt x="552" y="274"/>
                  </a:cubicBezTo>
                  <a:cubicBezTo>
                    <a:pt x="719" y="157"/>
                    <a:pt x="920" y="74"/>
                    <a:pt x="1120" y="57"/>
                  </a:cubicBezTo>
                  <a:cubicBezTo>
                    <a:pt x="1204" y="57"/>
                    <a:pt x="1271" y="57"/>
                    <a:pt x="1354" y="40"/>
                  </a:cubicBezTo>
                  <a:cubicBezTo>
                    <a:pt x="1293" y="16"/>
                    <a:pt x="1241" y="0"/>
                    <a:pt x="11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08;p40">
              <a:extLst>
                <a:ext uri="{FF2B5EF4-FFF2-40B4-BE49-F238E27FC236}">
                  <a16:creationId xmlns:a16="http://schemas.microsoft.com/office/drawing/2014/main" id="{A077F0EC-48BD-4348-B5E8-52EA7C725823}"/>
                </a:ext>
              </a:extLst>
            </p:cNvPr>
            <p:cNvSpPr/>
            <p:nvPr/>
          </p:nvSpPr>
          <p:spPr>
            <a:xfrm>
              <a:off x="1444953" y="2739057"/>
              <a:ext cx="65418" cy="67598"/>
            </a:xfrm>
            <a:custGeom>
              <a:avLst/>
              <a:gdLst/>
              <a:ahLst/>
              <a:cxnLst/>
              <a:rect l="l" t="t" r="r" b="b"/>
              <a:pathLst>
                <a:path w="2040" h="2108" extrusionOk="0">
                  <a:moveTo>
                    <a:pt x="1104" y="1"/>
                  </a:moveTo>
                  <a:cubicBezTo>
                    <a:pt x="886" y="1"/>
                    <a:pt x="669" y="68"/>
                    <a:pt x="485" y="185"/>
                  </a:cubicBezTo>
                  <a:cubicBezTo>
                    <a:pt x="201" y="368"/>
                    <a:pt x="18" y="686"/>
                    <a:pt x="1" y="1020"/>
                  </a:cubicBezTo>
                  <a:cubicBezTo>
                    <a:pt x="1" y="1438"/>
                    <a:pt x="235" y="1839"/>
                    <a:pt x="602" y="2023"/>
                  </a:cubicBezTo>
                  <a:cubicBezTo>
                    <a:pt x="739" y="2080"/>
                    <a:pt x="882" y="2107"/>
                    <a:pt x="1022" y="2107"/>
                  </a:cubicBezTo>
                  <a:cubicBezTo>
                    <a:pt x="1294" y="2107"/>
                    <a:pt x="1557" y="2004"/>
                    <a:pt x="1755" y="1805"/>
                  </a:cubicBezTo>
                  <a:cubicBezTo>
                    <a:pt x="1889" y="1688"/>
                    <a:pt x="1973" y="1521"/>
                    <a:pt x="2006" y="1338"/>
                  </a:cubicBezTo>
                  <a:cubicBezTo>
                    <a:pt x="2039" y="1187"/>
                    <a:pt x="2023" y="1020"/>
                    <a:pt x="1973" y="870"/>
                  </a:cubicBezTo>
                  <a:cubicBezTo>
                    <a:pt x="1906" y="653"/>
                    <a:pt x="1755" y="485"/>
                    <a:pt x="1572" y="352"/>
                  </a:cubicBezTo>
                  <a:cubicBezTo>
                    <a:pt x="1505" y="318"/>
                    <a:pt x="1421" y="285"/>
                    <a:pt x="1338" y="285"/>
                  </a:cubicBezTo>
                  <a:cubicBezTo>
                    <a:pt x="1338" y="302"/>
                    <a:pt x="1421" y="318"/>
                    <a:pt x="1538" y="402"/>
                  </a:cubicBezTo>
                  <a:cubicBezTo>
                    <a:pt x="1705" y="536"/>
                    <a:pt x="1822" y="703"/>
                    <a:pt x="1872" y="903"/>
                  </a:cubicBezTo>
                  <a:cubicBezTo>
                    <a:pt x="1956" y="1187"/>
                    <a:pt x="1872" y="1505"/>
                    <a:pt x="1655" y="1705"/>
                  </a:cubicBezTo>
                  <a:cubicBezTo>
                    <a:pt x="1478" y="1871"/>
                    <a:pt x="1250" y="1956"/>
                    <a:pt x="1019" y="1956"/>
                  </a:cubicBezTo>
                  <a:cubicBezTo>
                    <a:pt x="901" y="1956"/>
                    <a:pt x="782" y="1934"/>
                    <a:pt x="669" y="1889"/>
                  </a:cubicBezTo>
                  <a:cubicBezTo>
                    <a:pt x="352" y="1722"/>
                    <a:pt x="135" y="1388"/>
                    <a:pt x="151" y="1020"/>
                  </a:cubicBezTo>
                  <a:cubicBezTo>
                    <a:pt x="151" y="719"/>
                    <a:pt x="302" y="452"/>
                    <a:pt x="552" y="268"/>
                  </a:cubicBezTo>
                  <a:cubicBezTo>
                    <a:pt x="719" y="151"/>
                    <a:pt x="903" y="84"/>
                    <a:pt x="1120" y="68"/>
                  </a:cubicBezTo>
                  <a:cubicBezTo>
                    <a:pt x="1187" y="68"/>
                    <a:pt x="1271" y="68"/>
                    <a:pt x="1338" y="51"/>
                  </a:cubicBezTo>
                  <a:cubicBezTo>
                    <a:pt x="1271" y="18"/>
                    <a:pt x="1187" y="1"/>
                    <a:pt x="11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09;p40">
              <a:extLst>
                <a:ext uri="{FF2B5EF4-FFF2-40B4-BE49-F238E27FC236}">
                  <a16:creationId xmlns:a16="http://schemas.microsoft.com/office/drawing/2014/main" id="{ECAC1B5A-8CE3-4104-9592-7D1A0B7B01C3}"/>
                </a:ext>
              </a:extLst>
            </p:cNvPr>
            <p:cNvSpPr/>
            <p:nvPr/>
          </p:nvSpPr>
          <p:spPr>
            <a:xfrm>
              <a:off x="1231704" y="2717091"/>
              <a:ext cx="65418" cy="67983"/>
            </a:xfrm>
            <a:custGeom>
              <a:avLst/>
              <a:gdLst/>
              <a:ahLst/>
              <a:cxnLst/>
              <a:rect l="l" t="t" r="r" b="b"/>
              <a:pathLst>
                <a:path w="2040" h="2120" extrusionOk="0">
                  <a:moveTo>
                    <a:pt x="1120" y="1"/>
                  </a:moveTo>
                  <a:cubicBezTo>
                    <a:pt x="903" y="1"/>
                    <a:pt x="686" y="68"/>
                    <a:pt x="502" y="185"/>
                  </a:cubicBezTo>
                  <a:cubicBezTo>
                    <a:pt x="201" y="368"/>
                    <a:pt x="34" y="686"/>
                    <a:pt x="18" y="1020"/>
                  </a:cubicBezTo>
                  <a:cubicBezTo>
                    <a:pt x="1" y="1454"/>
                    <a:pt x="235" y="1839"/>
                    <a:pt x="619" y="2039"/>
                  </a:cubicBezTo>
                  <a:cubicBezTo>
                    <a:pt x="750" y="2094"/>
                    <a:pt x="886" y="2120"/>
                    <a:pt x="1020" y="2120"/>
                  </a:cubicBezTo>
                  <a:cubicBezTo>
                    <a:pt x="1298" y="2120"/>
                    <a:pt x="1569" y="2008"/>
                    <a:pt x="1772" y="1805"/>
                  </a:cubicBezTo>
                  <a:cubicBezTo>
                    <a:pt x="1906" y="1688"/>
                    <a:pt x="1989" y="1521"/>
                    <a:pt x="2023" y="1338"/>
                  </a:cubicBezTo>
                  <a:cubicBezTo>
                    <a:pt x="2039" y="1187"/>
                    <a:pt x="2039" y="1020"/>
                    <a:pt x="1989" y="870"/>
                  </a:cubicBezTo>
                  <a:cubicBezTo>
                    <a:pt x="1922" y="669"/>
                    <a:pt x="1772" y="485"/>
                    <a:pt x="1588" y="368"/>
                  </a:cubicBezTo>
                  <a:cubicBezTo>
                    <a:pt x="1521" y="318"/>
                    <a:pt x="1438" y="285"/>
                    <a:pt x="1354" y="285"/>
                  </a:cubicBezTo>
                  <a:cubicBezTo>
                    <a:pt x="1354" y="302"/>
                    <a:pt x="1438" y="318"/>
                    <a:pt x="1555" y="419"/>
                  </a:cubicBezTo>
                  <a:cubicBezTo>
                    <a:pt x="1705" y="535"/>
                    <a:pt x="1822" y="703"/>
                    <a:pt x="1872" y="903"/>
                  </a:cubicBezTo>
                  <a:cubicBezTo>
                    <a:pt x="1972" y="1187"/>
                    <a:pt x="1889" y="1505"/>
                    <a:pt x="1672" y="1705"/>
                  </a:cubicBezTo>
                  <a:cubicBezTo>
                    <a:pt x="1495" y="1871"/>
                    <a:pt x="1266" y="1964"/>
                    <a:pt x="1035" y="1964"/>
                  </a:cubicBezTo>
                  <a:cubicBezTo>
                    <a:pt x="917" y="1964"/>
                    <a:pt x="799" y="1940"/>
                    <a:pt x="686" y="1889"/>
                  </a:cubicBezTo>
                  <a:cubicBezTo>
                    <a:pt x="352" y="1722"/>
                    <a:pt x="151" y="1388"/>
                    <a:pt x="151" y="1020"/>
                  </a:cubicBezTo>
                  <a:cubicBezTo>
                    <a:pt x="168" y="719"/>
                    <a:pt x="318" y="452"/>
                    <a:pt x="552" y="285"/>
                  </a:cubicBezTo>
                  <a:cubicBezTo>
                    <a:pt x="719" y="151"/>
                    <a:pt x="920" y="84"/>
                    <a:pt x="1120" y="68"/>
                  </a:cubicBezTo>
                  <a:cubicBezTo>
                    <a:pt x="1204" y="68"/>
                    <a:pt x="1287" y="68"/>
                    <a:pt x="1354" y="51"/>
                  </a:cubicBezTo>
                  <a:cubicBezTo>
                    <a:pt x="1287" y="18"/>
                    <a:pt x="1204"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10;p40">
              <a:extLst>
                <a:ext uri="{FF2B5EF4-FFF2-40B4-BE49-F238E27FC236}">
                  <a16:creationId xmlns:a16="http://schemas.microsoft.com/office/drawing/2014/main" id="{091D3D09-4466-423C-8852-98B484892700}"/>
                </a:ext>
              </a:extLst>
            </p:cNvPr>
            <p:cNvSpPr/>
            <p:nvPr/>
          </p:nvSpPr>
          <p:spPr>
            <a:xfrm>
              <a:off x="1036157" y="2787286"/>
              <a:ext cx="65386" cy="67598"/>
            </a:xfrm>
            <a:custGeom>
              <a:avLst/>
              <a:gdLst/>
              <a:ahLst/>
              <a:cxnLst/>
              <a:rect l="l" t="t" r="r" b="b"/>
              <a:pathLst>
                <a:path w="2039" h="2108" extrusionOk="0">
                  <a:moveTo>
                    <a:pt x="1103" y="1"/>
                  </a:moveTo>
                  <a:cubicBezTo>
                    <a:pt x="886" y="1"/>
                    <a:pt x="669" y="67"/>
                    <a:pt x="485" y="184"/>
                  </a:cubicBezTo>
                  <a:cubicBezTo>
                    <a:pt x="201" y="368"/>
                    <a:pt x="17" y="686"/>
                    <a:pt x="0" y="1020"/>
                  </a:cubicBezTo>
                  <a:cubicBezTo>
                    <a:pt x="0" y="1438"/>
                    <a:pt x="234" y="1839"/>
                    <a:pt x="602" y="2022"/>
                  </a:cubicBezTo>
                  <a:cubicBezTo>
                    <a:pt x="739" y="2079"/>
                    <a:pt x="881" y="2107"/>
                    <a:pt x="1022" y="2107"/>
                  </a:cubicBezTo>
                  <a:cubicBezTo>
                    <a:pt x="1293" y="2107"/>
                    <a:pt x="1556" y="2003"/>
                    <a:pt x="1755" y="1805"/>
                  </a:cubicBezTo>
                  <a:cubicBezTo>
                    <a:pt x="1888" y="1671"/>
                    <a:pt x="1972" y="1521"/>
                    <a:pt x="2005" y="1337"/>
                  </a:cubicBezTo>
                  <a:cubicBezTo>
                    <a:pt x="2039" y="1170"/>
                    <a:pt x="2022" y="1020"/>
                    <a:pt x="1972" y="869"/>
                  </a:cubicBezTo>
                  <a:cubicBezTo>
                    <a:pt x="1905" y="652"/>
                    <a:pt x="1755" y="468"/>
                    <a:pt x="1571" y="352"/>
                  </a:cubicBezTo>
                  <a:cubicBezTo>
                    <a:pt x="1504" y="301"/>
                    <a:pt x="1420" y="285"/>
                    <a:pt x="1337" y="285"/>
                  </a:cubicBezTo>
                  <a:cubicBezTo>
                    <a:pt x="1337" y="301"/>
                    <a:pt x="1420" y="318"/>
                    <a:pt x="1537" y="402"/>
                  </a:cubicBezTo>
                  <a:cubicBezTo>
                    <a:pt x="1705" y="535"/>
                    <a:pt x="1805" y="702"/>
                    <a:pt x="1872" y="903"/>
                  </a:cubicBezTo>
                  <a:cubicBezTo>
                    <a:pt x="1955" y="1187"/>
                    <a:pt x="1872" y="1504"/>
                    <a:pt x="1654" y="1705"/>
                  </a:cubicBezTo>
                  <a:cubicBezTo>
                    <a:pt x="1477" y="1871"/>
                    <a:pt x="1249" y="1956"/>
                    <a:pt x="1018" y="1956"/>
                  </a:cubicBezTo>
                  <a:cubicBezTo>
                    <a:pt x="900" y="1956"/>
                    <a:pt x="782" y="1934"/>
                    <a:pt x="669" y="1889"/>
                  </a:cubicBezTo>
                  <a:cubicBezTo>
                    <a:pt x="351" y="1722"/>
                    <a:pt x="134" y="1387"/>
                    <a:pt x="151" y="1020"/>
                  </a:cubicBezTo>
                  <a:cubicBezTo>
                    <a:pt x="151" y="719"/>
                    <a:pt x="301" y="435"/>
                    <a:pt x="552" y="268"/>
                  </a:cubicBezTo>
                  <a:cubicBezTo>
                    <a:pt x="719" y="151"/>
                    <a:pt x="903" y="84"/>
                    <a:pt x="1120" y="67"/>
                  </a:cubicBezTo>
                  <a:cubicBezTo>
                    <a:pt x="1187" y="67"/>
                    <a:pt x="1270" y="67"/>
                    <a:pt x="1337" y="51"/>
                  </a:cubicBezTo>
                  <a:cubicBezTo>
                    <a:pt x="1270" y="17"/>
                    <a:pt x="1187" y="1"/>
                    <a:pt x="11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11;p40">
              <a:extLst>
                <a:ext uri="{FF2B5EF4-FFF2-40B4-BE49-F238E27FC236}">
                  <a16:creationId xmlns:a16="http://schemas.microsoft.com/office/drawing/2014/main" id="{FA3A6667-66CB-4CBE-8BFD-FF288C49C18D}"/>
                </a:ext>
              </a:extLst>
            </p:cNvPr>
            <p:cNvSpPr/>
            <p:nvPr/>
          </p:nvSpPr>
          <p:spPr>
            <a:xfrm>
              <a:off x="1005596" y="2575449"/>
              <a:ext cx="65418" cy="67791"/>
            </a:xfrm>
            <a:custGeom>
              <a:avLst/>
              <a:gdLst/>
              <a:ahLst/>
              <a:cxnLst/>
              <a:rect l="l" t="t" r="r" b="b"/>
              <a:pathLst>
                <a:path w="2040" h="2114" extrusionOk="0">
                  <a:moveTo>
                    <a:pt x="1183" y="1"/>
                  </a:moveTo>
                  <a:cubicBezTo>
                    <a:pt x="1162" y="1"/>
                    <a:pt x="1141" y="3"/>
                    <a:pt x="1120" y="7"/>
                  </a:cubicBezTo>
                  <a:cubicBezTo>
                    <a:pt x="903" y="7"/>
                    <a:pt x="686" y="57"/>
                    <a:pt x="502" y="191"/>
                  </a:cubicBezTo>
                  <a:cubicBezTo>
                    <a:pt x="201" y="358"/>
                    <a:pt x="18" y="675"/>
                    <a:pt x="18" y="1026"/>
                  </a:cubicBezTo>
                  <a:cubicBezTo>
                    <a:pt x="1" y="1444"/>
                    <a:pt x="235" y="1845"/>
                    <a:pt x="619" y="2029"/>
                  </a:cubicBezTo>
                  <a:cubicBezTo>
                    <a:pt x="750" y="2085"/>
                    <a:pt x="891" y="2113"/>
                    <a:pt x="1032" y="2113"/>
                  </a:cubicBezTo>
                  <a:cubicBezTo>
                    <a:pt x="1303" y="2113"/>
                    <a:pt x="1574" y="2009"/>
                    <a:pt x="1772" y="1811"/>
                  </a:cubicBezTo>
                  <a:cubicBezTo>
                    <a:pt x="1906" y="1678"/>
                    <a:pt x="1989" y="1511"/>
                    <a:pt x="2023" y="1327"/>
                  </a:cubicBezTo>
                  <a:cubicBezTo>
                    <a:pt x="2039" y="1176"/>
                    <a:pt x="2023" y="1026"/>
                    <a:pt x="1972" y="876"/>
                  </a:cubicBezTo>
                  <a:cubicBezTo>
                    <a:pt x="1906" y="658"/>
                    <a:pt x="1772" y="475"/>
                    <a:pt x="1588" y="358"/>
                  </a:cubicBezTo>
                  <a:cubicBezTo>
                    <a:pt x="1521" y="308"/>
                    <a:pt x="1438" y="291"/>
                    <a:pt x="1354" y="274"/>
                  </a:cubicBezTo>
                  <a:lnTo>
                    <a:pt x="1354" y="274"/>
                  </a:lnTo>
                  <a:cubicBezTo>
                    <a:pt x="1354" y="291"/>
                    <a:pt x="1438" y="324"/>
                    <a:pt x="1555" y="408"/>
                  </a:cubicBezTo>
                  <a:cubicBezTo>
                    <a:pt x="1705" y="525"/>
                    <a:pt x="1822" y="709"/>
                    <a:pt x="1872" y="909"/>
                  </a:cubicBezTo>
                  <a:cubicBezTo>
                    <a:pt x="1972" y="1193"/>
                    <a:pt x="1889" y="1494"/>
                    <a:pt x="1672" y="1711"/>
                  </a:cubicBezTo>
                  <a:cubicBezTo>
                    <a:pt x="1495" y="1877"/>
                    <a:pt x="1267" y="1962"/>
                    <a:pt x="1036" y="1962"/>
                  </a:cubicBezTo>
                  <a:cubicBezTo>
                    <a:pt x="918" y="1962"/>
                    <a:pt x="799" y="1940"/>
                    <a:pt x="686" y="1895"/>
                  </a:cubicBezTo>
                  <a:cubicBezTo>
                    <a:pt x="352" y="1728"/>
                    <a:pt x="151" y="1394"/>
                    <a:pt x="151" y="1026"/>
                  </a:cubicBezTo>
                  <a:cubicBezTo>
                    <a:pt x="168" y="725"/>
                    <a:pt x="302" y="441"/>
                    <a:pt x="552" y="274"/>
                  </a:cubicBezTo>
                  <a:cubicBezTo>
                    <a:pt x="719" y="157"/>
                    <a:pt x="920" y="74"/>
                    <a:pt x="1120" y="57"/>
                  </a:cubicBezTo>
                  <a:lnTo>
                    <a:pt x="1354" y="57"/>
                  </a:lnTo>
                  <a:cubicBezTo>
                    <a:pt x="1304" y="19"/>
                    <a:pt x="1245" y="1"/>
                    <a:pt x="1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12;p40">
              <a:extLst>
                <a:ext uri="{FF2B5EF4-FFF2-40B4-BE49-F238E27FC236}">
                  <a16:creationId xmlns:a16="http://schemas.microsoft.com/office/drawing/2014/main" id="{66C19A17-86B8-415C-9435-E591EAC04D39}"/>
                </a:ext>
              </a:extLst>
            </p:cNvPr>
            <p:cNvSpPr/>
            <p:nvPr/>
          </p:nvSpPr>
          <p:spPr>
            <a:xfrm>
              <a:off x="911831" y="2258461"/>
              <a:ext cx="65418" cy="67566"/>
            </a:xfrm>
            <a:custGeom>
              <a:avLst/>
              <a:gdLst/>
              <a:ahLst/>
              <a:cxnLst/>
              <a:rect l="l" t="t" r="r" b="b"/>
              <a:pathLst>
                <a:path w="2040" h="2107" extrusionOk="0">
                  <a:moveTo>
                    <a:pt x="1120" y="0"/>
                  </a:moveTo>
                  <a:cubicBezTo>
                    <a:pt x="886" y="0"/>
                    <a:pt x="669" y="67"/>
                    <a:pt x="485" y="184"/>
                  </a:cubicBezTo>
                  <a:cubicBezTo>
                    <a:pt x="201" y="368"/>
                    <a:pt x="18" y="685"/>
                    <a:pt x="18" y="1020"/>
                  </a:cubicBezTo>
                  <a:cubicBezTo>
                    <a:pt x="1" y="1437"/>
                    <a:pt x="235" y="1838"/>
                    <a:pt x="619" y="2022"/>
                  </a:cubicBezTo>
                  <a:cubicBezTo>
                    <a:pt x="750" y="2079"/>
                    <a:pt x="889" y="2107"/>
                    <a:pt x="1027" y="2107"/>
                  </a:cubicBezTo>
                  <a:cubicBezTo>
                    <a:pt x="1294" y="2107"/>
                    <a:pt x="1557" y="2003"/>
                    <a:pt x="1755" y="1805"/>
                  </a:cubicBezTo>
                  <a:cubicBezTo>
                    <a:pt x="1889" y="1688"/>
                    <a:pt x="1989" y="1521"/>
                    <a:pt x="2006" y="1337"/>
                  </a:cubicBezTo>
                  <a:cubicBezTo>
                    <a:pt x="2039" y="1187"/>
                    <a:pt x="2023" y="1020"/>
                    <a:pt x="1972" y="869"/>
                  </a:cubicBezTo>
                  <a:cubicBezTo>
                    <a:pt x="1906" y="652"/>
                    <a:pt x="1772" y="468"/>
                    <a:pt x="1571" y="351"/>
                  </a:cubicBezTo>
                  <a:cubicBezTo>
                    <a:pt x="1505" y="318"/>
                    <a:pt x="1438" y="284"/>
                    <a:pt x="1354" y="284"/>
                  </a:cubicBezTo>
                  <a:cubicBezTo>
                    <a:pt x="1354" y="301"/>
                    <a:pt x="1421" y="318"/>
                    <a:pt x="1538" y="401"/>
                  </a:cubicBezTo>
                  <a:cubicBezTo>
                    <a:pt x="1705" y="535"/>
                    <a:pt x="1822" y="702"/>
                    <a:pt x="1872" y="903"/>
                  </a:cubicBezTo>
                  <a:cubicBezTo>
                    <a:pt x="1956" y="1187"/>
                    <a:pt x="1872" y="1504"/>
                    <a:pt x="1672" y="1705"/>
                  </a:cubicBezTo>
                  <a:cubicBezTo>
                    <a:pt x="1495" y="1870"/>
                    <a:pt x="1267" y="1956"/>
                    <a:pt x="1031" y="1956"/>
                  </a:cubicBezTo>
                  <a:cubicBezTo>
                    <a:pt x="910" y="1956"/>
                    <a:pt x="788" y="1934"/>
                    <a:pt x="669" y="1888"/>
                  </a:cubicBezTo>
                  <a:cubicBezTo>
                    <a:pt x="352" y="1721"/>
                    <a:pt x="151" y="1387"/>
                    <a:pt x="151" y="1020"/>
                  </a:cubicBezTo>
                  <a:cubicBezTo>
                    <a:pt x="151" y="719"/>
                    <a:pt x="302" y="435"/>
                    <a:pt x="552" y="268"/>
                  </a:cubicBezTo>
                  <a:cubicBezTo>
                    <a:pt x="719" y="151"/>
                    <a:pt x="920" y="84"/>
                    <a:pt x="1120" y="67"/>
                  </a:cubicBezTo>
                  <a:cubicBezTo>
                    <a:pt x="1187" y="67"/>
                    <a:pt x="1271" y="67"/>
                    <a:pt x="1354" y="50"/>
                  </a:cubicBezTo>
                  <a:cubicBezTo>
                    <a:pt x="1271"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1658;p40">
            <a:extLst>
              <a:ext uri="{FF2B5EF4-FFF2-40B4-BE49-F238E27FC236}">
                <a16:creationId xmlns:a16="http://schemas.microsoft.com/office/drawing/2014/main" id="{5CD3B8DB-9A23-493F-906B-8063B3BBCCC1}"/>
              </a:ext>
            </a:extLst>
          </p:cNvPr>
          <p:cNvGrpSpPr/>
          <p:nvPr/>
        </p:nvGrpSpPr>
        <p:grpSpPr>
          <a:xfrm>
            <a:off x="9559862" y="2683326"/>
            <a:ext cx="1873706" cy="3765600"/>
            <a:chOff x="7068759" y="1663770"/>
            <a:chExt cx="1404877" cy="3025504"/>
          </a:xfrm>
        </p:grpSpPr>
        <p:sp>
          <p:nvSpPr>
            <p:cNvPr id="92" name="Google Shape;1659;p40">
              <a:extLst>
                <a:ext uri="{FF2B5EF4-FFF2-40B4-BE49-F238E27FC236}">
                  <a16:creationId xmlns:a16="http://schemas.microsoft.com/office/drawing/2014/main" id="{58C6CE0C-2392-4BC5-A46B-773D5BC96389}"/>
                </a:ext>
              </a:extLst>
            </p:cNvPr>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0;p40">
              <a:extLst>
                <a:ext uri="{FF2B5EF4-FFF2-40B4-BE49-F238E27FC236}">
                  <a16:creationId xmlns:a16="http://schemas.microsoft.com/office/drawing/2014/main" id="{CE24AE27-3ACC-499A-A5B7-05F92BC05B3D}"/>
                </a:ext>
              </a:extLst>
            </p:cNvPr>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1;p40">
              <a:extLst>
                <a:ext uri="{FF2B5EF4-FFF2-40B4-BE49-F238E27FC236}">
                  <a16:creationId xmlns:a16="http://schemas.microsoft.com/office/drawing/2014/main" id="{6AD49738-C33F-40C6-95BD-1A5440B26A02}"/>
                </a:ext>
              </a:extLst>
            </p:cNvPr>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2;p40">
              <a:extLst>
                <a:ext uri="{FF2B5EF4-FFF2-40B4-BE49-F238E27FC236}">
                  <a16:creationId xmlns:a16="http://schemas.microsoft.com/office/drawing/2014/main" id="{F3CD70B4-58AA-47B1-8993-E04E2BB0E05C}"/>
                </a:ext>
              </a:extLst>
            </p:cNvPr>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3;p40">
              <a:extLst>
                <a:ext uri="{FF2B5EF4-FFF2-40B4-BE49-F238E27FC236}">
                  <a16:creationId xmlns:a16="http://schemas.microsoft.com/office/drawing/2014/main" id="{21AF5036-211D-4030-9744-3EF3BE3554AE}"/>
                </a:ext>
              </a:extLst>
            </p:cNvPr>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4;p40">
              <a:extLst>
                <a:ext uri="{FF2B5EF4-FFF2-40B4-BE49-F238E27FC236}">
                  <a16:creationId xmlns:a16="http://schemas.microsoft.com/office/drawing/2014/main" id="{19B7781F-1F47-458B-8F4F-9D62AC2D8218}"/>
                </a:ext>
              </a:extLst>
            </p:cNvPr>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5;p40">
              <a:extLst>
                <a:ext uri="{FF2B5EF4-FFF2-40B4-BE49-F238E27FC236}">
                  <a16:creationId xmlns:a16="http://schemas.microsoft.com/office/drawing/2014/main" id="{7D2C749B-DEB5-40EC-B170-A7F3D514AEC0}"/>
                </a:ext>
              </a:extLst>
            </p:cNvPr>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6;p40">
              <a:extLst>
                <a:ext uri="{FF2B5EF4-FFF2-40B4-BE49-F238E27FC236}">
                  <a16:creationId xmlns:a16="http://schemas.microsoft.com/office/drawing/2014/main" id="{B9FBAD29-F0AF-4676-89AE-C6E1D1A64758}"/>
                </a:ext>
              </a:extLst>
            </p:cNvPr>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7;p40">
              <a:extLst>
                <a:ext uri="{FF2B5EF4-FFF2-40B4-BE49-F238E27FC236}">
                  <a16:creationId xmlns:a16="http://schemas.microsoft.com/office/drawing/2014/main" id="{320B00EC-FAF0-4CCB-8C64-111990614BE3}"/>
                </a:ext>
              </a:extLst>
            </p:cNvPr>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8;p40">
              <a:extLst>
                <a:ext uri="{FF2B5EF4-FFF2-40B4-BE49-F238E27FC236}">
                  <a16:creationId xmlns:a16="http://schemas.microsoft.com/office/drawing/2014/main" id="{694B3130-AE52-4403-8F6A-2C72FC885267}"/>
                </a:ext>
              </a:extLst>
            </p:cNvPr>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69;p40">
              <a:extLst>
                <a:ext uri="{FF2B5EF4-FFF2-40B4-BE49-F238E27FC236}">
                  <a16:creationId xmlns:a16="http://schemas.microsoft.com/office/drawing/2014/main" id="{F9552D35-EFB7-49EA-A4C1-97496794667A}"/>
                </a:ext>
              </a:extLst>
            </p:cNvPr>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70;p40">
              <a:extLst>
                <a:ext uri="{FF2B5EF4-FFF2-40B4-BE49-F238E27FC236}">
                  <a16:creationId xmlns:a16="http://schemas.microsoft.com/office/drawing/2014/main" id="{33C87AC4-7C66-4B1E-9098-24E63152F3A8}"/>
                </a:ext>
              </a:extLst>
            </p:cNvPr>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71;p40">
              <a:extLst>
                <a:ext uri="{FF2B5EF4-FFF2-40B4-BE49-F238E27FC236}">
                  <a16:creationId xmlns:a16="http://schemas.microsoft.com/office/drawing/2014/main" id="{FADA4471-0FAB-4D59-A92A-22408D9BA884}"/>
                </a:ext>
              </a:extLst>
            </p:cNvPr>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72;p40">
              <a:extLst>
                <a:ext uri="{FF2B5EF4-FFF2-40B4-BE49-F238E27FC236}">
                  <a16:creationId xmlns:a16="http://schemas.microsoft.com/office/drawing/2014/main" id="{7A98CC79-72E1-49D6-9799-17A0AACC8C04}"/>
                </a:ext>
              </a:extLst>
            </p:cNvPr>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73;p40">
              <a:extLst>
                <a:ext uri="{FF2B5EF4-FFF2-40B4-BE49-F238E27FC236}">
                  <a16:creationId xmlns:a16="http://schemas.microsoft.com/office/drawing/2014/main" id="{90BCFA05-16EC-467D-8EB4-4E79DCD3B7B7}"/>
                </a:ext>
              </a:extLst>
            </p:cNvPr>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74;p40">
              <a:extLst>
                <a:ext uri="{FF2B5EF4-FFF2-40B4-BE49-F238E27FC236}">
                  <a16:creationId xmlns:a16="http://schemas.microsoft.com/office/drawing/2014/main" id="{ECD32F02-DCA5-43AF-A04E-9E64D908C43F}"/>
                </a:ext>
              </a:extLst>
            </p:cNvPr>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75;p40">
              <a:extLst>
                <a:ext uri="{FF2B5EF4-FFF2-40B4-BE49-F238E27FC236}">
                  <a16:creationId xmlns:a16="http://schemas.microsoft.com/office/drawing/2014/main" id="{E873E014-ACA2-4920-8959-1346C66096B5}"/>
                </a:ext>
              </a:extLst>
            </p:cNvPr>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76;p40">
              <a:extLst>
                <a:ext uri="{FF2B5EF4-FFF2-40B4-BE49-F238E27FC236}">
                  <a16:creationId xmlns:a16="http://schemas.microsoft.com/office/drawing/2014/main" id="{FF6B13C7-2BB2-4098-816B-29DC8D96B170}"/>
                </a:ext>
              </a:extLst>
            </p:cNvPr>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77;p40">
              <a:extLst>
                <a:ext uri="{FF2B5EF4-FFF2-40B4-BE49-F238E27FC236}">
                  <a16:creationId xmlns:a16="http://schemas.microsoft.com/office/drawing/2014/main" id="{055D827F-48C7-4E3A-854D-3E7790621519}"/>
                </a:ext>
              </a:extLst>
            </p:cNvPr>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78;p40">
              <a:extLst>
                <a:ext uri="{FF2B5EF4-FFF2-40B4-BE49-F238E27FC236}">
                  <a16:creationId xmlns:a16="http://schemas.microsoft.com/office/drawing/2014/main" id="{125943DE-1FB3-4DE6-BB13-57DB89B1EF27}"/>
                </a:ext>
              </a:extLst>
            </p:cNvPr>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679;p40">
              <a:extLst>
                <a:ext uri="{FF2B5EF4-FFF2-40B4-BE49-F238E27FC236}">
                  <a16:creationId xmlns:a16="http://schemas.microsoft.com/office/drawing/2014/main" id="{58ED9726-BBB9-458B-992C-731E1EB33FD9}"/>
                </a:ext>
              </a:extLst>
            </p:cNvPr>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80;p40">
              <a:extLst>
                <a:ext uri="{FF2B5EF4-FFF2-40B4-BE49-F238E27FC236}">
                  <a16:creationId xmlns:a16="http://schemas.microsoft.com/office/drawing/2014/main" id="{FC74C0EA-4F1C-49A6-8119-2102D3EF94BA}"/>
                </a:ext>
              </a:extLst>
            </p:cNvPr>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681;p40">
              <a:extLst>
                <a:ext uri="{FF2B5EF4-FFF2-40B4-BE49-F238E27FC236}">
                  <a16:creationId xmlns:a16="http://schemas.microsoft.com/office/drawing/2014/main" id="{81201CA8-A535-43DD-B945-135D9EC0FC8F}"/>
                </a:ext>
              </a:extLst>
            </p:cNvPr>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682;p40">
              <a:extLst>
                <a:ext uri="{FF2B5EF4-FFF2-40B4-BE49-F238E27FC236}">
                  <a16:creationId xmlns:a16="http://schemas.microsoft.com/office/drawing/2014/main" id="{B4947692-A505-4619-94B1-3D5238BB0174}"/>
                </a:ext>
              </a:extLst>
            </p:cNvPr>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683;p40">
              <a:extLst>
                <a:ext uri="{FF2B5EF4-FFF2-40B4-BE49-F238E27FC236}">
                  <a16:creationId xmlns:a16="http://schemas.microsoft.com/office/drawing/2014/main" id="{837865F2-7EE9-41CF-B30E-B7A688D06108}"/>
                </a:ext>
              </a:extLst>
            </p:cNvPr>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84;p40">
              <a:extLst>
                <a:ext uri="{FF2B5EF4-FFF2-40B4-BE49-F238E27FC236}">
                  <a16:creationId xmlns:a16="http://schemas.microsoft.com/office/drawing/2014/main" id="{1EB74620-4476-4D99-BC56-CC237810C3B6}"/>
                </a:ext>
              </a:extLst>
            </p:cNvPr>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85;p40">
              <a:extLst>
                <a:ext uri="{FF2B5EF4-FFF2-40B4-BE49-F238E27FC236}">
                  <a16:creationId xmlns:a16="http://schemas.microsoft.com/office/drawing/2014/main" id="{454A160B-E467-4247-B0A3-BA984DB1971D}"/>
                </a:ext>
              </a:extLst>
            </p:cNvPr>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86;p40">
              <a:extLst>
                <a:ext uri="{FF2B5EF4-FFF2-40B4-BE49-F238E27FC236}">
                  <a16:creationId xmlns:a16="http://schemas.microsoft.com/office/drawing/2014/main" id="{B51FF398-0FF5-4D80-9A88-D949C82CC075}"/>
                </a:ext>
              </a:extLst>
            </p:cNvPr>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87;p40">
              <a:extLst>
                <a:ext uri="{FF2B5EF4-FFF2-40B4-BE49-F238E27FC236}">
                  <a16:creationId xmlns:a16="http://schemas.microsoft.com/office/drawing/2014/main" id="{C1A19511-6FB6-4632-8173-8EA5F73B8A1E}"/>
                </a:ext>
              </a:extLst>
            </p:cNvPr>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88;p40">
              <a:extLst>
                <a:ext uri="{FF2B5EF4-FFF2-40B4-BE49-F238E27FC236}">
                  <a16:creationId xmlns:a16="http://schemas.microsoft.com/office/drawing/2014/main" id="{D1C13A64-E2F8-4B39-A9FF-94573A997C34}"/>
                </a:ext>
              </a:extLst>
            </p:cNvPr>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89;p40">
              <a:extLst>
                <a:ext uri="{FF2B5EF4-FFF2-40B4-BE49-F238E27FC236}">
                  <a16:creationId xmlns:a16="http://schemas.microsoft.com/office/drawing/2014/main" id="{2344A02A-8FF4-4F6F-AEF1-58555D26027A}"/>
                </a:ext>
              </a:extLst>
            </p:cNvPr>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90;p40">
              <a:extLst>
                <a:ext uri="{FF2B5EF4-FFF2-40B4-BE49-F238E27FC236}">
                  <a16:creationId xmlns:a16="http://schemas.microsoft.com/office/drawing/2014/main" id="{939288C5-E950-4B6E-8DAE-26A21A5BE43E}"/>
                </a:ext>
              </a:extLst>
            </p:cNvPr>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91;p40">
              <a:extLst>
                <a:ext uri="{FF2B5EF4-FFF2-40B4-BE49-F238E27FC236}">
                  <a16:creationId xmlns:a16="http://schemas.microsoft.com/office/drawing/2014/main" id="{22D6D710-5BAE-4EF8-A611-43C8C7B07252}"/>
                </a:ext>
              </a:extLst>
            </p:cNvPr>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92;p40">
              <a:extLst>
                <a:ext uri="{FF2B5EF4-FFF2-40B4-BE49-F238E27FC236}">
                  <a16:creationId xmlns:a16="http://schemas.microsoft.com/office/drawing/2014/main" id="{D9A356D3-E846-4A79-8AED-3D77F9A09BBC}"/>
                </a:ext>
              </a:extLst>
            </p:cNvPr>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93;p40">
              <a:extLst>
                <a:ext uri="{FF2B5EF4-FFF2-40B4-BE49-F238E27FC236}">
                  <a16:creationId xmlns:a16="http://schemas.microsoft.com/office/drawing/2014/main" id="{4A247FAE-A9D1-4509-A2B3-20C9109E3448}"/>
                </a:ext>
              </a:extLst>
            </p:cNvPr>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94;p40">
              <a:extLst>
                <a:ext uri="{FF2B5EF4-FFF2-40B4-BE49-F238E27FC236}">
                  <a16:creationId xmlns:a16="http://schemas.microsoft.com/office/drawing/2014/main" id="{534656D0-2F95-4241-BD71-7B927BDDAE88}"/>
                </a:ext>
              </a:extLst>
            </p:cNvPr>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95;p40">
              <a:extLst>
                <a:ext uri="{FF2B5EF4-FFF2-40B4-BE49-F238E27FC236}">
                  <a16:creationId xmlns:a16="http://schemas.microsoft.com/office/drawing/2014/main" id="{69DDB514-3EB9-4059-9DCA-FC2E3A500B4E}"/>
                </a:ext>
              </a:extLst>
            </p:cNvPr>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96;p40">
              <a:extLst>
                <a:ext uri="{FF2B5EF4-FFF2-40B4-BE49-F238E27FC236}">
                  <a16:creationId xmlns:a16="http://schemas.microsoft.com/office/drawing/2014/main" id="{42DDA5AF-1273-4502-91CE-9A4E245A52EB}"/>
                </a:ext>
              </a:extLst>
            </p:cNvPr>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97;p40">
              <a:extLst>
                <a:ext uri="{FF2B5EF4-FFF2-40B4-BE49-F238E27FC236}">
                  <a16:creationId xmlns:a16="http://schemas.microsoft.com/office/drawing/2014/main" id="{724797C9-1FDB-4E6A-A3B1-CD7046631681}"/>
                </a:ext>
              </a:extLst>
            </p:cNvPr>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98;p40">
              <a:extLst>
                <a:ext uri="{FF2B5EF4-FFF2-40B4-BE49-F238E27FC236}">
                  <a16:creationId xmlns:a16="http://schemas.microsoft.com/office/drawing/2014/main" id="{AB8838D7-CC53-4029-ADCE-8FEEA18A3A26}"/>
                </a:ext>
              </a:extLst>
            </p:cNvPr>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99;p40">
              <a:extLst>
                <a:ext uri="{FF2B5EF4-FFF2-40B4-BE49-F238E27FC236}">
                  <a16:creationId xmlns:a16="http://schemas.microsoft.com/office/drawing/2014/main" id="{CF68C4C5-709F-4C85-AE1E-42628552C887}"/>
                </a:ext>
              </a:extLst>
            </p:cNvPr>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00;p40">
              <a:extLst>
                <a:ext uri="{FF2B5EF4-FFF2-40B4-BE49-F238E27FC236}">
                  <a16:creationId xmlns:a16="http://schemas.microsoft.com/office/drawing/2014/main" id="{5B5FB266-EAC8-40C7-83BB-5B0CDD3E4137}"/>
                </a:ext>
              </a:extLst>
            </p:cNvPr>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01;p40">
              <a:extLst>
                <a:ext uri="{FF2B5EF4-FFF2-40B4-BE49-F238E27FC236}">
                  <a16:creationId xmlns:a16="http://schemas.microsoft.com/office/drawing/2014/main" id="{7A32381F-9625-47F4-AC21-50D3B29D8232}"/>
                </a:ext>
              </a:extLst>
            </p:cNvPr>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02;p40">
              <a:extLst>
                <a:ext uri="{FF2B5EF4-FFF2-40B4-BE49-F238E27FC236}">
                  <a16:creationId xmlns:a16="http://schemas.microsoft.com/office/drawing/2014/main" id="{EB1E5C15-15DA-4B51-85EE-CDBA5E920AA4}"/>
                </a:ext>
              </a:extLst>
            </p:cNvPr>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03;p40">
              <a:extLst>
                <a:ext uri="{FF2B5EF4-FFF2-40B4-BE49-F238E27FC236}">
                  <a16:creationId xmlns:a16="http://schemas.microsoft.com/office/drawing/2014/main" id="{8F15DB11-49DE-4F63-AE89-37A747F574A6}"/>
                </a:ext>
              </a:extLst>
            </p:cNvPr>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04;p40">
              <a:extLst>
                <a:ext uri="{FF2B5EF4-FFF2-40B4-BE49-F238E27FC236}">
                  <a16:creationId xmlns:a16="http://schemas.microsoft.com/office/drawing/2014/main" id="{3FD4087C-4221-4F99-BAF6-0AD5767D60DF}"/>
                </a:ext>
              </a:extLst>
            </p:cNvPr>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05;p40">
              <a:extLst>
                <a:ext uri="{FF2B5EF4-FFF2-40B4-BE49-F238E27FC236}">
                  <a16:creationId xmlns:a16="http://schemas.microsoft.com/office/drawing/2014/main" id="{D7F22BB2-8C62-472C-B50E-1F884B793D82}"/>
                </a:ext>
              </a:extLst>
            </p:cNvPr>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06;p40">
              <a:extLst>
                <a:ext uri="{FF2B5EF4-FFF2-40B4-BE49-F238E27FC236}">
                  <a16:creationId xmlns:a16="http://schemas.microsoft.com/office/drawing/2014/main" id="{8CBC09E3-E3DD-4293-8CE9-866F32B4E155}"/>
                </a:ext>
              </a:extLst>
            </p:cNvPr>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07;p40">
              <a:extLst>
                <a:ext uri="{FF2B5EF4-FFF2-40B4-BE49-F238E27FC236}">
                  <a16:creationId xmlns:a16="http://schemas.microsoft.com/office/drawing/2014/main" id="{5C7B4702-AEDD-4BED-A095-EFEEAAA9D8F4}"/>
                </a:ext>
              </a:extLst>
            </p:cNvPr>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08;p40">
              <a:extLst>
                <a:ext uri="{FF2B5EF4-FFF2-40B4-BE49-F238E27FC236}">
                  <a16:creationId xmlns:a16="http://schemas.microsoft.com/office/drawing/2014/main" id="{C36638DF-32C1-4C4F-AF12-432E69F8E34F}"/>
                </a:ext>
              </a:extLst>
            </p:cNvPr>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709;p40">
              <a:extLst>
                <a:ext uri="{FF2B5EF4-FFF2-40B4-BE49-F238E27FC236}">
                  <a16:creationId xmlns:a16="http://schemas.microsoft.com/office/drawing/2014/main" id="{E100ADC8-9D08-496B-B7C0-E65D2E5FBA60}"/>
                </a:ext>
              </a:extLst>
            </p:cNvPr>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710;p40">
              <a:extLst>
                <a:ext uri="{FF2B5EF4-FFF2-40B4-BE49-F238E27FC236}">
                  <a16:creationId xmlns:a16="http://schemas.microsoft.com/office/drawing/2014/main" id="{3EAE7415-E4FF-4B59-9FEF-702556EE30C0}"/>
                </a:ext>
              </a:extLst>
            </p:cNvPr>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711;p40">
              <a:extLst>
                <a:ext uri="{FF2B5EF4-FFF2-40B4-BE49-F238E27FC236}">
                  <a16:creationId xmlns:a16="http://schemas.microsoft.com/office/drawing/2014/main" id="{157ECF65-54CA-4D35-B877-24820A0691FF}"/>
                </a:ext>
              </a:extLst>
            </p:cNvPr>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E264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712;p40">
              <a:extLst>
                <a:ext uri="{FF2B5EF4-FFF2-40B4-BE49-F238E27FC236}">
                  <a16:creationId xmlns:a16="http://schemas.microsoft.com/office/drawing/2014/main" id="{85D3A94F-8AD8-4478-BCD2-4339D98223AC}"/>
                </a:ext>
              </a:extLst>
            </p:cNvPr>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713;p40">
              <a:extLst>
                <a:ext uri="{FF2B5EF4-FFF2-40B4-BE49-F238E27FC236}">
                  <a16:creationId xmlns:a16="http://schemas.microsoft.com/office/drawing/2014/main" id="{85F5ABCB-E16A-4E48-9BAA-5CEF21A6596B}"/>
                </a:ext>
              </a:extLst>
            </p:cNvPr>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714;p40">
              <a:extLst>
                <a:ext uri="{FF2B5EF4-FFF2-40B4-BE49-F238E27FC236}">
                  <a16:creationId xmlns:a16="http://schemas.microsoft.com/office/drawing/2014/main" id="{91D2D8FB-48F7-4BCF-A47B-2DBD229063DF}"/>
                </a:ext>
              </a:extLst>
            </p:cNvPr>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715;p40">
              <a:extLst>
                <a:ext uri="{FF2B5EF4-FFF2-40B4-BE49-F238E27FC236}">
                  <a16:creationId xmlns:a16="http://schemas.microsoft.com/office/drawing/2014/main" id="{783F2B52-99F0-419F-8401-1B11D076AFF0}"/>
                </a:ext>
              </a:extLst>
            </p:cNvPr>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716;p40">
              <a:extLst>
                <a:ext uri="{FF2B5EF4-FFF2-40B4-BE49-F238E27FC236}">
                  <a16:creationId xmlns:a16="http://schemas.microsoft.com/office/drawing/2014/main" id="{785D7E95-37FC-4924-BAB0-C8370148901A}"/>
                </a:ext>
              </a:extLst>
            </p:cNvPr>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17;p40">
              <a:extLst>
                <a:ext uri="{FF2B5EF4-FFF2-40B4-BE49-F238E27FC236}">
                  <a16:creationId xmlns:a16="http://schemas.microsoft.com/office/drawing/2014/main" id="{8F19EF77-4F8A-42EC-A51C-12FBC069FEBA}"/>
                </a:ext>
              </a:extLst>
            </p:cNvPr>
            <p:cNvSpPr/>
            <p:nvPr/>
          </p:nvSpPr>
          <p:spPr>
            <a:xfrm>
              <a:off x="7300222" y="2403118"/>
              <a:ext cx="704587" cy="427620"/>
            </a:xfrm>
            <a:custGeom>
              <a:avLst/>
              <a:gdLst/>
              <a:ahLst/>
              <a:cxnLst/>
              <a:rect l="l" t="t" r="r" b="b"/>
              <a:pathLst>
                <a:path w="21972" h="13335" extrusionOk="0">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18;p40">
              <a:extLst>
                <a:ext uri="{FF2B5EF4-FFF2-40B4-BE49-F238E27FC236}">
                  <a16:creationId xmlns:a16="http://schemas.microsoft.com/office/drawing/2014/main" id="{96FEFF7C-CCCB-4FDD-9A6B-907BBCA3EDCD}"/>
                </a:ext>
              </a:extLst>
            </p:cNvPr>
            <p:cNvSpPr/>
            <p:nvPr/>
          </p:nvSpPr>
          <p:spPr>
            <a:xfrm>
              <a:off x="7316288" y="2424539"/>
              <a:ext cx="560476" cy="367622"/>
            </a:xfrm>
            <a:custGeom>
              <a:avLst/>
              <a:gdLst/>
              <a:ahLst/>
              <a:cxnLst/>
              <a:rect l="l" t="t" r="r" b="b"/>
              <a:pathLst>
                <a:path w="17478" h="11464" extrusionOk="0">
                  <a:moveTo>
                    <a:pt x="1872" y="1"/>
                  </a:moveTo>
                  <a:lnTo>
                    <a:pt x="0" y="11379"/>
                  </a:lnTo>
                  <a:lnTo>
                    <a:pt x="15606" y="11463"/>
                  </a:lnTo>
                  <a:lnTo>
                    <a:pt x="17478" y="51"/>
                  </a:lnTo>
                  <a:lnTo>
                    <a:pt x="187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19;p40">
              <a:extLst>
                <a:ext uri="{FF2B5EF4-FFF2-40B4-BE49-F238E27FC236}">
                  <a16:creationId xmlns:a16="http://schemas.microsoft.com/office/drawing/2014/main" id="{5C6DC073-7467-4FB7-8BBB-9131B358917F}"/>
                </a:ext>
              </a:extLst>
            </p:cNvPr>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20;p40">
              <a:extLst>
                <a:ext uri="{FF2B5EF4-FFF2-40B4-BE49-F238E27FC236}">
                  <a16:creationId xmlns:a16="http://schemas.microsoft.com/office/drawing/2014/main" id="{0D5B2283-0C2E-4858-BCAC-228041D95380}"/>
                </a:ext>
              </a:extLst>
            </p:cNvPr>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21;p40">
              <a:extLst>
                <a:ext uri="{FF2B5EF4-FFF2-40B4-BE49-F238E27FC236}">
                  <a16:creationId xmlns:a16="http://schemas.microsoft.com/office/drawing/2014/main" id="{54A38176-4E87-4970-A8ED-38787307C986}"/>
                </a:ext>
              </a:extLst>
            </p:cNvPr>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22;p40">
              <a:extLst>
                <a:ext uri="{FF2B5EF4-FFF2-40B4-BE49-F238E27FC236}">
                  <a16:creationId xmlns:a16="http://schemas.microsoft.com/office/drawing/2014/main" id="{163840E3-84CB-4724-8D54-C014EEC0C9FB}"/>
                </a:ext>
              </a:extLst>
            </p:cNvPr>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23;p40">
              <a:extLst>
                <a:ext uri="{FF2B5EF4-FFF2-40B4-BE49-F238E27FC236}">
                  <a16:creationId xmlns:a16="http://schemas.microsoft.com/office/drawing/2014/main" id="{678E389C-B70E-4D27-8720-E67FFC25C914}"/>
                </a:ext>
              </a:extLst>
            </p:cNvPr>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24;p40">
              <a:extLst>
                <a:ext uri="{FF2B5EF4-FFF2-40B4-BE49-F238E27FC236}">
                  <a16:creationId xmlns:a16="http://schemas.microsoft.com/office/drawing/2014/main" id="{FBD978C6-CBD8-462B-8358-2EC4E4D4D080}"/>
                </a:ext>
              </a:extLst>
            </p:cNvPr>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25;p40">
              <a:extLst>
                <a:ext uri="{FF2B5EF4-FFF2-40B4-BE49-F238E27FC236}">
                  <a16:creationId xmlns:a16="http://schemas.microsoft.com/office/drawing/2014/main" id="{FB97C5C3-29E4-4BA2-96D2-4B893899C77B}"/>
                </a:ext>
              </a:extLst>
            </p:cNvPr>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26;p40">
              <a:extLst>
                <a:ext uri="{FF2B5EF4-FFF2-40B4-BE49-F238E27FC236}">
                  <a16:creationId xmlns:a16="http://schemas.microsoft.com/office/drawing/2014/main" id="{BB26CEE3-F246-4CDC-8F2B-202DBC81AAD6}"/>
                </a:ext>
              </a:extLst>
            </p:cNvPr>
            <p:cNvSpPr/>
            <p:nvPr/>
          </p:nvSpPr>
          <p:spPr>
            <a:xfrm>
              <a:off x="7091783" y="2472768"/>
              <a:ext cx="719082" cy="357970"/>
            </a:xfrm>
            <a:custGeom>
              <a:avLst/>
              <a:gdLst/>
              <a:ahLst/>
              <a:cxnLst/>
              <a:rect l="l" t="t" r="r" b="b"/>
              <a:pathLst>
                <a:path w="22424" h="11163" extrusionOk="0">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27;p40">
              <a:extLst>
                <a:ext uri="{FF2B5EF4-FFF2-40B4-BE49-F238E27FC236}">
                  <a16:creationId xmlns:a16="http://schemas.microsoft.com/office/drawing/2014/main" id="{9B517B60-EE11-45C6-9E61-798F50B53391}"/>
                </a:ext>
              </a:extLst>
            </p:cNvPr>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28;p40">
              <a:extLst>
                <a:ext uri="{FF2B5EF4-FFF2-40B4-BE49-F238E27FC236}">
                  <a16:creationId xmlns:a16="http://schemas.microsoft.com/office/drawing/2014/main" id="{F41434B9-98D5-429E-82AA-FD05E811A599}"/>
                </a:ext>
              </a:extLst>
            </p:cNvPr>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E264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29;p40">
              <a:extLst>
                <a:ext uri="{FF2B5EF4-FFF2-40B4-BE49-F238E27FC236}">
                  <a16:creationId xmlns:a16="http://schemas.microsoft.com/office/drawing/2014/main" id="{1FF8FFD0-08C3-477F-B010-A6863C1CE501}"/>
                </a:ext>
              </a:extLst>
            </p:cNvPr>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Bolla: nuvola 2">
            <a:extLst>
              <a:ext uri="{FF2B5EF4-FFF2-40B4-BE49-F238E27FC236}">
                <a16:creationId xmlns:a16="http://schemas.microsoft.com/office/drawing/2014/main" id="{4FC216D8-75B0-4493-8A92-69A2044F0C37}"/>
              </a:ext>
            </a:extLst>
          </p:cNvPr>
          <p:cNvSpPr/>
          <p:nvPr/>
        </p:nvSpPr>
        <p:spPr>
          <a:xfrm>
            <a:off x="816362" y="974503"/>
            <a:ext cx="4313068" cy="1715997"/>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2" name="CasellaDiTesto 1">
            <a:extLst>
              <a:ext uri="{FF2B5EF4-FFF2-40B4-BE49-F238E27FC236}">
                <a16:creationId xmlns:a16="http://schemas.microsoft.com/office/drawing/2014/main" id="{97F21529-295E-4D1A-8B2F-EF557B9F8522}"/>
              </a:ext>
            </a:extLst>
          </p:cNvPr>
          <p:cNvSpPr txBox="1"/>
          <p:nvPr/>
        </p:nvSpPr>
        <p:spPr>
          <a:xfrm>
            <a:off x="1596172" y="1149716"/>
            <a:ext cx="2905760" cy="1200329"/>
          </a:xfrm>
          <a:prstGeom prst="rect">
            <a:avLst/>
          </a:prstGeom>
          <a:noFill/>
        </p:spPr>
        <p:txBody>
          <a:bodyPr wrap="square" rtlCol="0">
            <a:spAutoFit/>
          </a:bodyPr>
          <a:lstStyle/>
          <a:p>
            <a:r>
              <a:rPr lang="it-IT" i="1">
                <a:latin typeface="Roboto Light" panose="02000000000000000000" pitchFamily="2" charset="0"/>
                <a:ea typeface="Roboto Light" panose="02000000000000000000" pitchFamily="2" charset="0"/>
              </a:rPr>
              <a:t>How can </a:t>
            </a:r>
            <a:r>
              <a:rPr lang="it-IT" i="1" err="1">
                <a:latin typeface="Roboto Light" panose="02000000000000000000" pitchFamily="2" charset="0"/>
                <a:ea typeface="Roboto Light" panose="02000000000000000000" pitchFamily="2" charset="0"/>
              </a:rPr>
              <a:t>we</a:t>
            </a:r>
            <a:r>
              <a:rPr lang="it-IT" i="1">
                <a:latin typeface="Roboto Light" panose="02000000000000000000" pitchFamily="2" charset="0"/>
                <a:ea typeface="Roboto Light" panose="02000000000000000000" pitchFamily="2" charset="0"/>
              </a:rPr>
              <a:t> </a:t>
            </a:r>
            <a:r>
              <a:rPr lang="it-IT" b="1" i="1" err="1">
                <a:latin typeface="Roboto Light" panose="02000000000000000000" pitchFamily="2" charset="0"/>
                <a:ea typeface="Roboto Light" panose="02000000000000000000" pitchFamily="2" charset="0"/>
              </a:rPr>
              <a:t>find</a:t>
            </a:r>
            <a:r>
              <a:rPr lang="it-IT" b="1" i="1">
                <a:latin typeface="Roboto Light" panose="02000000000000000000" pitchFamily="2" charset="0"/>
                <a:ea typeface="Roboto Light" panose="02000000000000000000" pitchFamily="2" charset="0"/>
              </a:rPr>
              <a:t> new </a:t>
            </a:r>
            <a:r>
              <a:rPr lang="it-IT" b="1" i="1" err="1">
                <a:latin typeface="Roboto Light" panose="02000000000000000000" pitchFamily="2" charset="0"/>
                <a:ea typeface="Roboto Light" panose="02000000000000000000" pitchFamily="2" charset="0"/>
              </a:rPr>
              <a:t>artists</a:t>
            </a:r>
            <a:r>
              <a:rPr lang="it-IT" b="1" i="1">
                <a:latin typeface="Roboto Light" panose="02000000000000000000" pitchFamily="2" charset="0"/>
                <a:ea typeface="Roboto Light" panose="02000000000000000000" pitchFamily="2" charset="0"/>
              </a:rPr>
              <a:t> and hits </a:t>
            </a:r>
            <a:r>
              <a:rPr lang="it-IT" i="1">
                <a:latin typeface="Roboto Light" panose="02000000000000000000" pitchFamily="2" charset="0"/>
                <a:ea typeface="Roboto Light" panose="02000000000000000000" pitchFamily="2" charset="0"/>
              </a:rPr>
              <a:t>on </a:t>
            </a:r>
            <a:r>
              <a:rPr lang="it-IT" i="1" err="1">
                <a:latin typeface="Roboto Light" panose="02000000000000000000" pitchFamily="2" charset="0"/>
                <a:ea typeface="Roboto Light" panose="02000000000000000000" pitchFamily="2" charset="0"/>
              </a:rPr>
              <a:t>this</a:t>
            </a:r>
            <a:r>
              <a:rPr lang="it-IT" i="1">
                <a:latin typeface="Roboto Light" panose="02000000000000000000" pitchFamily="2" charset="0"/>
                <a:ea typeface="Roboto Light" panose="02000000000000000000" pitchFamily="2" charset="0"/>
              </a:rPr>
              <a:t> </a:t>
            </a:r>
            <a:r>
              <a:rPr lang="it-IT" i="1" err="1">
                <a:latin typeface="Roboto Light" panose="02000000000000000000" pitchFamily="2" charset="0"/>
                <a:ea typeface="Roboto Light" panose="02000000000000000000" pitchFamily="2" charset="0"/>
              </a:rPr>
              <a:t>platform</a:t>
            </a:r>
            <a:r>
              <a:rPr lang="it-IT" i="1">
                <a:latin typeface="Roboto Light" panose="02000000000000000000" pitchFamily="2" charset="0"/>
                <a:ea typeface="Roboto Light" panose="02000000000000000000" pitchFamily="2" charset="0"/>
              </a:rPr>
              <a:t>? </a:t>
            </a:r>
            <a:r>
              <a:rPr lang="it-IT" i="1" err="1">
                <a:latin typeface="Roboto Light" panose="02000000000000000000" pitchFamily="2" charset="0"/>
                <a:ea typeface="Roboto Light" panose="02000000000000000000" pitchFamily="2" charset="0"/>
              </a:rPr>
              <a:t>It</a:t>
            </a:r>
            <a:r>
              <a:rPr lang="it-IT" i="1">
                <a:latin typeface="Roboto Light" panose="02000000000000000000" pitchFamily="2" charset="0"/>
                <a:ea typeface="Roboto Light" panose="02000000000000000000" pitchFamily="2" charset="0"/>
              </a:rPr>
              <a:t> </a:t>
            </a:r>
            <a:r>
              <a:rPr lang="it-IT" i="1" err="1">
                <a:latin typeface="Roboto Light" panose="02000000000000000000" pitchFamily="2" charset="0"/>
                <a:ea typeface="Roboto Light" panose="02000000000000000000" pitchFamily="2" charset="0"/>
              </a:rPr>
              <a:t>is</a:t>
            </a:r>
            <a:r>
              <a:rPr lang="it-IT" i="1">
                <a:latin typeface="Roboto Light" panose="02000000000000000000" pitchFamily="2" charset="0"/>
                <a:ea typeface="Roboto Light" panose="02000000000000000000" pitchFamily="2" charset="0"/>
              </a:rPr>
              <a:t> </a:t>
            </a:r>
            <a:r>
              <a:rPr lang="it-IT" i="1" err="1">
                <a:latin typeface="Roboto Light" panose="02000000000000000000" pitchFamily="2" charset="0"/>
                <a:ea typeface="Roboto Light" panose="02000000000000000000" pitchFamily="2" charset="0"/>
              </a:rPr>
              <a:t>too</a:t>
            </a:r>
            <a:r>
              <a:rPr lang="it-IT" i="1">
                <a:latin typeface="Roboto Light" panose="02000000000000000000" pitchFamily="2" charset="0"/>
                <a:ea typeface="Roboto Light" panose="02000000000000000000" pitchFamily="2" charset="0"/>
              </a:rPr>
              <a:t> spread and </a:t>
            </a:r>
            <a:r>
              <a:rPr lang="it-IT" i="1" err="1">
                <a:latin typeface="Roboto Light" panose="02000000000000000000" pitchFamily="2" charset="0"/>
                <a:ea typeface="Roboto Light" panose="02000000000000000000" pitchFamily="2" charset="0"/>
              </a:rPr>
              <a:t>we</a:t>
            </a:r>
            <a:r>
              <a:rPr lang="it-IT" i="1">
                <a:latin typeface="Roboto Light" panose="02000000000000000000" pitchFamily="2" charset="0"/>
                <a:ea typeface="Roboto Light" panose="02000000000000000000" pitchFamily="2" charset="0"/>
              </a:rPr>
              <a:t> </a:t>
            </a:r>
            <a:r>
              <a:rPr lang="it-IT" i="1" err="1">
                <a:latin typeface="Roboto Light" panose="02000000000000000000" pitchFamily="2" charset="0"/>
                <a:ea typeface="Roboto Light" panose="02000000000000000000" pitchFamily="2" charset="0"/>
              </a:rPr>
              <a:t>lack</a:t>
            </a:r>
            <a:r>
              <a:rPr lang="it-IT" i="1">
                <a:latin typeface="Roboto Light" panose="02000000000000000000" pitchFamily="2" charset="0"/>
                <a:ea typeface="Roboto Light" panose="02000000000000000000" pitchFamily="2" charset="0"/>
              </a:rPr>
              <a:t> data!</a:t>
            </a:r>
          </a:p>
        </p:txBody>
      </p:sp>
      <p:sp>
        <p:nvSpPr>
          <p:cNvPr id="163" name="Bolla: nuvola 162">
            <a:extLst>
              <a:ext uri="{FF2B5EF4-FFF2-40B4-BE49-F238E27FC236}">
                <a16:creationId xmlns:a16="http://schemas.microsoft.com/office/drawing/2014/main" id="{B7A821B3-7152-4EA8-B4D2-A193256B9606}"/>
              </a:ext>
            </a:extLst>
          </p:cNvPr>
          <p:cNvSpPr/>
          <p:nvPr/>
        </p:nvSpPr>
        <p:spPr>
          <a:xfrm flipH="1">
            <a:off x="7239185" y="834257"/>
            <a:ext cx="3960958" cy="1921831"/>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64" name="CasellaDiTesto 163">
            <a:extLst>
              <a:ext uri="{FF2B5EF4-FFF2-40B4-BE49-F238E27FC236}">
                <a16:creationId xmlns:a16="http://schemas.microsoft.com/office/drawing/2014/main" id="{30B9F7D8-FA68-468A-9D4E-181C9520A449}"/>
              </a:ext>
            </a:extLst>
          </p:cNvPr>
          <p:cNvSpPr txBox="1"/>
          <p:nvPr/>
        </p:nvSpPr>
        <p:spPr>
          <a:xfrm>
            <a:off x="8134414" y="1134215"/>
            <a:ext cx="3008325" cy="1200329"/>
          </a:xfrm>
          <a:prstGeom prst="rect">
            <a:avLst/>
          </a:prstGeom>
          <a:noFill/>
        </p:spPr>
        <p:txBody>
          <a:bodyPr wrap="square" rtlCol="0">
            <a:spAutoFit/>
          </a:bodyPr>
          <a:lstStyle/>
          <a:p>
            <a:r>
              <a:rPr lang="it-IT" i="1">
                <a:latin typeface="Roboto Light" panose="02000000000000000000" pitchFamily="2" charset="0"/>
                <a:ea typeface="Roboto Light" panose="02000000000000000000" pitchFamily="2" charset="0"/>
              </a:rPr>
              <a:t>How can </a:t>
            </a:r>
            <a:r>
              <a:rPr lang="it-IT" i="1" err="1">
                <a:latin typeface="Roboto Light" panose="02000000000000000000" pitchFamily="2" charset="0"/>
                <a:ea typeface="Roboto Light" panose="02000000000000000000" pitchFamily="2" charset="0"/>
              </a:rPr>
              <a:t>we</a:t>
            </a:r>
            <a:r>
              <a:rPr lang="it-IT" i="1">
                <a:latin typeface="Roboto Light" panose="02000000000000000000" pitchFamily="2" charset="0"/>
                <a:ea typeface="Roboto Light" panose="02000000000000000000" pitchFamily="2" charset="0"/>
              </a:rPr>
              <a:t> </a:t>
            </a:r>
            <a:r>
              <a:rPr lang="it-IT" b="1" i="1">
                <a:latin typeface="Roboto Light" panose="02000000000000000000" pitchFamily="2" charset="0"/>
                <a:ea typeface="Roboto Light" panose="02000000000000000000" pitchFamily="2" charset="0"/>
              </a:rPr>
              <a:t>converge </a:t>
            </a:r>
            <a:r>
              <a:rPr lang="it-IT" b="1" i="1" err="1">
                <a:latin typeface="Roboto Light" panose="02000000000000000000" pitchFamily="2" charset="0"/>
                <a:ea typeface="Roboto Light" panose="02000000000000000000" pitchFamily="2" charset="0"/>
              </a:rPr>
              <a:t>TikTok</a:t>
            </a:r>
            <a:r>
              <a:rPr lang="it-IT" b="1" i="1">
                <a:latin typeface="Roboto Light" panose="02000000000000000000" pitchFamily="2" charset="0"/>
                <a:ea typeface="Roboto Light" panose="02000000000000000000" pitchFamily="2" charset="0"/>
              </a:rPr>
              <a:t> audience to the </a:t>
            </a:r>
            <a:r>
              <a:rPr lang="it-IT" b="1" i="1" err="1">
                <a:latin typeface="Roboto Light" panose="02000000000000000000" pitchFamily="2" charset="0"/>
                <a:ea typeface="Roboto Light" panose="02000000000000000000" pitchFamily="2" charset="0"/>
              </a:rPr>
              <a:t>songs</a:t>
            </a:r>
            <a:r>
              <a:rPr lang="it-IT" b="1" i="1">
                <a:latin typeface="Roboto Light" panose="02000000000000000000" pitchFamily="2" charset="0"/>
                <a:ea typeface="Roboto Light" panose="02000000000000000000" pitchFamily="2" charset="0"/>
              </a:rPr>
              <a:t> </a:t>
            </a:r>
            <a:r>
              <a:rPr lang="it-IT" i="1">
                <a:latin typeface="Roboto Light" panose="02000000000000000000" pitchFamily="2" charset="0"/>
                <a:ea typeface="Roboto Light" panose="02000000000000000000" pitchFamily="2" charset="0"/>
              </a:rPr>
              <a:t>of </a:t>
            </a:r>
            <a:r>
              <a:rPr lang="it-IT" i="1" err="1">
                <a:latin typeface="Roboto Light" panose="02000000000000000000" pitchFamily="2" charset="0"/>
                <a:ea typeface="Roboto Light" panose="02000000000000000000" pitchFamily="2" charset="0"/>
              </a:rPr>
              <a:t>our</a:t>
            </a:r>
            <a:r>
              <a:rPr lang="it-IT" i="1">
                <a:latin typeface="Roboto Light" panose="02000000000000000000" pitchFamily="2" charset="0"/>
                <a:ea typeface="Roboto Light" panose="02000000000000000000" pitchFamily="2" charset="0"/>
              </a:rPr>
              <a:t> </a:t>
            </a:r>
            <a:r>
              <a:rPr lang="it-IT" i="1" err="1">
                <a:latin typeface="Roboto Light" panose="02000000000000000000" pitchFamily="2" charset="0"/>
                <a:ea typeface="Roboto Light" panose="02000000000000000000" pitchFamily="2" charset="0"/>
              </a:rPr>
              <a:t>artists</a:t>
            </a:r>
            <a:r>
              <a:rPr lang="it-IT" i="1">
                <a:latin typeface="Roboto Light" panose="02000000000000000000" pitchFamily="2" charset="0"/>
                <a:ea typeface="Roboto Light" panose="02000000000000000000" pitchFamily="2" charset="0"/>
              </a:rPr>
              <a:t>? </a:t>
            </a:r>
            <a:r>
              <a:rPr lang="it-IT" i="1" err="1">
                <a:latin typeface="Roboto Light" panose="02000000000000000000" pitchFamily="2" charset="0"/>
                <a:ea typeface="Roboto Light" panose="02000000000000000000" pitchFamily="2" charset="0"/>
              </a:rPr>
              <a:t>We</a:t>
            </a:r>
            <a:r>
              <a:rPr lang="it-IT" i="1">
                <a:latin typeface="Roboto Light" panose="02000000000000000000" pitchFamily="2" charset="0"/>
                <a:ea typeface="Roboto Light" panose="02000000000000000000" pitchFamily="2" charset="0"/>
              </a:rPr>
              <a:t> </a:t>
            </a:r>
            <a:r>
              <a:rPr lang="it-IT" i="1" err="1">
                <a:latin typeface="Roboto Light" panose="02000000000000000000" pitchFamily="2" charset="0"/>
                <a:ea typeface="Roboto Light" panose="02000000000000000000" pitchFamily="2" charset="0"/>
              </a:rPr>
              <a:t>need</a:t>
            </a:r>
            <a:r>
              <a:rPr lang="it-IT" i="1">
                <a:latin typeface="Roboto Light" panose="02000000000000000000" pitchFamily="2" charset="0"/>
                <a:ea typeface="Roboto Light" panose="02000000000000000000" pitchFamily="2" charset="0"/>
              </a:rPr>
              <a:t> a new strategy!</a:t>
            </a:r>
          </a:p>
        </p:txBody>
      </p:sp>
      <p:sp>
        <p:nvSpPr>
          <p:cNvPr id="165" name="CasellaDiTesto 164">
            <a:extLst>
              <a:ext uri="{FF2B5EF4-FFF2-40B4-BE49-F238E27FC236}">
                <a16:creationId xmlns:a16="http://schemas.microsoft.com/office/drawing/2014/main" id="{D75E5870-DB54-4ED3-A021-A58BD1236AD4}"/>
              </a:ext>
            </a:extLst>
          </p:cNvPr>
          <p:cNvSpPr txBox="1"/>
          <p:nvPr/>
        </p:nvSpPr>
        <p:spPr>
          <a:xfrm>
            <a:off x="1862343" y="6042296"/>
            <a:ext cx="2211852" cy="523220"/>
          </a:xfrm>
          <a:prstGeom prst="rect">
            <a:avLst/>
          </a:prstGeom>
          <a:noFill/>
          <a:ln>
            <a:noFill/>
          </a:ln>
        </p:spPr>
        <p:txBody>
          <a:bodyPr wrap="square" rtlCol="0">
            <a:spAutoFit/>
          </a:bodyPr>
          <a:lstStyle/>
          <a:p>
            <a:r>
              <a:rPr lang="it-IT" sz="1400" i="1">
                <a:latin typeface="Roboto Light" panose="02000000000000000000" pitchFamily="2" charset="0"/>
                <a:ea typeface="Roboto Light" panose="02000000000000000000" pitchFamily="2" charset="0"/>
              </a:rPr>
              <a:t>Claudia, </a:t>
            </a:r>
            <a:r>
              <a:rPr lang="it-IT" sz="1400" b="1" i="1">
                <a:latin typeface="Roboto Light" panose="02000000000000000000" pitchFamily="2" charset="0"/>
                <a:ea typeface="Roboto Light" panose="02000000000000000000" pitchFamily="2" charset="0"/>
              </a:rPr>
              <a:t>A&amp;R</a:t>
            </a:r>
            <a:r>
              <a:rPr lang="it-IT" sz="1400" i="1">
                <a:latin typeface="Roboto Light" panose="02000000000000000000" pitchFamily="2" charset="0"/>
                <a:ea typeface="Roboto Light" panose="02000000000000000000" pitchFamily="2" charset="0"/>
              </a:rPr>
              <a:t> </a:t>
            </a:r>
            <a:r>
              <a:rPr lang="it-IT" sz="1400" err="1">
                <a:latin typeface="Roboto Light" panose="02000000000000000000" pitchFamily="2" charset="0"/>
                <a:ea typeface="Roboto Light" panose="02000000000000000000" pitchFamily="2" charset="0"/>
              </a:rPr>
              <a:t>function’s</a:t>
            </a:r>
            <a:r>
              <a:rPr lang="it-IT" sz="1400" i="1">
                <a:latin typeface="Roboto Light" panose="02000000000000000000" pitchFamily="2" charset="0"/>
                <a:ea typeface="Roboto Light" panose="02000000000000000000" pitchFamily="2" charset="0"/>
              </a:rPr>
              <a:t> </a:t>
            </a:r>
            <a:r>
              <a:rPr lang="it-IT" sz="1400" i="1" err="1">
                <a:latin typeface="Roboto Light" panose="02000000000000000000" pitchFamily="2" charset="0"/>
                <a:ea typeface="Roboto Light" panose="02000000000000000000" pitchFamily="2" charset="0"/>
              </a:rPr>
              <a:t>employee</a:t>
            </a:r>
            <a:r>
              <a:rPr lang="it-IT" sz="1400" i="1">
                <a:latin typeface="Roboto Light" panose="02000000000000000000" pitchFamily="2" charset="0"/>
                <a:ea typeface="Roboto Light" panose="02000000000000000000" pitchFamily="2" charset="0"/>
              </a:rPr>
              <a:t> </a:t>
            </a:r>
            <a:r>
              <a:rPr lang="it-IT" sz="1400" i="1" err="1">
                <a:latin typeface="Roboto Light" panose="02000000000000000000" pitchFamily="2" charset="0"/>
                <a:ea typeface="Roboto Light" panose="02000000000000000000" pitchFamily="2" charset="0"/>
              </a:rPr>
              <a:t>at</a:t>
            </a:r>
            <a:r>
              <a:rPr lang="it-IT" sz="1400" i="1">
                <a:latin typeface="Roboto Light" panose="02000000000000000000" pitchFamily="2" charset="0"/>
                <a:ea typeface="Roboto Light" panose="02000000000000000000" pitchFamily="2" charset="0"/>
              </a:rPr>
              <a:t> Sony Music</a:t>
            </a:r>
          </a:p>
        </p:txBody>
      </p:sp>
      <p:sp>
        <p:nvSpPr>
          <p:cNvPr id="166" name="CasellaDiTesto 165">
            <a:extLst>
              <a:ext uri="{FF2B5EF4-FFF2-40B4-BE49-F238E27FC236}">
                <a16:creationId xmlns:a16="http://schemas.microsoft.com/office/drawing/2014/main" id="{25FB8265-EE56-46C8-93A3-8732B3DF2129}"/>
              </a:ext>
            </a:extLst>
          </p:cNvPr>
          <p:cNvSpPr txBox="1"/>
          <p:nvPr/>
        </p:nvSpPr>
        <p:spPr>
          <a:xfrm>
            <a:off x="7848293" y="6042296"/>
            <a:ext cx="2302147" cy="523220"/>
          </a:xfrm>
          <a:prstGeom prst="rect">
            <a:avLst/>
          </a:prstGeom>
          <a:noFill/>
          <a:ln>
            <a:noFill/>
          </a:ln>
        </p:spPr>
        <p:txBody>
          <a:bodyPr wrap="square" rtlCol="0">
            <a:spAutoFit/>
          </a:bodyPr>
          <a:lstStyle/>
          <a:p>
            <a:r>
              <a:rPr lang="it-IT" sz="1400">
                <a:latin typeface="Roboto Light" panose="02000000000000000000" pitchFamily="2" charset="0"/>
                <a:ea typeface="Roboto Light" panose="02000000000000000000" pitchFamily="2" charset="0"/>
              </a:rPr>
              <a:t>Luca, </a:t>
            </a:r>
            <a:r>
              <a:rPr lang="it-IT" sz="1400" b="1">
                <a:latin typeface="Roboto Light" panose="02000000000000000000" pitchFamily="2" charset="0"/>
                <a:ea typeface="Roboto Light" panose="02000000000000000000" pitchFamily="2" charset="0"/>
              </a:rPr>
              <a:t>Marketing</a:t>
            </a:r>
            <a:r>
              <a:rPr lang="it-IT" sz="1400">
                <a:latin typeface="Roboto Light" panose="02000000000000000000" pitchFamily="2" charset="0"/>
                <a:ea typeface="Roboto Light" panose="02000000000000000000" pitchFamily="2" charset="0"/>
              </a:rPr>
              <a:t> </a:t>
            </a:r>
            <a:r>
              <a:rPr lang="it-IT" sz="1400" err="1">
                <a:latin typeface="Roboto Light" panose="02000000000000000000" pitchFamily="2" charset="0"/>
                <a:ea typeface="Roboto Light" panose="02000000000000000000" pitchFamily="2" charset="0"/>
              </a:rPr>
              <a:t>function’s</a:t>
            </a:r>
            <a:r>
              <a:rPr lang="it-IT" sz="1400">
                <a:latin typeface="Roboto Light" panose="02000000000000000000" pitchFamily="2" charset="0"/>
                <a:ea typeface="Roboto Light" panose="02000000000000000000" pitchFamily="2" charset="0"/>
              </a:rPr>
              <a:t> </a:t>
            </a:r>
            <a:r>
              <a:rPr lang="it-IT" sz="1400" err="1">
                <a:latin typeface="Roboto Light" panose="02000000000000000000" pitchFamily="2" charset="0"/>
                <a:ea typeface="Roboto Light" panose="02000000000000000000" pitchFamily="2" charset="0"/>
              </a:rPr>
              <a:t>employee</a:t>
            </a:r>
            <a:r>
              <a:rPr lang="it-IT" sz="1400">
                <a:latin typeface="Roboto Light" panose="02000000000000000000" pitchFamily="2" charset="0"/>
                <a:ea typeface="Roboto Light" panose="02000000000000000000" pitchFamily="2" charset="0"/>
              </a:rPr>
              <a:t> </a:t>
            </a:r>
            <a:r>
              <a:rPr lang="it-IT" sz="1400" err="1">
                <a:latin typeface="Roboto Light" panose="02000000000000000000" pitchFamily="2" charset="0"/>
                <a:ea typeface="Roboto Light" panose="02000000000000000000" pitchFamily="2" charset="0"/>
              </a:rPr>
              <a:t>at</a:t>
            </a:r>
            <a:r>
              <a:rPr lang="it-IT" sz="1400">
                <a:latin typeface="Roboto Light" panose="02000000000000000000" pitchFamily="2" charset="0"/>
                <a:ea typeface="Roboto Light" panose="02000000000000000000" pitchFamily="2" charset="0"/>
              </a:rPr>
              <a:t> Sony Music</a:t>
            </a:r>
          </a:p>
        </p:txBody>
      </p:sp>
      <p:sp>
        <p:nvSpPr>
          <p:cNvPr id="167" name="CasellaDiTesto 166">
            <a:extLst>
              <a:ext uri="{FF2B5EF4-FFF2-40B4-BE49-F238E27FC236}">
                <a16:creationId xmlns:a16="http://schemas.microsoft.com/office/drawing/2014/main" id="{9012CDF6-4C56-4048-AA1B-068D0566CC44}"/>
              </a:ext>
            </a:extLst>
          </p:cNvPr>
          <p:cNvSpPr txBox="1"/>
          <p:nvPr/>
        </p:nvSpPr>
        <p:spPr>
          <a:xfrm>
            <a:off x="3529477" y="2815793"/>
            <a:ext cx="4848144" cy="2292935"/>
          </a:xfrm>
          <a:prstGeom prst="rect">
            <a:avLst/>
          </a:prstGeom>
          <a:noFill/>
        </p:spPr>
        <p:txBody>
          <a:bodyPr wrap="square" rtlCol="0">
            <a:spAutoFit/>
          </a:bodyPr>
          <a:lstStyle/>
          <a:p>
            <a:pPr algn="ctr"/>
            <a:r>
              <a:rPr lang="it-IT" sz="2800" b="1">
                <a:solidFill>
                  <a:srgbClr val="C00000"/>
                </a:solidFill>
                <a:latin typeface="Bahnschrift SemiBold Condensed" panose="020B0502040204020203" pitchFamily="34" charset="0"/>
                <a:ea typeface="Roboto Light" panose="02000000000000000000" pitchFamily="2" charset="0"/>
              </a:rPr>
              <a:t>CUSTOMER PAINS</a:t>
            </a:r>
          </a:p>
          <a:p>
            <a:pPr marL="342900" indent="-342900">
              <a:lnSpc>
                <a:spcPct val="150000"/>
              </a:lnSpc>
              <a:buFont typeface="Wingdings" panose="05000000000000000000" pitchFamily="2" charset="2"/>
              <a:buChar char="q"/>
            </a:pPr>
            <a:r>
              <a:rPr lang="it-IT">
                <a:latin typeface="Roboto Light" panose="02000000000000000000" pitchFamily="2" charset="0"/>
                <a:ea typeface="Roboto Light" panose="02000000000000000000" pitchFamily="2" charset="0"/>
              </a:rPr>
              <a:t>High marketing </a:t>
            </a:r>
            <a:r>
              <a:rPr lang="it-IT" err="1">
                <a:latin typeface="Roboto Light" panose="02000000000000000000" pitchFamily="2" charset="0"/>
                <a:ea typeface="Roboto Light" panose="02000000000000000000" pitchFamily="2" charset="0"/>
              </a:rPr>
              <a:t>effort</a:t>
            </a:r>
            <a:r>
              <a:rPr lang="it-IT">
                <a:latin typeface="Roboto Light" panose="02000000000000000000" pitchFamily="2" charset="0"/>
                <a:ea typeface="Roboto Light" panose="02000000000000000000" pitchFamily="2" charset="0"/>
              </a:rPr>
              <a:t> </a:t>
            </a:r>
            <a:r>
              <a:rPr lang="it-IT" i="1">
                <a:latin typeface="Roboto Light" panose="02000000000000000000" pitchFamily="2" charset="0"/>
                <a:ea typeface="Roboto Light" panose="02000000000000000000" pitchFamily="2" charset="0"/>
              </a:rPr>
              <a:t>(Marketing </a:t>
            </a:r>
            <a:r>
              <a:rPr lang="it-IT" i="1" err="1">
                <a:latin typeface="Roboto Light" panose="02000000000000000000" pitchFamily="2" charset="0"/>
                <a:ea typeface="Roboto Light" panose="02000000000000000000" pitchFamily="2" charset="0"/>
              </a:rPr>
              <a:t>function</a:t>
            </a:r>
            <a:r>
              <a:rPr lang="it-IT" i="1">
                <a:latin typeface="Roboto Light" panose="02000000000000000000" pitchFamily="2" charset="0"/>
                <a:ea typeface="Roboto Light" panose="02000000000000000000" pitchFamily="2" charset="0"/>
              </a:rPr>
              <a:t>)</a:t>
            </a:r>
          </a:p>
          <a:p>
            <a:pPr marL="342900" indent="-342900">
              <a:buFont typeface="Wingdings" panose="05000000000000000000" pitchFamily="2" charset="2"/>
              <a:buChar char="q"/>
            </a:pPr>
            <a:r>
              <a:rPr lang="it-IT" err="1">
                <a:latin typeface="Roboto Light" panose="02000000000000000000" pitchFamily="2" charset="0"/>
                <a:ea typeface="Roboto Light" panose="02000000000000000000" pitchFamily="2" charset="0"/>
              </a:rPr>
              <a:t>Missing</a:t>
            </a:r>
            <a:r>
              <a:rPr lang="it-IT">
                <a:latin typeface="Roboto Light" panose="02000000000000000000" pitchFamily="2" charset="0"/>
                <a:ea typeface="Roboto Light" panose="02000000000000000000" pitchFamily="2" charset="0"/>
              </a:rPr>
              <a:t> </a:t>
            </a:r>
            <a:r>
              <a:rPr lang="it-IT" err="1">
                <a:latin typeface="Roboto Light" panose="02000000000000000000" pitchFamily="2" charset="0"/>
                <a:ea typeface="Roboto Light" panose="02000000000000000000" pitchFamily="2" charset="0"/>
              </a:rPr>
              <a:t>emerging</a:t>
            </a:r>
            <a:r>
              <a:rPr lang="it-IT">
                <a:latin typeface="Roboto Light" panose="02000000000000000000" pitchFamily="2" charset="0"/>
                <a:ea typeface="Roboto Light" panose="02000000000000000000" pitchFamily="2" charset="0"/>
              </a:rPr>
              <a:t> </a:t>
            </a:r>
            <a:r>
              <a:rPr lang="it-IT" err="1">
                <a:latin typeface="Roboto Light" panose="02000000000000000000" pitchFamily="2" charset="0"/>
                <a:ea typeface="Roboto Light" panose="02000000000000000000" pitchFamily="2" charset="0"/>
              </a:rPr>
              <a:t>artists</a:t>
            </a:r>
            <a:r>
              <a:rPr lang="it-IT">
                <a:latin typeface="Roboto Light" panose="02000000000000000000" pitchFamily="2" charset="0"/>
                <a:ea typeface="Roboto Light" panose="02000000000000000000" pitchFamily="2" charset="0"/>
              </a:rPr>
              <a:t> </a:t>
            </a:r>
            <a:r>
              <a:rPr lang="it-IT" i="1">
                <a:latin typeface="Roboto Light" panose="02000000000000000000" pitchFamily="2" charset="0"/>
                <a:ea typeface="Roboto Light" panose="02000000000000000000" pitchFamily="2" charset="0"/>
              </a:rPr>
              <a:t>(A&amp;R </a:t>
            </a:r>
            <a:r>
              <a:rPr lang="it-IT" i="1" err="1">
                <a:latin typeface="Roboto Light" panose="02000000000000000000" pitchFamily="2" charset="0"/>
                <a:ea typeface="Roboto Light" panose="02000000000000000000" pitchFamily="2" charset="0"/>
              </a:rPr>
              <a:t>function</a:t>
            </a:r>
            <a:r>
              <a:rPr lang="it-IT" i="1">
                <a:latin typeface="Roboto Light" panose="02000000000000000000" pitchFamily="2" charset="0"/>
                <a:ea typeface="Roboto Light" panose="02000000000000000000" pitchFamily="2" charset="0"/>
              </a:rPr>
              <a:t>)</a:t>
            </a:r>
          </a:p>
          <a:p>
            <a:pPr marL="342900" indent="-342900">
              <a:buFont typeface="Wingdings" panose="05000000000000000000" pitchFamily="2" charset="2"/>
              <a:buChar char="q"/>
            </a:pPr>
            <a:r>
              <a:rPr lang="it-IT" err="1">
                <a:latin typeface="Roboto Light" panose="02000000000000000000" pitchFamily="2" charset="0"/>
                <a:ea typeface="Roboto Light" panose="02000000000000000000" pitchFamily="2" charset="0"/>
              </a:rPr>
              <a:t>Lack</a:t>
            </a:r>
            <a:r>
              <a:rPr lang="it-IT">
                <a:latin typeface="Roboto Light" panose="02000000000000000000" pitchFamily="2" charset="0"/>
                <a:ea typeface="Roboto Light" panose="02000000000000000000" pitchFamily="2" charset="0"/>
              </a:rPr>
              <a:t> of data</a:t>
            </a:r>
          </a:p>
          <a:p>
            <a:pPr marL="342900" indent="-342900">
              <a:buFont typeface="Wingdings" panose="05000000000000000000" pitchFamily="2" charset="2"/>
              <a:buChar char="q"/>
            </a:pPr>
            <a:r>
              <a:rPr lang="it-IT" err="1">
                <a:latin typeface="Roboto Light" panose="02000000000000000000" pitchFamily="2" charset="0"/>
                <a:ea typeface="Roboto Light" panose="02000000000000000000" pitchFamily="2" charset="0"/>
              </a:rPr>
              <a:t>Unfamiliar</a:t>
            </a:r>
            <a:r>
              <a:rPr lang="it-IT">
                <a:latin typeface="Roboto Light" panose="02000000000000000000" pitchFamily="2" charset="0"/>
                <a:ea typeface="Roboto Light" panose="02000000000000000000" pitchFamily="2" charset="0"/>
              </a:rPr>
              <a:t> and fast </a:t>
            </a:r>
            <a:r>
              <a:rPr lang="it-IT" err="1">
                <a:latin typeface="Roboto Light" panose="02000000000000000000" pitchFamily="2" charset="0"/>
                <a:ea typeface="Roboto Light" panose="02000000000000000000" pitchFamily="2" charset="0"/>
              </a:rPr>
              <a:t>environment</a:t>
            </a:r>
            <a:endParaRPr lang="it-IT">
              <a:latin typeface="Roboto Light" panose="02000000000000000000" pitchFamily="2" charset="0"/>
              <a:ea typeface="Roboto Light" panose="02000000000000000000" pitchFamily="2" charset="0"/>
            </a:endParaRPr>
          </a:p>
          <a:p>
            <a:pPr marL="342900" indent="-342900">
              <a:buFont typeface="Wingdings" panose="05000000000000000000" pitchFamily="2" charset="2"/>
              <a:buChar char="q"/>
            </a:pPr>
            <a:r>
              <a:rPr lang="it-IT">
                <a:latin typeface="Roboto Light" panose="02000000000000000000" pitchFamily="2" charset="0"/>
                <a:ea typeface="Roboto Light" panose="02000000000000000000" pitchFamily="2" charset="0"/>
              </a:rPr>
              <a:t>Little control on the </a:t>
            </a:r>
            <a:r>
              <a:rPr lang="it-IT" err="1">
                <a:latin typeface="Roboto Light" panose="02000000000000000000" pitchFamily="2" charset="0"/>
                <a:ea typeface="Roboto Light" panose="02000000000000000000" pitchFamily="2" charset="0"/>
              </a:rPr>
              <a:t>platform</a:t>
            </a:r>
            <a:endParaRPr lang="it-IT">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endParaRPr lang="it-IT" sz="1600"/>
          </a:p>
        </p:txBody>
      </p:sp>
    </p:spTree>
    <p:extLst>
      <p:ext uri="{BB962C8B-B14F-4D97-AF65-F5344CB8AC3E}">
        <p14:creationId xmlns:p14="http://schemas.microsoft.com/office/powerpoint/2010/main" val="24105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5"/>
                                        </p:tgtEl>
                                        <p:attrNameLst>
                                          <p:attrName>style.visibility</p:attrName>
                                        </p:attrNameLst>
                                      </p:cBhvr>
                                      <p:to>
                                        <p:strVal val="visible"/>
                                      </p:to>
                                    </p:set>
                                    <p:animEffect transition="in" filter="fade">
                                      <p:cBhvr>
                                        <p:cTn id="16" dur="500"/>
                                        <p:tgtEl>
                                          <p:spTgt spid="1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4"/>
                                        </p:tgtEl>
                                        <p:attrNameLst>
                                          <p:attrName>style.visibility</p:attrName>
                                        </p:attrNameLst>
                                      </p:cBhvr>
                                      <p:to>
                                        <p:strVal val="visible"/>
                                      </p:to>
                                    </p:set>
                                    <p:animEffect transition="in" filter="fade">
                                      <p:cBhvr>
                                        <p:cTn id="24" dur="500"/>
                                        <p:tgtEl>
                                          <p:spTgt spid="1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6"/>
                                        </p:tgtEl>
                                        <p:attrNameLst>
                                          <p:attrName>style.visibility</p:attrName>
                                        </p:attrNameLst>
                                      </p:cBhvr>
                                      <p:to>
                                        <p:strVal val="visible"/>
                                      </p:to>
                                    </p:set>
                                    <p:animEffect transition="in" filter="fade">
                                      <p:cBhvr>
                                        <p:cTn id="27" dur="500"/>
                                        <p:tgtEl>
                                          <p:spTgt spid="1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3"/>
                                        </p:tgtEl>
                                        <p:attrNameLst>
                                          <p:attrName>style.visibility</p:attrName>
                                        </p:attrNameLst>
                                      </p:cBhvr>
                                      <p:to>
                                        <p:strVal val="visible"/>
                                      </p:to>
                                    </p:set>
                                    <p:animEffect transition="in" filter="fade">
                                      <p:cBhvr>
                                        <p:cTn id="30" dur="500"/>
                                        <p:tgtEl>
                                          <p:spTgt spid="1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8"/>
                                        </p:tgtEl>
                                        <p:attrNameLst>
                                          <p:attrName>style.visibility</p:attrName>
                                        </p:attrNameLst>
                                      </p:cBhvr>
                                      <p:to>
                                        <p:strVal val="visible"/>
                                      </p:to>
                                    </p:set>
                                    <p:animEffect transition="in" filter="fade">
                                      <p:cBhvr>
                                        <p:cTn id="38"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3" grpId="0" animBg="1"/>
      <p:bldP spid="2" grpId="0"/>
      <p:bldP spid="163" grpId="0" animBg="1"/>
      <p:bldP spid="164" grpId="0"/>
      <p:bldP spid="165" grpId="0"/>
      <p:bldP spid="166" grpId="0"/>
      <p:bldP spid="16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16</a:t>
            </a:r>
          </a:p>
        </p:txBody>
      </p:sp>
      <p:pic>
        <p:nvPicPr>
          <p:cNvPr id="3" name="Immagine 2">
            <a:extLst>
              <a:ext uri="{FF2B5EF4-FFF2-40B4-BE49-F238E27FC236}">
                <a16:creationId xmlns:a16="http://schemas.microsoft.com/office/drawing/2014/main" id="{AD5B6882-4D21-4355-883B-CC463C6CEABA}"/>
              </a:ext>
            </a:extLst>
          </p:cNvPr>
          <p:cNvPicPr>
            <a:picLocks noChangeAspect="1"/>
          </p:cNvPicPr>
          <p:nvPr/>
        </p:nvPicPr>
        <p:blipFill>
          <a:blip r:embed="rId3"/>
          <a:stretch>
            <a:fillRect/>
          </a:stretch>
        </p:blipFill>
        <p:spPr>
          <a:xfrm>
            <a:off x="293553" y="802619"/>
            <a:ext cx="11114016" cy="5587575"/>
          </a:xfrm>
          <a:prstGeom prst="rect">
            <a:avLst/>
          </a:prstGeom>
          <a:ln>
            <a:noFill/>
          </a:ln>
        </p:spPr>
      </p:pic>
      <p:sp>
        <p:nvSpPr>
          <p:cNvPr id="12" name="CasellaDiTesto 11">
            <a:extLst>
              <a:ext uri="{FF2B5EF4-FFF2-40B4-BE49-F238E27FC236}">
                <a16:creationId xmlns:a16="http://schemas.microsoft.com/office/drawing/2014/main" id="{13F47760-0FFB-464E-B87A-645F7D48CAB7}"/>
              </a:ext>
            </a:extLst>
          </p:cNvPr>
          <p:cNvSpPr txBox="1"/>
          <p:nvPr/>
        </p:nvSpPr>
        <p:spPr>
          <a:xfrm>
            <a:off x="0" y="75198"/>
            <a:ext cx="5580668"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Marketing Framework: TikTok </a:t>
            </a:r>
            <a:r>
              <a:rPr lang="it-IT" sz="2400" err="1">
                <a:solidFill>
                  <a:schemeClr val="bg1"/>
                </a:solidFill>
                <a:latin typeface="Bahnschrift SemiBold SemiConden" panose="020B0502040204020203" pitchFamily="34" charset="0"/>
                <a:ea typeface="Roboto Light" panose="02000000000000000000" pitchFamily="2" charset="0"/>
              </a:rPr>
              <a:t>Distant</a:t>
            </a:r>
            <a:r>
              <a:rPr lang="it-IT" sz="2400">
                <a:solidFill>
                  <a:schemeClr val="bg1"/>
                </a:solidFill>
                <a:latin typeface="Bahnschrift SemiBold SemiConden" panose="020B0502040204020203" pitchFamily="34" charset="0"/>
                <a:ea typeface="Roboto Light" panose="02000000000000000000" pitchFamily="2" charset="0"/>
              </a:rPr>
              <a:t> Artist</a:t>
            </a:r>
          </a:p>
        </p:txBody>
      </p:sp>
    </p:spTree>
    <p:extLst>
      <p:ext uri="{BB962C8B-B14F-4D97-AF65-F5344CB8AC3E}">
        <p14:creationId xmlns:p14="http://schemas.microsoft.com/office/powerpoint/2010/main" val="1267774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17</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defPPr>
              <a:defRPr lang="it-IT"/>
            </a:defPPr>
            <a:lvl1pPr>
              <a:defRPr sz="2400">
                <a:solidFill>
                  <a:schemeClr val="bg1"/>
                </a:solidFill>
                <a:latin typeface="Bahnschrift SemiBold SemiConden" panose="020B0502040204020203" pitchFamily="34" charset="0"/>
                <a:ea typeface="Roboto Light" panose="02000000000000000000" pitchFamily="2" charset="0"/>
              </a:defRPr>
            </a:lvl1pPr>
          </a:lstStyle>
          <a:p>
            <a:r>
              <a:rPr lang="it-IT"/>
              <a:t>Marketing Service </a:t>
            </a:r>
            <a:r>
              <a:rPr lang="it-IT" err="1"/>
              <a:t>Blueprint</a:t>
            </a:r>
            <a:endParaRPr lang="it-IT"/>
          </a:p>
        </p:txBody>
      </p:sp>
      <p:pic>
        <p:nvPicPr>
          <p:cNvPr id="2" name="Immagine 1">
            <a:extLst>
              <a:ext uri="{FF2B5EF4-FFF2-40B4-BE49-F238E27FC236}">
                <a16:creationId xmlns:a16="http://schemas.microsoft.com/office/drawing/2014/main" id="{82F0ACB1-5D9C-4F5E-84BA-88DE6E3FD0AE}"/>
              </a:ext>
            </a:extLst>
          </p:cNvPr>
          <p:cNvPicPr>
            <a:picLocks noChangeAspect="1"/>
          </p:cNvPicPr>
          <p:nvPr/>
        </p:nvPicPr>
        <p:blipFill>
          <a:blip r:embed="rId3"/>
          <a:stretch>
            <a:fillRect/>
          </a:stretch>
        </p:blipFill>
        <p:spPr>
          <a:xfrm>
            <a:off x="1155174" y="662474"/>
            <a:ext cx="9881651" cy="6195526"/>
          </a:xfrm>
          <a:prstGeom prst="rect">
            <a:avLst/>
          </a:prstGeom>
        </p:spPr>
      </p:pic>
    </p:spTree>
    <p:extLst>
      <p:ext uri="{BB962C8B-B14F-4D97-AF65-F5344CB8AC3E}">
        <p14:creationId xmlns:p14="http://schemas.microsoft.com/office/powerpoint/2010/main" val="2690151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18</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defPPr>
              <a:defRPr lang="it-IT"/>
            </a:defPPr>
            <a:lvl1pPr>
              <a:defRPr sz="2400">
                <a:solidFill>
                  <a:schemeClr val="bg1"/>
                </a:solidFill>
                <a:latin typeface="Bahnschrift SemiBold SemiConden" panose="020B0502040204020203" pitchFamily="34" charset="0"/>
                <a:ea typeface="Roboto Light" panose="02000000000000000000" pitchFamily="2" charset="0"/>
              </a:defRPr>
            </a:lvl1pPr>
          </a:lstStyle>
          <a:p>
            <a:r>
              <a:rPr lang="it-IT"/>
              <a:t>Key </a:t>
            </a:r>
            <a:r>
              <a:rPr lang="it-IT" err="1"/>
              <a:t>Metrics</a:t>
            </a:r>
            <a:endParaRPr lang="it-IT"/>
          </a:p>
        </p:txBody>
      </p:sp>
      <p:pic>
        <p:nvPicPr>
          <p:cNvPr id="3" name="Immagine 2">
            <a:extLst>
              <a:ext uri="{FF2B5EF4-FFF2-40B4-BE49-F238E27FC236}">
                <a16:creationId xmlns:a16="http://schemas.microsoft.com/office/drawing/2014/main" id="{1C2889B9-7B91-4E69-87A5-51BB8B9C11EE}"/>
              </a:ext>
            </a:extLst>
          </p:cNvPr>
          <p:cNvPicPr>
            <a:picLocks noChangeAspect="1"/>
          </p:cNvPicPr>
          <p:nvPr/>
        </p:nvPicPr>
        <p:blipFill rotWithShape="1">
          <a:blip r:embed="rId3"/>
          <a:srcRect l="5831" r="2831" b="40997"/>
          <a:stretch/>
        </p:blipFill>
        <p:spPr>
          <a:xfrm>
            <a:off x="2630129" y="612061"/>
            <a:ext cx="6931742" cy="6079896"/>
          </a:xfrm>
          <a:prstGeom prst="rect">
            <a:avLst/>
          </a:prstGeom>
        </p:spPr>
      </p:pic>
    </p:spTree>
    <p:extLst>
      <p:ext uri="{BB962C8B-B14F-4D97-AF65-F5344CB8AC3E}">
        <p14:creationId xmlns:p14="http://schemas.microsoft.com/office/powerpoint/2010/main" val="303327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19</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defPPr>
              <a:defRPr lang="it-IT"/>
            </a:defPPr>
            <a:lvl1pPr>
              <a:defRPr sz="2400">
                <a:solidFill>
                  <a:schemeClr val="bg1"/>
                </a:solidFill>
                <a:latin typeface="Bahnschrift SemiBold SemiConden" panose="020B0502040204020203" pitchFamily="34" charset="0"/>
                <a:ea typeface="Roboto Light" panose="02000000000000000000" pitchFamily="2" charset="0"/>
              </a:defRPr>
            </a:lvl1pPr>
          </a:lstStyle>
          <a:p>
            <a:r>
              <a:rPr lang="it-IT"/>
              <a:t>Key </a:t>
            </a:r>
            <a:r>
              <a:rPr lang="it-IT" err="1"/>
              <a:t>Metrics</a:t>
            </a:r>
            <a:endParaRPr lang="it-IT"/>
          </a:p>
        </p:txBody>
      </p:sp>
      <p:pic>
        <p:nvPicPr>
          <p:cNvPr id="3" name="Immagine 2">
            <a:extLst>
              <a:ext uri="{FF2B5EF4-FFF2-40B4-BE49-F238E27FC236}">
                <a16:creationId xmlns:a16="http://schemas.microsoft.com/office/drawing/2014/main" id="{1C2889B9-7B91-4E69-87A5-51BB8B9C11EE}"/>
              </a:ext>
            </a:extLst>
          </p:cNvPr>
          <p:cNvPicPr>
            <a:picLocks noChangeAspect="1"/>
          </p:cNvPicPr>
          <p:nvPr/>
        </p:nvPicPr>
        <p:blipFill rotWithShape="1">
          <a:blip r:embed="rId3"/>
          <a:srcRect l="5622" t="58804" r="2879"/>
          <a:stretch/>
        </p:blipFill>
        <p:spPr>
          <a:xfrm>
            <a:off x="2701201" y="986895"/>
            <a:ext cx="6789598" cy="4150683"/>
          </a:xfrm>
          <a:prstGeom prst="rect">
            <a:avLst/>
          </a:prstGeom>
        </p:spPr>
      </p:pic>
      <p:pic>
        <p:nvPicPr>
          <p:cNvPr id="8" name="Immagine 7">
            <a:extLst>
              <a:ext uri="{FF2B5EF4-FFF2-40B4-BE49-F238E27FC236}">
                <a16:creationId xmlns:a16="http://schemas.microsoft.com/office/drawing/2014/main" id="{E35EE33E-C921-4AAA-9D0F-888B20C64F89}"/>
              </a:ext>
            </a:extLst>
          </p:cNvPr>
          <p:cNvPicPr>
            <a:picLocks noChangeAspect="1"/>
          </p:cNvPicPr>
          <p:nvPr/>
        </p:nvPicPr>
        <p:blipFill>
          <a:blip r:embed="rId4"/>
          <a:stretch>
            <a:fillRect/>
          </a:stretch>
        </p:blipFill>
        <p:spPr>
          <a:xfrm>
            <a:off x="2364201" y="5784912"/>
            <a:ext cx="7463598" cy="550506"/>
          </a:xfrm>
          <a:prstGeom prst="rect">
            <a:avLst/>
          </a:prstGeom>
        </p:spPr>
      </p:pic>
    </p:spTree>
    <p:extLst>
      <p:ext uri="{BB962C8B-B14F-4D97-AF65-F5344CB8AC3E}">
        <p14:creationId xmlns:p14="http://schemas.microsoft.com/office/powerpoint/2010/main" val="915349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F34BB6E-F364-4AD4-9303-D78F4363F86A}"/>
                  </a:ext>
                </a:extLst>
              </p:cNvPr>
              <p:cNvSpPr/>
              <p:nvPr/>
            </p:nvSpPr>
            <p:spPr>
              <a:xfrm>
                <a:off x="4724400" y="1551807"/>
                <a:ext cx="775335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sz="1600" b="1" i="1">
                          <a:latin typeface="Cambria Math" panose="02040503050406030204" pitchFamily="18" charset="0"/>
                        </a:rPr>
                        <m:t>𝑷𝒐𝒕𝒆𝒏𝒕𝒊𝒂𝒍</m:t>
                      </m:r>
                      <m:r>
                        <a:rPr lang="it-IT" sz="1600" b="1" i="1">
                          <a:latin typeface="Cambria Math" panose="02040503050406030204" pitchFamily="18" charset="0"/>
                        </a:rPr>
                        <m:t> </m:t>
                      </m:r>
                      <m:r>
                        <a:rPr lang="it-IT" sz="1600" b="1" i="1">
                          <a:latin typeface="Cambria Math" panose="02040503050406030204" pitchFamily="18" charset="0"/>
                        </a:rPr>
                        <m:t>𝒎𝒂𝒓𝒌𝒆𝒕</m:t>
                      </m:r>
                      <m:r>
                        <a:rPr lang="it-IT" sz="1600" i="1">
                          <a:latin typeface="Cambria Math" panose="02040503050406030204" pitchFamily="18" charset="0"/>
                        </a:rPr>
                        <m:t>=</m:t>
                      </m:r>
                      <m:r>
                        <a:rPr lang="it-IT" sz="1600" i="1">
                          <a:latin typeface="Cambria Math" panose="02040503050406030204" pitchFamily="18" charset="0"/>
                        </a:rPr>
                        <m:t>𝑇𝑖𝑘𝑇𝑜𝑘</m:t>
                      </m:r>
                      <m:r>
                        <a:rPr lang="it-IT" sz="1600" i="1">
                          <a:latin typeface="Cambria Math" panose="02040503050406030204" pitchFamily="18" charset="0"/>
                        </a:rPr>
                        <m:t> </m:t>
                      </m:r>
                      <m:r>
                        <a:rPr lang="it-IT" sz="1600" i="1">
                          <a:latin typeface="Cambria Math" panose="02040503050406030204" pitchFamily="18" charset="0"/>
                        </a:rPr>
                        <m:t>𝑢𝑠𝑒𝑟𝑠</m:t>
                      </m:r>
                      <m:r>
                        <a:rPr lang="it-IT" sz="1600" i="1">
                          <a:latin typeface="Cambria Math" panose="02040503050406030204" pitchFamily="18" charset="0"/>
                        </a:rPr>
                        <m:t>∗0,63∗0,63</m:t>
                      </m:r>
                    </m:oMath>
                  </m:oMathPara>
                </a14:m>
                <a:endParaRPr lang="en-GB" sz="1600"/>
              </a:p>
            </p:txBody>
          </p:sp>
        </mc:Choice>
        <mc:Fallback xmlns="">
          <p:sp>
            <p:nvSpPr>
              <p:cNvPr id="2" name="Rectangle 1">
                <a:extLst>
                  <a:ext uri="{FF2B5EF4-FFF2-40B4-BE49-F238E27FC236}">
                    <a16:creationId xmlns:a16="http://schemas.microsoft.com/office/drawing/2014/main" id="{6F34BB6E-F364-4AD4-9303-D78F4363F86A}"/>
                  </a:ext>
                </a:extLst>
              </p:cNvPr>
              <p:cNvSpPr>
                <a:spLocks noRot="1" noChangeAspect="1" noMove="1" noResize="1" noEditPoints="1" noAdjustHandles="1" noChangeArrowheads="1" noChangeShapeType="1" noTextEdit="1"/>
              </p:cNvSpPr>
              <p:nvPr/>
            </p:nvSpPr>
            <p:spPr>
              <a:xfrm>
                <a:off x="4724400" y="1551807"/>
                <a:ext cx="7753350" cy="3385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A27FFBC-97A2-4880-AFF1-204CB1D7051E}"/>
                  </a:ext>
                </a:extLst>
              </p:cNvPr>
              <p:cNvSpPr/>
              <p:nvPr/>
            </p:nvSpPr>
            <p:spPr>
              <a:xfrm>
                <a:off x="657224" y="2202909"/>
                <a:ext cx="1087755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600" i="1">
                              <a:latin typeface="Cambria Math" panose="02040503050406030204" pitchFamily="18" charset="0"/>
                            </a:rPr>
                          </m:ctrlPr>
                        </m:sSupPr>
                        <m:e>
                          <m:r>
                            <a:rPr lang="en-GB" sz="1600">
                              <a:latin typeface="Cambria Math" panose="02040503050406030204" pitchFamily="18" charset="0"/>
                            </a:rPr>
                            <m:t>#</m:t>
                          </m:r>
                          <m:r>
                            <a:rPr lang="en-GB" sz="1600" b="1" i="1">
                              <a:latin typeface="Cambria Math" panose="02040503050406030204" pitchFamily="18" charset="0"/>
                            </a:rPr>
                            <m:t>𝑻𝒊𝒌𝑻𝒐𝒌</m:t>
                          </m:r>
                          <m:r>
                            <a:rPr lang="en-GB" sz="1600" b="0" i="0">
                              <a:latin typeface="Cambria Math" panose="02040503050406030204" pitchFamily="18" charset="0"/>
                            </a:rPr>
                            <m:t> </m:t>
                          </m:r>
                          <m:r>
                            <a:rPr lang="en-GB" sz="1600" b="1" i="1">
                              <a:latin typeface="Cambria Math" panose="02040503050406030204" pitchFamily="18" charset="0"/>
                            </a:rPr>
                            <m:t>𝒖𝒔𝒆𝒓𝒔</m:t>
                          </m:r>
                          <m:r>
                            <a:rPr lang="en-GB" sz="1600" b="0" i="0">
                              <a:latin typeface="Cambria Math" panose="02040503050406030204" pitchFamily="18" charset="0"/>
                            </a:rPr>
                            <m:t> </m:t>
                          </m:r>
                          <m:r>
                            <a:rPr lang="en-GB" sz="1600" b="1" i="1">
                              <a:latin typeface="Cambria Math" panose="02040503050406030204" pitchFamily="18" charset="0"/>
                            </a:rPr>
                            <m:t>𝒘𝒊𝒕𝒉</m:t>
                          </m:r>
                          <m:r>
                            <a:rPr lang="en-GB" sz="1600" b="0" i="0">
                              <a:latin typeface="Cambria Math" panose="02040503050406030204" pitchFamily="18" charset="0"/>
                            </a:rPr>
                            <m:t> </m:t>
                          </m:r>
                          <m:r>
                            <a:rPr lang="en-GB" sz="1600" b="1" i="1">
                              <a:latin typeface="Cambria Math" panose="02040503050406030204" pitchFamily="18" charset="0"/>
                            </a:rPr>
                            <m:t>𝒂</m:t>
                          </m:r>
                          <m:r>
                            <a:rPr lang="en-GB" sz="1600" b="0" i="0">
                              <a:latin typeface="Cambria Math" panose="02040503050406030204" pitchFamily="18" charset="0"/>
                            </a:rPr>
                            <m:t> </m:t>
                          </m:r>
                          <m:r>
                            <a:rPr lang="en-GB" sz="1600" b="1" i="1">
                              <a:latin typeface="Cambria Math" panose="02040503050406030204" pitchFamily="18" charset="0"/>
                            </a:rPr>
                            <m:t>𝒑𝒂𝒊𝒅</m:t>
                          </m:r>
                          <m:r>
                            <a:rPr lang="en-GB" sz="1600" b="0" i="0">
                              <a:latin typeface="Cambria Math" panose="02040503050406030204" pitchFamily="18" charset="0"/>
                            </a:rPr>
                            <m:t> </m:t>
                          </m:r>
                          <m:r>
                            <a:rPr lang="en-GB" sz="1600" b="1" i="1">
                              <a:latin typeface="Cambria Math" panose="02040503050406030204" pitchFamily="18" charset="0"/>
                            </a:rPr>
                            <m:t>𝒔𝒖𝒃𝒔𝒄𝒓𝒊𝒑𝒕𝒊𝒐𝒏</m:t>
                          </m:r>
                          <m:r>
                            <a:rPr lang="en-GB" sz="1600" b="0" i="0">
                              <a:latin typeface="Cambria Math" panose="02040503050406030204" pitchFamily="18" charset="0"/>
                            </a:rPr>
                            <m:t> </m:t>
                          </m:r>
                          <m:r>
                            <a:rPr lang="en-GB" sz="1600" b="1" i="1">
                              <a:latin typeface="Cambria Math" panose="02040503050406030204" pitchFamily="18" charset="0"/>
                            </a:rPr>
                            <m:t>𝒄𝒐𝒏𝒗𝒆𝒓𝒕𝒆𝒅</m:t>
                          </m:r>
                        </m:e>
                        <m:sup>
                          <m:r>
                            <a:rPr lang="en-GB" sz="1600" b="0" i="0">
                              <a:latin typeface="Cambria Math" panose="02040503050406030204" pitchFamily="18" charset="0"/>
                            </a:rPr>
                            <m:t>1</m:t>
                          </m:r>
                        </m:sup>
                      </m:sSup>
                      <m:r>
                        <a:rPr lang="en-GB" sz="1600" b="0" i="0">
                          <a:latin typeface="Cambria Math" panose="02040503050406030204" pitchFamily="18" charset="0"/>
                        </a:rPr>
                        <m:t>=</m:t>
                      </m:r>
                      <m:r>
                        <a:rPr lang="en-GB" sz="1600" b="0" i="1">
                          <a:latin typeface="Cambria Math" panose="02040503050406030204" pitchFamily="18" charset="0"/>
                        </a:rPr>
                        <m:t>𝑃𝑜𝑡𝑒𝑛𝑡𝑖𝑎𝑙</m:t>
                      </m:r>
                      <m:r>
                        <a:rPr lang="en-GB" sz="1600" b="0" i="0">
                          <a:latin typeface="Cambria Math" panose="02040503050406030204" pitchFamily="18" charset="0"/>
                        </a:rPr>
                        <m:t> </m:t>
                      </m:r>
                      <m:r>
                        <a:rPr lang="en-GB" sz="1600" b="0" i="1">
                          <a:latin typeface="Cambria Math" panose="02040503050406030204" pitchFamily="18" charset="0"/>
                        </a:rPr>
                        <m:t>𝑚𝑎𝑟𝑘𝑒𝑡</m:t>
                      </m:r>
                      <m:r>
                        <a:rPr lang="en-GB" sz="1600" b="0" i="0">
                          <a:latin typeface="Cambria Math" panose="02040503050406030204" pitchFamily="18" charset="0"/>
                        </a:rPr>
                        <m:t>∗</m:t>
                      </m:r>
                      <m:sSup>
                        <m:sSupPr>
                          <m:ctrlPr>
                            <a:rPr lang="en-GB" sz="1600" b="0" i="1">
                              <a:latin typeface="Cambria Math" panose="02040503050406030204" pitchFamily="18" charset="0"/>
                            </a:rPr>
                          </m:ctrlPr>
                        </m:sSupPr>
                        <m:e>
                          <m:r>
                            <a:rPr lang="en-GB" sz="1600" b="0" i="0">
                              <a:latin typeface="Cambria Math" panose="02040503050406030204" pitchFamily="18" charset="0"/>
                            </a:rPr>
                            <m:t>%</m:t>
                          </m:r>
                          <m:r>
                            <a:rPr lang="en-GB" sz="1600" b="0" i="1">
                              <a:latin typeface="Cambria Math" panose="02040503050406030204" pitchFamily="18" charset="0"/>
                            </a:rPr>
                            <m:t>𝑢𝑠𝑒𝑟𝑠</m:t>
                          </m:r>
                          <m:r>
                            <a:rPr lang="en-GB" sz="1600" b="0" i="0">
                              <a:latin typeface="Cambria Math" panose="02040503050406030204" pitchFamily="18" charset="0"/>
                            </a:rPr>
                            <m:t> </m:t>
                          </m:r>
                          <m:r>
                            <a:rPr lang="en-GB" sz="1600" b="0" i="1">
                              <a:latin typeface="Cambria Math" panose="02040503050406030204" pitchFamily="18" charset="0"/>
                            </a:rPr>
                            <m:t>𝑐𝑜𝑛𝑣𝑒𝑟𝑡𝑒𝑑</m:t>
                          </m:r>
                        </m:e>
                        <m:sup>
                          <m:r>
                            <a:rPr lang="en-GB" sz="1600" b="0" i="0">
                              <a:latin typeface="Cambria Math" panose="02040503050406030204" pitchFamily="18" charset="0"/>
                            </a:rPr>
                            <m:t>2</m:t>
                          </m:r>
                        </m:sup>
                      </m:sSup>
                    </m:oMath>
                  </m:oMathPara>
                </a14:m>
                <a:endParaRPr lang="en-GB" sz="1600"/>
              </a:p>
            </p:txBody>
          </p:sp>
        </mc:Choice>
        <mc:Fallback xmlns="">
          <p:sp>
            <p:nvSpPr>
              <p:cNvPr id="5" name="Rectangle 4">
                <a:extLst>
                  <a:ext uri="{FF2B5EF4-FFF2-40B4-BE49-F238E27FC236}">
                    <a16:creationId xmlns:a16="http://schemas.microsoft.com/office/drawing/2014/main" id="{3A27FFBC-97A2-4880-AFF1-204CB1D7051E}"/>
                  </a:ext>
                </a:extLst>
              </p:cNvPr>
              <p:cNvSpPr>
                <a:spLocks noRot="1" noChangeAspect="1" noMove="1" noResize="1" noEditPoints="1" noAdjustHandles="1" noChangeArrowheads="1" noChangeShapeType="1" noTextEdit="1"/>
              </p:cNvSpPr>
              <p:nvPr/>
            </p:nvSpPr>
            <p:spPr>
              <a:xfrm>
                <a:off x="657224" y="2202909"/>
                <a:ext cx="10877550" cy="338554"/>
              </a:xfrm>
              <a:prstGeom prst="rect">
                <a:avLst/>
              </a:prstGeom>
              <a:blipFill>
                <a:blip r:embed="rId3"/>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9C72A76-2322-4A1A-82FF-351FD863B1D8}"/>
                  </a:ext>
                </a:extLst>
              </p:cNvPr>
              <p:cNvSpPr/>
              <p:nvPr/>
            </p:nvSpPr>
            <p:spPr>
              <a:xfrm>
                <a:off x="-236220" y="3399182"/>
                <a:ext cx="11940540" cy="6013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PT" sz="1600" b="1" i="1" smtClean="0">
                          <a:latin typeface="Cambria Math" panose="02040503050406030204" pitchFamily="18" charset="0"/>
                        </a:rPr>
                        <m:t>𝒏</m:t>
                      </m:r>
                      <m:r>
                        <a:rPr lang="en-GB" sz="1600" b="1" i="1">
                          <a:latin typeface="Cambria Math" panose="02040503050406030204" pitchFamily="18" charset="0"/>
                        </a:rPr>
                        <m:t>𝒆𝒘</m:t>
                      </m:r>
                      <m:r>
                        <a:rPr lang="en-GB" sz="1600" b="0" i="0">
                          <a:latin typeface="Cambria Math" panose="02040503050406030204" pitchFamily="18" charset="0"/>
                        </a:rPr>
                        <m:t> </m:t>
                      </m:r>
                      <m:r>
                        <a:rPr lang="en-GB" sz="1600" b="1" i="1">
                          <a:latin typeface="Cambria Math" panose="02040503050406030204" pitchFamily="18" charset="0"/>
                        </a:rPr>
                        <m:t>𝒎𝒂𝒓𝒌𝒆𝒕</m:t>
                      </m:r>
                      <m:r>
                        <a:rPr lang="en-GB" sz="1600" b="0" i="0">
                          <a:latin typeface="Cambria Math" panose="02040503050406030204" pitchFamily="18" charset="0"/>
                        </a:rPr>
                        <m:t> </m:t>
                      </m:r>
                      <m:r>
                        <a:rPr lang="en-GB" sz="1600" b="1" i="1">
                          <a:latin typeface="Cambria Math" panose="02040503050406030204" pitchFamily="18" charset="0"/>
                        </a:rPr>
                        <m:t>𝒔𝒉𝒂𝒓𝒆</m:t>
                      </m:r>
                      <m:r>
                        <a:rPr lang="en-GB" sz="1600" b="0" i="0">
                          <a:latin typeface="Cambria Math" panose="02040503050406030204" pitchFamily="18" charset="0"/>
                        </a:rPr>
                        <m:t>= </m:t>
                      </m:r>
                      <m:f>
                        <m:fPr>
                          <m:ctrlPr>
                            <a:rPr lang="en-GB" sz="1600" b="0" i="1">
                              <a:latin typeface="Cambria Math" panose="02040503050406030204" pitchFamily="18" charset="0"/>
                            </a:rPr>
                          </m:ctrlPr>
                        </m:fPr>
                        <m:num>
                          <m:r>
                            <a:rPr lang="en-GB" sz="1600" b="0" i="0">
                              <a:latin typeface="Cambria Math" panose="02040503050406030204" pitchFamily="18" charset="0"/>
                            </a:rPr>
                            <m:t># </m:t>
                          </m:r>
                          <m:r>
                            <a:rPr lang="en-GB" sz="1600" b="0" i="1">
                              <a:latin typeface="Cambria Math" panose="02040503050406030204" pitchFamily="18" charset="0"/>
                            </a:rPr>
                            <m:t>𝑇𝑖𝑘𝑇𝑜𝑘</m:t>
                          </m:r>
                          <m:r>
                            <a:rPr lang="en-GB" sz="1600" b="0" i="0">
                              <a:latin typeface="Cambria Math" panose="02040503050406030204" pitchFamily="18" charset="0"/>
                            </a:rPr>
                            <m:t> </m:t>
                          </m:r>
                          <m:r>
                            <a:rPr lang="en-GB" sz="1600" b="0" i="1">
                              <a:latin typeface="Cambria Math" panose="02040503050406030204" pitchFamily="18" charset="0"/>
                            </a:rPr>
                            <m:t>𝑢𝑠𝑒𝑟𝑠</m:t>
                          </m:r>
                          <m:r>
                            <a:rPr lang="en-GB" sz="1600" b="0" i="0">
                              <a:latin typeface="Cambria Math" panose="02040503050406030204" pitchFamily="18" charset="0"/>
                            </a:rPr>
                            <m:t> </m:t>
                          </m:r>
                          <m:r>
                            <a:rPr lang="en-GB" sz="1600" b="0" i="1">
                              <a:latin typeface="Cambria Math" panose="02040503050406030204" pitchFamily="18" charset="0"/>
                            </a:rPr>
                            <m:t>𝑤𝑖𝑡h</m:t>
                          </m:r>
                          <m:r>
                            <a:rPr lang="en-GB" sz="1600" b="0" i="0">
                              <a:latin typeface="Cambria Math" panose="02040503050406030204" pitchFamily="18" charset="0"/>
                            </a:rPr>
                            <m:t> </m:t>
                          </m:r>
                          <m:r>
                            <a:rPr lang="en-GB" sz="1600" b="0" i="1">
                              <a:latin typeface="Cambria Math" panose="02040503050406030204" pitchFamily="18" charset="0"/>
                            </a:rPr>
                            <m:t>𝑎</m:t>
                          </m:r>
                          <m:r>
                            <a:rPr lang="en-GB" sz="1600" b="0" i="0">
                              <a:latin typeface="Cambria Math" panose="02040503050406030204" pitchFamily="18" charset="0"/>
                            </a:rPr>
                            <m:t> </m:t>
                          </m:r>
                          <m:r>
                            <a:rPr lang="en-GB" sz="1600" b="0" i="1">
                              <a:latin typeface="Cambria Math" panose="02040503050406030204" pitchFamily="18" charset="0"/>
                            </a:rPr>
                            <m:t>𝑝𝑎𝑖𝑑</m:t>
                          </m:r>
                          <m:r>
                            <a:rPr lang="en-GB" sz="1600" b="0" i="0">
                              <a:latin typeface="Cambria Math" panose="02040503050406030204" pitchFamily="18" charset="0"/>
                            </a:rPr>
                            <m:t> </m:t>
                          </m:r>
                          <m:r>
                            <a:rPr lang="en-GB" sz="1600" b="0" i="1">
                              <a:latin typeface="Cambria Math" panose="02040503050406030204" pitchFamily="18" charset="0"/>
                            </a:rPr>
                            <m:t>𝑠𝑢𝑏𝑠𝑐𝑟𝑖𝑝𝑡𝑖𝑜𝑛</m:t>
                          </m:r>
                          <m:r>
                            <a:rPr lang="en-GB" sz="1600" b="0" i="0">
                              <a:latin typeface="Cambria Math" panose="02040503050406030204" pitchFamily="18" charset="0"/>
                            </a:rPr>
                            <m:t> </m:t>
                          </m:r>
                          <m:r>
                            <a:rPr lang="en-GB" sz="1600" b="0" i="1">
                              <a:latin typeface="Cambria Math" panose="02040503050406030204" pitchFamily="18" charset="0"/>
                            </a:rPr>
                            <m:t>𝑐𝑜𝑛𝑣𝑒𝑟𝑡𝑒𝑑</m:t>
                          </m:r>
                          <m:r>
                            <a:rPr lang="en-GB" sz="1600" b="0" i="0">
                              <a:latin typeface="Cambria Math" panose="02040503050406030204" pitchFamily="18" charset="0"/>
                            </a:rPr>
                            <m:t> </m:t>
                          </m:r>
                        </m:num>
                        <m:den>
                          <m:r>
                            <a:rPr lang="en-GB" sz="1600" b="0" i="0">
                              <a:latin typeface="Cambria Math" panose="02040503050406030204" pitchFamily="18" charset="0"/>
                            </a:rPr>
                            <m:t>#</m:t>
                          </m:r>
                          <m:r>
                            <a:rPr lang="en-GB" sz="1600" b="0" i="1">
                              <a:latin typeface="Cambria Math" panose="02040503050406030204" pitchFamily="18" charset="0"/>
                            </a:rPr>
                            <m:t>𝑖𝑡𝑎𝑙𝑖𝑎𝑛𝑠</m:t>
                          </m:r>
                          <m:r>
                            <a:rPr lang="en-GB" sz="1600" b="0" i="0">
                              <a:latin typeface="Cambria Math" panose="02040503050406030204" pitchFamily="18" charset="0"/>
                            </a:rPr>
                            <m:t> </m:t>
                          </m:r>
                          <m:r>
                            <a:rPr lang="en-GB" sz="1600" b="0" i="1">
                              <a:latin typeface="Cambria Math" panose="02040503050406030204" pitchFamily="18" charset="0"/>
                            </a:rPr>
                            <m:t>𝑤𝑖𝑡h</m:t>
                          </m:r>
                          <m:r>
                            <a:rPr lang="en-GB" sz="1600" b="0" i="0">
                              <a:latin typeface="Cambria Math" panose="02040503050406030204" pitchFamily="18" charset="0"/>
                            </a:rPr>
                            <m:t> </m:t>
                          </m:r>
                          <m:r>
                            <a:rPr lang="en-GB" sz="1600" b="0" i="1">
                              <a:latin typeface="Cambria Math" panose="02040503050406030204" pitchFamily="18" charset="0"/>
                            </a:rPr>
                            <m:t>𝑎</m:t>
                          </m:r>
                          <m:r>
                            <a:rPr lang="en-GB" sz="1600" b="0" i="0">
                              <a:latin typeface="Cambria Math" panose="02040503050406030204" pitchFamily="18" charset="0"/>
                            </a:rPr>
                            <m:t> </m:t>
                          </m:r>
                          <m:r>
                            <a:rPr lang="en-GB" sz="1600" b="0" i="1">
                              <a:latin typeface="Cambria Math" panose="02040503050406030204" pitchFamily="18" charset="0"/>
                            </a:rPr>
                            <m:t>𝑝𝑎𝑖𝑑</m:t>
                          </m:r>
                          <m:r>
                            <a:rPr lang="en-GB" sz="1600" b="0" i="0">
                              <a:latin typeface="Cambria Math" panose="02040503050406030204" pitchFamily="18" charset="0"/>
                            </a:rPr>
                            <m:t> </m:t>
                          </m:r>
                          <m:r>
                            <a:rPr lang="en-GB" sz="1600" b="0" i="1">
                              <a:latin typeface="Cambria Math" panose="02040503050406030204" pitchFamily="18" charset="0"/>
                            </a:rPr>
                            <m:t>𝑠𝑢𝑏𝑠𝑐𝑟𝑖𝑝𝑡𝑖𝑜𝑛</m:t>
                          </m:r>
                        </m:den>
                      </m:f>
                      <m:r>
                        <a:rPr lang="en-GB" sz="1600" b="0" i="0">
                          <a:latin typeface="Cambria Math" panose="02040503050406030204" pitchFamily="18" charset="0"/>
                        </a:rPr>
                        <m:t>×</m:t>
                      </m:r>
                      <m:sSup>
                        <m:sSupPr>
                          <m:ctrlPr>
                            <a:rPr lang="en-GB" sz="1600" b="0" i="1">
                              <a:latin typeface="Cambria Math" panose="02040503050406030204" pitchFamily="18" charset="0"/>
                            </a:rPr>
                          </m:ctrlPr>
                        </m:sSupPr>
                        <m:e>
                          <m:r>
                            <a:rPr lang="en-GB" sz="1600" b="0" i="0">
                              <a:latin typeface="Cambria Math" panose="02040503050406030204" pitchFamily="18" charset="0"/>
                            </a:rPr>
                            <m:t>%</m:t>
                          </m:r>
                          <m:r>
                            <m:rPr>
                              <m:sty m:val="p"/>
                            </m:rPr>
                            <a:rPr lang="en-GB" sz="1600" b="0" i="0">
                              <a:latin typeface="Cambria Math" panose="02040503050406030204" pitchFamily="18" charset="0"/>
                            </a:rPr>
                            <m:t>Sony</m:t>
                          </m:r>
                          <m:r>
                            <a:rPr lang="en-GB" sz="1600" b="0" i="0">
                              <a:latin typeface="Cambria Math" panose="02040503050406030204" pitchFamily="18" charset="0"/>
                            </a:rPr>
                            <m:t> </m:t>
                          </m:r>
                          <m:r>
                            <m:rPr>
                              <m:sty m:val="p"/>
                            </m:rPr>
                            <a:rPr lang="en-GB" sz="1600" b="0" i="0">
                              <a:latin typeface="Cambria Math" panose="02040503050406030204" pitchFamily="18" charset="0"/>
                            </a:rPr>
                            <m:t>listening</m:t>
                          </m:r>
                          <m:r>
                            <a:rPr lang="en-GB" sz="1600" b="0" i="0">
                              <a:latin typeface="Cambria Math" panose="02040503050406030204" pitchFamily="18" charset="0"/>
                            </a:rPr>
                            <m:t> </m:t>
                          </m:r>
                          <m:r>
                            <m:rPr>
                              <m:sty m:val="p"/>
                            </m:rPr>
                            <a:rPr lang="en-GB" sz="1600" b="0" i="0">
                              <a:latin typeface="Cambria Math" panose="02040503050406030204" pitchFamily="18" charset="0"/>
                            </a:rPr>
                            <m:t>of</m:t>
                          </m:r>
                          <m:r>
                            <a:rPr lang="en-GB" sz="1600" b="0" i="0">
                              <a:latin typeface="Cambria Math" panose="02040503050406030204" pitchFamily="18" charset="0"/>
                            </a:rPr>
                            <m:t> </m:t>
                          </m:r>
                          <m:r>
                            <m:rPr>
                              <m:sty m:val="p"/>
                            </m:rPr>
                            <a:rPr lang="en-GB" sz="1600" b="0" i="0">
                              <a:latin typeface="Cambria Math" panose="02040503050406030204" pitchFamily="18" charset="0"/>
                            </a:rPr>
                            <m:t>users</m:t>
                          </m:r>
                          <m:r>
                            <a:rPr lang="en-GB" sz="1600" b="0" i="0">
                              <a:latin typeface="Cambria Math" panose="02040503050406030204" pitchFamily="18" charset="0"/>
                            </a:rPr>
                            <m:t> </m:t>
                          </m:r>
                          <m:r>
                            <m:rPr>
                              <m:sty m:val="p"/>
                            </m:rPr>
                            <a:rPr lang="en-GB" sz="1600" b="0" i="0">
                              <a:latin typeface="Cambria Math" panose="02040503050406030204" pitchFamily="18" charset="0"/>
                            </a:rPr>
                            <m:t>converte</m:t>
                          </m:r>
                          <m:r>
                            <a:rPr lang="en-GB" sz="1600" b="0" i="1">
                              <a:latin typeface="Cambria Math" panose="02040503050406030204" pitchFamily="18" charset="0"/>
                            </a:rPr>
                            <m:t>𝑑</m:t>
                          </m:r>
                        </m:e>
                        <m:sup>
                          <m:r>
                            <a:rPr lang="en-GB" sz="1600" b="0" i="0">
                              <a:latin typeface="Cambria Math" panose="02040503050406030204" pitchFamily="18" charset="0"/>
                            </a:rPr>
                            <m:t>3</m:t>
                          </m:r>
                        </m:sup>
                      </m:sSup>
                      <m:r>
                        <a:rPr lang="en-GB" sz="1600" b="0" i="0">
                          <a:latin typeface="Cambria Math" panose="02040503050406030204" pitchFamily="18" charset="0"/>
                        </a:rPr>
                        <m:t>+</m:t>
                      </m:r>
                    </m:oMath>
                  </m:oMathPara>
                </a14:m>
                <a:endParaRPr lang="en-GB" sz="1600"/>
              </a:p>
            </p:txBody>
          </p:sp>
        </mc:Choice>
        <mc:Fallback xmlns="">
          <p:sp>
            <p:nvSpPr>
              <p:cNvPr id="6" name="Rectangle 5">
                <a:extLst>
                  <a:ext uri="{FF2B5EF4-FFF2-40B4-BE49-F238E27FC236}">
                    <a16:creationId xmlns:a16="http://schemas.microsoft.com/office/drawing/2014/main" id="{59C72A76-2322-4A1A-82FF-351FD863B1D8}"/>
                  </a:ext>
                </a:extLst>
              </p:cNvPr>
              <p:cNvSpPr>
                <a:spLocks noRot="1" noChangeAspect="1" noMove="1" noResize="1" noEditPoints="1" noAdjustHandles="1" noChangeArrowheads="1" noChangeShapeType="1" noTextEdit="1"/>
              </p:cNvSpPr>
              <p:nvPr/>
            </p:nvSpPr>
            <p:spPr>
              <a:xfrm>
                <a:off x="-236220" y="3399182"/>
                <a:ext cx="11940540" cy="6013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4CF9501-94CE-4DA9-82F5-2122D6ACE162}"/>
                  </a:ext>
                </a:extLst>
              </p:cNvPr>
              <p:cNvSpPr/>
              <p:nvPr/>
            </p:nvSpPr>
            <p:spPr>
              <a:xfrm>
                <a:off x="1813560" y="4111563"/>
                <a:ext cx="10664190" cy="6117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a:latin typeface="Cambria Math" panose="02040503050406030204" pitchFamily="18" charset="0"/>
                        </a:rPr>
                        <m:t>+</m:t>
                      </m:r>
                      <m:r>
                        <a:rPr lang="en-GB" sz="1600" i="0">
                          <a:latin typeface="Cambria Math" panose="02040503050406030204" pitchFamily="18" charset="0"/>
                        </a:rPr>
                        <m:t> </m:t>
                      </m:r>
                      <m:f>
                        <m:fPr>
                          <m:ctrlPr>
                            <a:rPr lang="en-GB" sz="1600" i="1">
                              <a:latin typeface="Cambria Math" panose="02040503050406030204" pitchFamily="18" charset="0"/>
                            </a:rPr>
                          </m:ctrlPr>
                        </m:fPr>
                        <m:num>
                          <m:d>
                            <m:dPr>
                              <m:ctrlPr>
                                <a:rPr lang="en-GB" sz="1600" i="1">
                                  <a:latin typeface="Cambria Math" panose="02040503050406030204" pitchFamily="18" charset="0"/>
                                </a:rPr>
                              </m:ctrlPr>
                            </m:dPr>
                            <m:e>
                              <m:r>
                                <a:rPr lang="en-GB" sz="1600" i="0">
                                  <a:latin typeface="Cambria Math" panose="02040503050406030204" pitchFamily="18" charset="0"/>
                                </a:rPr>
                                <m:t>#</m:t>
                              </m:r>
                              <m:r>
                                <a:rPr lang="en-GB" sz="1600" i="1">
                                  <a:latin typeface="Cambria Math" panose="02040503050406030204" pitchFamily="18" charset="0"/>
                                </a:rPr>
                                <m:t>𝑖𝑡𝑎𝑙𝑖𝑎𝑛𝑠</m:t>
                              </m:r>
                              <m:r>
                                <a:rPr lang="en-GB" sz="1600" i="0">
                                  <a:latin typeface="Cambria Math" panose="02040503050406030204" pitchFamily="18" charset="0"/>
                                </a:rPr>
                                <m:t> </m:t>
                              </m:r>
                              <m:r>
                                <a:rPr lang="en-GB" sz="1600" i="1">
                                  <a:latin typeface="Cambria Math" panose="02040503050406030204" pitchFamily="18" charset="0"/>
                                </a:rPr>
                                <m:t>𝑤𝑖𝑡h</m:t>
                              </m:r>
                              <m:r>
                                <a:rPr lang="en-GB" sz="1600" i="0">
                                  <a:latin typeface="Cambria Math" panose="02040503050406030204" pitchFamily="18" charset="0"/>
                                </a:rPr>
                                <m:t> </m:t>
                              </m:r>
                              <m:r>
                                <a:rPr lang="en-GB" sz="1600" i="1">
                                  <a:latin typeface="Cambria Math" panose="02040503050406030204" pitchFamily="18" charset="0"/>
                                </a:rPr>
                                <m:t>𝑎</m:t>
                              </m:r>
                              <m:r>
                                <a:rPr lang="en-GB" sz="1600" i="0">
                                  <a:latin typeface="Cambria Math" panose="02040503050406030204" pitchFamily="18" charset="0"/>
                                </a:rPr>
                                <m:t> </m:t>
                              </m:r>
                              <m:r>
                                <a:rPr lang="en-GB" sz="1600" i="1">
                                  <a:latin typeface="Cambria Math" panose="02040503050406030204" pitchFamily="18" charset="0"/>
                                </a:rPr>
                                <m:t>𝑝𝑎𝑖𝑑</m:t>
                              </m:r>
                              <m:r>
                                <a:rPr lang="en-GB" sz="1600" i="0">
                                  <a:latin typeface="Cambria Math" panose="02040503050406030204" pitchFamily="18" charset="0"/>
                                </a:rPr>
                                <m:t> </m:t>
                              </m:r>
                              <m:r>
                                <a:rPr lang="en-GB" sz="1600" i="1">
                                  <a:latin typeface="Cambria Math" panose="02040503050406030204" pitchFamily="18" charset="0"/>
                                </a:rPr>
                                <m:t>𝑠𝑢𝑏𝑠𝑐𝑟𝑖𝑝𝑡𝑖𝑜𝑛</m:t>
                              </m:r>
                              <m:r>
                                <a:rPr lang="en-GB" sz="1600" i="0">
                                  <a:latin typeface="Cambria Math" panose="02040503050406030204" pitchFamily="18" charset="0"/>
                                </a:rPr>
                                <m:t>−# </m:t>
                              </m:r>
                              <m:r>
                                <a:rPr lang="en-GB" sz="1600" i="1">
                                  <a:latin typeface="Cambria Math" panose="02040503050406030204" pitchFamily="18" charset="0"/>
                                </a:rPr>
                                <m:t>𝑇𝑖𝑘𝑇𝑜𝑘</m:t>
                              </m:r>
                              <m:r>
                                <a:rPr lang="en-GB" sz="1600" i="0">
                                  <a:latin typeface="Cambria Math" panose="02040503050406030204" pitchFamily="18" charset="0"/>
                                </a:rPr>
                                <m:t> </m:t>
                              </m:r>
                              <m:r>
                                <a:rPr lang="en-GB" sz="1600" i="1">
                                  <a:latin typeface="Cambria Math" panose="02040503050406030204" pitchFamily="18" charset="0"/>
                                </a:rPr>
                                <m:t>𝑢𝑠𝑒𝑟𝑠</m:t>
                              </m:r>
                              <m:r>
                                <a:rPr lang="en-GB" sz="1600" i="0">
                                  <a:latin typeface="Cambria Math" panose="02040503050406030204" pitchFamily="18" charset="0"/>
                                </a:rPr>
                                <m:t> </m:t>
                              </m:r>
                              <m:r>
                                <a:rPr lang="en-GB" sz="1600" i="1">
                                  <a:latin typeface="Cambria Math" panose="02040503050406030204" pitchFamily="18" charset="0"/>
                                </a:rPr>
                                <m:t>𝑤𝑖𝑡h</m:t>
                              </m:r>
                              <m:r>
                                <a:rPr lang="en-GB" sz="1600" i="0">
                                  <a:latin typeface="Cambria Math" panose="02040503050406030204" pitchFamily="18" charset="0"/>
                                </a:rPr>
                                <m:t> </m:t>
                              </m:r>
                              <m:r>
                                <a:rPr lang="en-GB" sz="1600" i="1">
                                  <a:latin typeface="Cambria Math" panose="02040503050406030204" pitchFamily="18" charset="0"/>
                                </a:rPr>
                                <m:t>𝑎</m:t>
                              </m:r>
                              <m:r>
                                <a:rPr lang="en-GB" sz="1600" i="0">
                                  <a:latin typeface="Cambria Math" panose="02040503050406030204" pitchFamily="18" charset="0"/>
                                </a:rPr>
                                <m:t> </m:t>
                              </m:r>
                              <m:r>
                                <a:rPr lang="en-GB" sz="1600" i="1">
                                  <a:latin typeface="Cambria Math" panose="02040503050406030204" pitchFamily="18" charset="0"/>
                                </a:rPr>
                                <m:t>𝑝𝑎𝑖𝑑</m:t>
                              </m:r>
                              <m:r>
                                <a:rPr lang="en-GB" sz="1600" i="0">
                                  <a:latin typeface="Cambria Math" panose="02040503050406030204" pitchFamily="18" charset="0"/>
                                </a:rPr>
                                <m:t> </m:t>
                              </m:r>
                              <m:r>
                                <a:rPr lang="en-GB" sz="1600" i="1">
                                  <a:latin typeface="Cambria Math" panose="02040503050406030204" pitchFamily="18" charset="0"/>
                                </a:rPr>
                                <m:t>𝑠𝑢𝑏𝑠𝑐𝑟𝑖𝑝𝑡𝑖𝑜𝑛</m:t>
                              </m:r>
                              <m:r>
                                <a:rPr lang="en-GB" sz="1600" i="0">
                                  <a:latin typeface="Cambria Math" panose="02040503050406030204" pitchFamily="18" charset="0"/>
                                </a:rPr>
                                <m:t> </m:t>
                              </m:r>
                              <m:r>
                                <a:rPr lang="en-GB" sz="1600" i="1">
                                  <a:latin typeface="Cambria Math" panose="02040503050406030204" pitchFamily="18" charset="0"/>
                                </a:rPr>
                                <m:t>𝑐𝑜𝑛𝑣𝑒𝑟𝑡𝑒𝑑</m:t>
                              </m:r>
                            </m:e>
                          </m:d>
                        </m:num>
                        <m:den>
                          <m:r>
                            <a:rPr lang="en-GB" sz="1600" i="0">
                              <a:latin typeface="Cambria Math" panose="02040503050406030204" pitchFamily="18" charset="0"/>
                            </a:rPr>
                            <m:t>#</m:t>
                          </m:r>
                          <m:r>
                            <a:rPr lang="en-GB" sz="1600" i="1">
                              <a:latin typeface="Cambria Math" panose="02040503050406030204" pitchFamily="18" charset="0"/>
                            </a:rPr>
                            <m:t>𝑖𝑡𝑎𝑙𝑖𝑎𝑛𝑠</m:t>
                          </m:r>
                          <m:r>
                            <a:rPr lang="en-GB" sz="1600" i="0">
                              <a:latin typeface="Cambria Math" panose="02040503050406030204" pitchFamily="18" charset="0"/>
                            </a:rPr>
                            <m:t> </m:t>
                          </m:r>
                          <m:r>
                            <a:rPr lang="en-GB" sz="1600" i="1">
                              <a:latin typeface="Cambria Math" panose="02040503050406030204" pitchFamily="18" charset="0"/>
                            </a:rPr>
                            <m:t>𝑤𝑖𝑡h</m:t>
                          </m:r>
                          <m:r>
                            <a:rPr lang="en-GB" sz="1600" i="0">
                              <a:latin typeface="Cambria Math" panose="02040503050406030204" pitchFamily="18" charset="0"/>
                            </a:rPr>
                            <m:t> </m:t>
                          </m:r>
                          <m:r>
                            <a:rPr lang="en-GB" sz="1600" i="1">
                              <a:latin typeface="Cambria Math" panose="02040503050406030204" pitchFamily="18" charset="0"/>
                            </a:rPr>
                            <m:t>𝑎</m:t>
                          </m:r>
                          <m:r>
                            <a:rPr lang="en-GB" sz="1600" i="0">
                              <a:latin typeface="Cambria Math" panose="02040503050406030204" pitchFamily="18" charset="0"/>
                            </a:rPr>
                            <m:t> </m:t>
                          </m:r>
                          <m:r>
                            <a:rPr lang="en-GB" sz="1600" i="1">
                              <a:latin typeface="Cambria Math" panose="02040503050406030204" pitchFamily="18" charset="0"/>
                            </a:rPr>
                            <m:t>𝑝𝑎𝑖𝑑</m:t>
                          </m:r>
                          <m:r>
                            <a:rPr lang="en-GB" sz="1600" i="0">
                              <a:latin typeface="Cambria Math" panose="02040503050406030204" pitchFamily="18" charset="0"/>
                            </a:rPr>
                            <m:t> </m:t>
                          </m:r>
                          <m:r>
                            <a:rPr lang="en-GB" sz="1600" i="1">
                              <a:latin typeface="Cambria Math" panose="02040503050406030204" pitchFamily="18" charset="0"/>
                            </a:rPr>
                            <m:t>𝑠𝑢𝑏𝑠𝑐𝑟𝑖𝑝𝑡𝑖𝑜𝑛</m:t>
                          </m:r>
                        </m:den>
                      </m:f>
                      <m:r>
                        <a:rPr lang="en-GB" sz="1600" i="0">
                          <a:latin typeface="Cambria Math" panose="02040503050406030204" pitchFamily="18" charset="0"/>
                        </a:rPr>
                        <m:t>×</m:t>
                      </m:r>
                      <m:r>
                        <a:rPr lang="en-GB" sz="1600" i="0" smtClean="0">
                          <a:solidFill>
                            <a:srgbClr val="FF0000"/>
                          </a:solidFill>
                          <a:latin typeface="Cambria Math" panose="02040503050406030204" pitchFamily="18" charset="0"/>
                        </a:rPr>
                        <m:t>20%</m:t>
                      </m:r>
                    </m:oMath>
                  </m:oMathPara>
                </a14:m>
                <a:endParaRPr lang="en-GB" sz="1600"/>
              </a:p>
            </p:txBody>
          </p:sp>
        </mc:Choice>
        <mc:Fallback xmlns="">
          <p:sp>
            <p:nvSpPr>
              <p:cNvPr id="7" name="Rectangle 6">
                <a:extLst>
                  <a:ext uri="{FF2B5EF4-FFF2-40B4-BE49-F238E27FC236}">
                    <a16:creationId xmlns:a16="http://schemas.microsoft.com/office/drawing/2014/main" id="{94CF9501-94CE-4DA9-82F5-2122D6ACE162}"/>
                  </a:ext>
                </a:extLst>
              </p:cNvPr>
              <p:cNvSpPr>
                <a:spLocks noRot="1" noChangeAspect="1" noMove="1" noResize="1" noEditPoints="1" noAdjustHandles="1" noChangeArrowheads="1" noChangeShapeType="1" noTextEdit="1"/>
              </p:cNvSpPr>
              <p:nvPr/>
            </p:nvSpPr>
            <p:spPr>
              <a:xfrm>
                <a:off x="1813560" y="4111563"/>
                <a:ext cx="10664190" cy="611706"/>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A9C8B87-B28F-4480-89E5-2171068BD091}"/>
              </a:ext>
            </a:extLst>
          </p:cNvPr>
          <p:cNvPicPr>
            <a:picLocks noChangeAspect="1"/>
          </p:cNvPicPr>
          <p:nvPr/>
        </p:nvPicPr>
        <p:blipFill>
          <a:blip r:embed="rId6"/>
          <a:stretch>
            <a:fillRect/>
          </a:stretch>
        </p:blipFill>
        <p:spPr>
          <a:xfrm>
            <a:off x="738187" y="4941008"/>
            <a:ext cx="10715625" cy="1695450"/>
          </a:xfrm>
          <a:prstGeom prst="rect">
            <a:avLst/>
          </a:prstGeom>
        </p:spPr>
      </p:pic>
      <p:pic>
        <p:nvPicPr>
          <p:cNvPr id="10" name="Picture 9">
            <a:extLst>
              <a:ext uri="{FF2B5EF4-FFF2-40B4-BE49-F238E27FC236}">
                <a16:creationId xmlns:a16="http://schemas.microsoft.com/office/drawing/2014/main" id="{326F2414-012A-462D-B08F-65CEB8C0B1FA}"/>
              </a:ext>
            </a:extLst>
          </p:cNvPr>
          <p:cNvPicPr>
            <a:picLocks noChangeAspect="1"/>
          </p:cNvPicPr>
          <p:nvPr/>
        </p:nvPicPr>
        <p:blipFill>
          <a:blip r:embed="rId7"/>
          <a:stretch>
            <a:fillRect/>
          </a:stretch>
        </p:blipFill>
        <p:spPr>
          <a:xfrm>
            <a:off x="57149" y="810300"/>
            <a:ext cx="6038850" cy="1314450"/>
          </a:xfrm>
          <a:prstGeom prst="rect">
            <a:avLst/>
          </a:prstGeom>
        </p:spPr>
      </p:pic>
      <p:sp>
        <p:nvSpPr>
          <p:cNvPr id="4" name="TextBox 3">
            <a:extLst>
              <a:ext uri="{FF2B5EF4-FFF2-40B4-BE49-F238E27FC236}">
                <a16:creationId xmlns:a16="http://schemas.microsoft.com/office/drawing/2014/main" id="{3CF67BCC-D10C-4C86-8B56-4419A68928CA}"/>
              </a:ext>
            </a:extLst>
          </p:cNvPr>
          <p:cNvSpPr txBox="1"/>
          <p:nvPr/>
        </p:nvSpPr>
        <p:spPr>
          <a:xfrm>
            <a:off x="281939" y="2783177"/>
            <a:ext cx="11628120" cy="338554"/>
          </a:xfrm>
          <a:prstGeom prst="rect">
            <a:avLst/>
          </a:prstGeom>
          <a:noFill/>
        </p:spPr>
        <p:txBody>
          <a:bodyPr wrap="square" rtlCol="0">
            <a:spAutoFit/>
          </a:bodyPr>
          <a:lstStyle/>
          <a:p>
            <a:pPr algn="ctr"/>
            <a:r>
              <a:rPr lang="it-IT" sz="1600" b="1">
                <a:solidFill>
                  <a:srgbClr val="FF0000"/>
                </a:solidFill>
                <a:latin typeface="Roboto Light" panose="02000000000000000000" pitchFamily="2" charset="0"/>
                <a:ea typeface="Roboto Light" panose="02000000000000000000" pitchFamily="2" charset="0"/>
              </a:rPr>
              <a:t>USER CENTRIC REMUNERATION MODEL </a:t>
            </a:r>
            <a:r>
              <a:rPr lang="it-IT" sz="1600" b="1">
                <a:solidFill>
                  <a:srgbClr val="FF0000"/>
                </a:solidFill>
                <a:latin typeface="Roboto Light" panose="02000000000000000000" pitchFamily="2" charset="0"/>
                <a:ea typeface="Roboto Light" panose="02000000000000000000" pitchFamily="2" charset="0"/>
                <a:sym typeface="Wingdings" panose="05000000000000000000" pitchFamily="2" charset="2"/>
              </a:rPr>
              <a:t> </a:t>
            </a:r>
            <a:r>
              <a:rPr lang="it-IT" sz="1600" b="1" err="1">
                <a:solidFill>
                  <a:srgbClr val="FF0000"/>
                </a:solidFill>
                <a:latin typeface="Roboto Light" panose="02000000000000000000" pitchFamily="2" charset="0"/>
                <a:ea typeface="Roboto Light" panose="02000000000000000000" pitchFamily="2" charset="0"/>
                <a:sym typeface="Wingdings" panose="05000000000000000000" pitchFamily="2" charset="2"/>
              </a:rPr>
              <a:t>distribution</a:t>
            </a:r>
            <a:r>
              <a:rPr lang="it-IT" sz="1600" b="1">
                <a:solidFill>
                  <a:srgbClr val="FF0000"/>
                </a:solidFill>
                <a:latin typeface="Roboto Light" panose="02000000000000000000" pitchFamily="2" charset="0"/>
                <a:ea typeface="Roboto Light" panose="02000000000000000000" pitchFamily="2" charset="0"/>
                <a:sym typeface="Wingdings" panose="05000000000000000000" pitchFamily="2" charset="2"/>
              </a:rPr>
              <a:t> of </a:t>
            </a:r>
            <a:r>
              <a:rPr lang="it-IT" sz="1600" b="1" err="1">
                <a:solidFill>
                  <a:srgbClr val="FF0000"/>
                </a:solidFill>
                <a:latin typeface="Roboto Light" panose="02000000000000000000" pitchFamily="2" charset="0"/>
                <a:ea typeface="Roboto Light" panose="02000000000000000000" pitchFamily="2" charset="0"/>
                <a:sym typeface="Wingdings" panose="05000000000000000000" pitchFamily="2" charset="2"/>
              </a:rPr>
              <a:t>subscription</a:t>
            </a:r>
            <a:r>
              <a:rPr lang="it-IT" sz="1600" b="1">
                <a:solidFill>
                  <a:srgbClr val="FF0000"/>
                </a:solidFill>
                <a:latin typeface="Roboto Light" panose="02000000000000000000" pitchFamily="2" charset="0"/>
                <a:ea typeface="Roboto Light" panose="02000000000000000000" pitchFamily="2" charset="0"/>
                <a:sym typeface="Wingdings" panose="05000000000000000000" pitchFamily="2" charset="2"/>
              </a:rPr>
              <a:t> </a:t>
            </a:r>
            <a:r>
              <a:rPr lang="it-IT" sz="1600" b="1" err="1">
                <a:solidFill>
                  <a:srgbClr val="FF0000"/>
                </a:solidFill>
                <a:latin typeface="Roboto Light" panose="02000000000000000000" pitchFamily="2" charset="0"/>
                <a:ea typeface="Roboto Light" panose="02000000000000000000" pitchFamily="2" charset="0"/>
                <a:sym typeface="Wingdings" panose="05000000000000000000" pitchFamily="2" charset="2"/>
              </a:rPr>
              <a:t>fee</a:t>
            </a:r>
            <a:r>
              <a:rPr lang="it-IT" sz="1600" b="1">
                <a:solidFill>
                  <a:srgbClr val="FF0000"/>
                </a:solidFill>
                <a:latin typeface="Roboto Light" panose="02000000000000000000" pitchFamily="2" charset="0"/>
                <a:ea typeface="Roboto Light" panose="02000000000000000000" pitchFamily="2" charset="0"/>
                <a:sym typeface="Wingdings" panose="05000000000000000000" pitchFamily="2" charset="2"/>
              </a:rPr>
              <a:t> </a:t>
            </a:r>
            <a:r>
              <a:rPr lang="it-IT" sz="1600" b="1" err="1">
                <a:solidFill>
                  <a:srgbClr val="FF0000"/>
                </a:solidFill>
                <a:latin typeface="Roboto Light" panose="02000000000000000000" pitchFamily="2" charset="0"/>
                <a:ea typeface="Roboto Light" panose="02000000000000000000" pitchFamily="2" charset="0"/>
                <a:sym typeface="Wingdings" panose="05000000000000000000" pitchFamily="2" charset="2"/>
              </a:rPr>
              <a:t>proportional</a:t>
            </a:r>
            <a:r>
              <a:rPr lang="it-IT" sz="1600" b="1">
                <a:solidFill>
                  <a:srgbClr val="FF0000"/>
                </a:solidFill>
                <a:latin typeface="Roboto Light" panose="02000000000000000000" pitchFamily="2" charset="0"/>
                <a:ea typeface="Roboto Light" panose="02000000000000000000" pitchFamily="2" charset="0"/>
                <a:sym typeface="Wingdings" panose="05000000000000000000" pitchFamily="2" charset="2"/>
              </a:rPr>
              <a:t> to the </a:t>
            </a:r>
            <a:r>
              <a:rPr lang="it-IT" sz="1600" b="1" err="1">
                <a:solidFill>
                  <a:srgbClr val="FF0000"/>
                </a:solidFill>
                <a:latin typeface="Roboto Light" panose="02000000000000000000" pitchFamily="2" charset="0"/>
                <a:ea typeface="Roboto Light" panose="02000000000000000000" pitchFamily="2" charset="0"/>
                <a:sym typeface="Wingdings" panose="05000000000000000000" pitchFamily="2" charset="2"/>
              </a:rPr>
              <a:t>listening</a:t>
            </a:r>
            <a:r>
              <a:rPr lang="it-IT" sz="1600" b="1">
                <a:solidFill>
                  <a:srgbClr val="FF0000"/>
                </a:solidFill>
                <a:latin typeface="Roboto Light" panose="02000000000000000000" pitchFamily="2" charset="0"/>
                <a:ea typeface="Roboto Light" panose="02000000000000000000" pitchFamily="2" charset="0"/>
                <a:sym typeface="Wingdings" panose="05000000000000000000" pitchFamily="2" charset="2"/>
              </a:rPr>
              <a:t> of the single user</a:t>
            </a:r>
            <a:endParaRPr lang="en-GB" sz="1600" b="1">
              <a:solidFill>
                <a:srgbClr val="FF0000"/>
              </a:solidFill>
              <a:latin typeface="Roboto Light" panose="02000000000000000000" pitchFamily="2" charset="0"/>
              <a:ea typeface="Roboto Light" panose="02000000000000000000" pitchFamily="2" charset="0"/>
            </a:endParaRPr>
          </a:p>
        </p:txBody>
      </p:sp>
      <p:pic>
        <p:nvPicPr>
          <p:cNvPr id="15" name="Immagine 4">
            <a:extLst>
              <a:ext uri="{FF2B5EF4-FFF2-40B4-BE49-F238E27FC236}">
                <a16:creationId xmlns:a16="http://schemas.microsoft.com/office/drawing/2014/main" id="{6CD7A15F-F4F0-4B3D-87BF-CF8A1C1249EC}"/>
              </a:ext>
            </a:extLst>
          </p:cNvPr>
          <p:cNvPicPr>
            <a:picLocks noChangeAspect="1"/>
          </p:cNvPicPr>
          <p:nvPr/>
        </p:nvPicPr>
        <p:blipFill>
          <a:blip r:embed="rId8"/>
          <a:stretch>
            <a:fillRect/>
          </a:stretch>
        </p:blipFill>
        <p:spPr>
          <a:xfrm>
            <a:off x="11407569" y="6089837"/>
            <a:ext cx="853514" cy="768163"/>
          </a:xfrm>
          <a:prstGeom prst="rect">
            <a:avLst/>
          </a:prstGeom>
        </p:spPr>
      </p:pic>
      <p:sp>
        <p:nvSpPr>
          <p:cNvPr id="16" name="CasellaDiTesto 5">
            <a:extLst>
              <a:ext uri="{FF2B5EF4-FFF2-40B4-BE49-F238E27FC236}">
                <a16:creationId xmlns:a16="http://schemas.microsoft.com/office/drawing/2014/main" id="{EA6DDC25-C4F0-428B-A2CE-F763D20F67A7}"/>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20</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7C722FD-B6EB-4FCE-A6D3-B132F8A9CC5A}"/>
                  </a:ext>
                </a:extLst>
              </p:cNvPr>
              <p:cNvSpPr/>
              <p:nvPr/>
            </p:nvSpPr>
            <p:spPr>
              <a:xfrm>
                <a:off x="5295900" y="1093124"/>
                <a:ext cx="718185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GB" sz="1600" b="1" i="1">
                              <a:latin typeface="Cambria Math" panose="02040503050406030204" pitchFamily="18" charset="0"/>
                            </a:rPr>
                          </m:ctrlPr>
                        </m:dPr>
                        <m:e>
                          <m:r>
                            <a:rPr lang="en-GB" sz="1600" b="1" i="1">
                              <a:latin typeface="Cambria Math" panose="02040503050406030204" pitchFamily="18" charset="0"/>
                            </a:rPr>
                            <m:t>𝑻𝒊𝒌𝑻𝒐𝒌</m:t>
                          </m:r>
                          <m:r>
                            <a:rPr lang="en-GB" sz="1600" b="0" i="0">
                              <a:latin typeface="Cambria Math" panose="02040503050406030204" pitchFamily="18" charset="0"/>
                            </a:rPr>
                            <m:t> </m:t>
                          </m:r>
                          <m:r>
                            <a:rPr lang="en-GB" sz="1600" b="1" i="1">
                              <a:latin typeface="Cambria Math" panose="02040503050406030204" pitchFamily="18" charset="0"/>
                            </a:rPr>
                            <m:t>𝒖𝒔𝒆𝒓𝒔</m:t>
                          </m:r>
                          <m:r>
                            <a:rPr lang="en-GB" sz="1600" b="0" i="0">
                              <a:latin typeface="Cambria Math" panose="02040503050406030204" pitchFamily="18" charset="0"/>
                            </a:rPr>
                            <m:t>=</m:t>
                          </m:r>
                          <m:r>
                            <a:rPr lang="en-GB" sz="1600" b="0" i="1">
                              <a:latin typeface="Cambria Math" panose="02040503050406030204" pitchFamily="18" charset="0"/>
                            </a:rPr>
                            <m:t>𝑇𝑖𝑘𝑇𝑜𝑘</m:t>
                          </m:r>
                          <m:r>
                            <a:rPr lang="en-GB" sz="1600" b="0" i="0">
                              <a:latin typeface="Cambria Math" panose="02040503050406030204" pitchFamily="18" charset="0"/>
                            </a:rPr>
                            <m:t> </m:t>
                          </m:r>
                          <m:r>
                            <a:rPr lang="en-GB" sz="1600" b="0" i="1">
                              <a:latin typeface="Cambria Math" panose="02040503050406030204" pitchFamily="18" charset="0"/>
                            </a:rPr>
                            <m:t>𝑢𝑠𝑒𝑟</m:t>
                          </m:r>
                          <m:sSub>
                            <m:sSubPr>
                              <m:ctrlPr>
                                <a:rPr lang="en-GB" sz="1600" b="0" i="1">
                                  <a:latin typeface="Cambria Math" panose="02040503050406030204" pitchFamily="18" charset="0"/>
                                </a:rPr>
                              </m:ctrlPr>
                            </m:sSubPr>
                            <m:e>
                              <m:r>
                                <a:rPr lang="en-GB" sz="1600" b="0" i="1">
                                  <a:latin typeface="Cambria Math" panose="02040503050406030204" pitchFamily="18" charset="0"/>
                                </a:rPr>
                                <m:t>𝑠</m:t>
                              </m:r>
                            </m:e>
                            <m:sub>
                              <m:r>
                                <a:rPr lang="en-GB" sz="1600" b="0" i="1">
                                  <a:latin typeface="Cambria Math" panose="02040503050406030204" pitchFamily="18" charset="0"/>
                                </a:rPr>
                                <m:t>𝑡</m:t>
                              </m:r>
                              <m:r>
                                <a:rPr lang="en-GB" sz="1600" b="0" i="0">
                                  <a:latin typeface="Cambria Math" panose="02040503050406030204" pitchFamily="18" charset="0"/>
                                </a:rPr>
                                <m:t>−1</m:t>
                              </m:r>
                            </m:sub>
                          </m:sSub>
                          <m:r>
                            <a:rPr lang="en-GB" sz="1600" b="0" i="0">
                              <a:latin typeface="Cambria Math" panose="02040503050406030204" pitchFamily="18" charset="0"/>
                            </a:rPr>
                            <m:t>∗(1+</m:t>
                          </m:r>
                          <m:r>
                            <a:rPr lang="en-GB" sz="1600" b="0" i="1">
                              <a:latin typeface="Cambria Math" panose="02040503050406030204" pitchFamily="18" charset="0"/>
                            </a:rPr>
                            <m:t>𝐴𝑠𝑠𝑢𝑚𝑒𝑑</m:t>
                          </m:r>
                          <m:r>
                            <a:rPr lang="en-GB" sz="1600" b="0" i="0">
                              <a:latin typeface="Cambria Math" panose="02040503050406030204" pitchFamily="18" charset="0"/>
                            </a:rPr>
                            <m:t> </m:t>
                          </m:r>
                          <m:r>
                            <a:rPr lang="en-GB" sz="1600" b="0" i="1">
                              <a:latin typeface="Cambria Math" panose="02040503050406030204" pitchFamily="18" charset="0"/>
                            </a:rPr>
                            <m:t>𝑔𝑟𝑜𝑤𝑡</m:t>
                          </m:r>
                          <m:sSub>
                            <m:sSubPr>
                              <m:ctrlPr>
                                <a:rPr lang="en-GB" sz="1600" b="0" i="1">
                                  <a:latin typeface="Cambria Math" panose="02040503050406030204" pitchFamily="18" charset="0"/>
                                </a:rPr>
                              </m:ctrlPr>
                            </m:sSubPr>
                            <m:e>
                              <m:r>
                                <a:rPr lang="en-GB" sz="1600" b="0" i="1">
                                  <a:latin typeface="Cambria Math" panose="02040503050406030204" pitchFamily="18" charset="0"/>
                                </a:rPr>
                                <m:t>h</m:t>
                              </m:r>
                            </m:e>
                            <m:sub>
                              <m:r>
                                <a:rPr lang="en-GB" sz="1600" b="0" i="1">
                                  <a:latin typeface="Cambria Math" panose="02040503050406030204" pitchFamily="18" charset="0"/>
                                </a:rPr>
                                <m:t>𝑡</m:t>
                              </m:r>
                            </m:sub>
                          </m:sSub>
                        </m:e>
                      </m:d>
                    </m:oMath>
                  </m:oMathPara>
                </a14:m>
                <a:endParaRPr lang="en-GB" sz="1600"/>
              </a:p>
            </p:txBody>
          </p:sp>
        </mc:Choice>
        <mc:Fallback xmlns="">
          <p:sp>
            <p:nvSpPr>
              <p:cNvPr id="17" name="Rectangle 16">
                <a:extLst>
                  <a:ext uri="{FF2B5EF4-FFF2-40B4-BE49-F238E27FC236}">
                    <a16:creationId xmlns:a16="http://schemas.microsoft.com/office/drawing/2014/main" id="{27C722FD-B6EB-4FCE-A6D3-B132F8A9CC5A}"/>
                  </a:ext>
                </a:extLst>
              </p:cNvPr>
              <p:cNvSpPr>
                <a:spLocks noRot="1" noChangeAspect="1" noMove="1" noResize="1" noEditPoints="1" noAdjustHandles="1" noChangeArrowheads="1" noChangeShapeType="1" noTextEdit="1"/>
              </p:cNvSpPr>
              <p:nvPr/>
            </p:nvSpPr>
            <p:spPr>
              <a:xfrm>
                <a:off x="5295900" y="1093124"/>
                <a:ext cx="7181850" cy="338554"/>
              </a:xfrm>
              <a:prstGeom prst="rect">
                <a:avLst/>
              </a:prstGeom>
              <a:blipFill>
                <a:blip r:embed="rId9"/>
                <a:stretch>
                  <a:fillRect t="-108929" b="-167857"/>
                </a:stretch>
              </a:blipFill>
            </p:spPr>
            <p:txBody>
              <a:bodyPr/>
              <a:lstStyle/>
              <a:p>
                <a:r>
                  <a:rPr lang="en-US">
                    <a:noFill/>
                  </a:rPr>
                  <a:t> </a:t>
                </a:r>
              </a:p>
            </p:txBody>
          </p:sp>
        </mc:Fallback>
      </mc:AlternateContent>
      <p:sp>
        <p:nvSpPr>
          <p:cNvPr id="18" name="Rettangolo 3">
            <a:extLst>
              <a:ext uri="{FF2B5EF4-FFF2-40B4-BE49-F238E27FC236}">
                <a16:creationId xmlns:a16="http://schemas.microsoft.com/office/drawing/2014/main" id="{9FC21AB8-4E69-4070-AFA0-E3C113621DE7}"/>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6">
            <a:extLst>
              <a:ext uri="{FF2B5EF4-FFF2-40B4-BE49-F238E27FC236}">
                <a16:creationId xmlns:a16="http://schemas.microsoft.com/office/drawing/2014/main" id="{153E970B-9A6D-4E9F-902B-084C935FBABF}"/>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Economic</a:t>
            </a:r>
            <a:r>
              <a:rPr lang="it-IT" sz="2000">
                <a:solidFill>
                  <a:schemeClr val="bg1"/>
                </a:solidFill>
                <a:latin typeface="Roboto Light" panose="02000000000000000000" pitchFamily="2"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Perspective</a:t>
            </a:r>
            <a:r>
              <a:rPr lang="it-IT" sz="2400">
                <a:solidFill>
                  <a:schemeClr val="bg1"/>
                </a:solidFill>
                <a:latin typeface="Bahnschrift SemiBold SemiConden" panose="020B0502040204020203" pitchFamily="34" charset="0"/>
                <a:ea typeface="Roboto Light" panose="02000000000000000000" pitchFamily="2" charset="0"/>
              </a:rPr>
              <a:t>: Revenues</a:t>
            </a:r>
          </a:p>
        </p:txBody>
      </p:sp>
    </p:spTree>
    <p:extLst>
      <p:ext uri="{BB962C8B-B14F-4D97-AF65-F5344CB8AC3E}">
        <p14:creationId xmlns:p14="http://schemas.microsoft.com/office/powerpoint/2010/main" val="2420131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DB9451-3FC1-4949-8B3D-C8B3F3AC4E9F}"/>
              </a:ext>
            </a:extLst>
          </p:cNvPr>
          <p:cNvPicPr>
            <a:picLocks noChangeAspect="1"/>
          </p:cNvPicPr>
          <p:nvPr/>
        </p:nvPicPr>
        <p:blipFill>
          <a:blip r:embed="rId2"/>
          <a:stretch>
            <a:fillRect/>
          </a:stretch>
        </p:blipFill>
        <p:spPr>
          <a:xfrm>
            <a:off x="852755" y="831009"/>
            <a:ext cx="10342120" cy="5542671"/>
          </a:xfrm>
          <a:prstGeom prst="rect">
            <a:avLst/>
          </a:prstGeom>
        </p:spPr>
      </p:pic>
      <p:sp>
        <p:nvSpPr>
          <p:cNvPr id="4" name="Rettangolo 3">
            <a:extLst>
              <a:ext uri="{FF2B5EF4-FFF2-40B4-BE49-F238E27FC236}">
                <a16:creationId xmlns:a16="http://schemas.microsoft.com/office/drawing/2014/main" id="{F8B2111B-A00C-4D0D-BD90-170CAAFF6485}"/>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6">
            <a:extLst>
              <a:ext uri="{FF2B5EF4-FFF2-40B4-BE49-F238E27FC236}">
                <a16:creationId xmlns:a16="http://schemas.microsoft.com/office/drawing/2014/main" id="{31D79C2C-C501-4221-BCED-91AF1147023D}"/>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Economic</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Perspective</a:t>
            </a:r>
            <a:r>
              <a:rPr lang="it-IT" sz="2400">
                <a:solidFill>
                  <a:schemeClr val="bg1"/>
                </a:solidFill>
                <a:latin typeface="Bahnschrift SemiBold SemiConden" panose="020B0502040204020203" pitchFamily="34" charset="0"/>
                <a:ea typeface="Roboto Light" panose="02000000000000000000" pitchFamily="2" charset="0"/>
              </a:rPr>
              <a:t>: Revenues</a:t>
            </a:r>
          </a:p>
        </p:txBody>
      </p:sp>
      <p:pic>
        <p:nvPicPr>
          <p:cNvPr id="7" name="Immagine 4">
            <a:extLst>
              <a:ext uri="{FF2B5EF4-FFF2-40B4-BE49-F238E27FC236}">
                <a16:creationId xmlns:a16="http://schemas.microsoft.com/office/drawing/2014/main" id="{460E2D5C-860D-4696-A5EC-3E62B2771864}"/>
              </a:ext>
            </a:extLst>
          </p:cNvPr>
          <p:cNvPicPr>
            <a:picLocks noChangeAspect="1"/>
          </p:cNvPicPr>
          <p:nvPr/>
        </p:nvPicPr>
        <p:blipFill>
          <a:blip r:embed="rId3"/>
          <a:stretch>
            <a:fillRect/>
          </a:stretch>
        </p:blipFill>
        <p:spPr>
          <a:xfrm>
            <a:off x="11407569" y="6089837"/>
            <a:ext cx="853514" cy="768163"/>
          </a:xfrm>
          <a:prstGeom prst="rect">
            <a:avLst/>
          </a:prstGeom>
        </p:spPr>
      </p:pic>
      <p:sp>
        <p:nvSpPr>
          <p:cNvPr id="8" name="CasellaDiTesto 5">
            <a:extLst>
              <a:ext uri="{FF2B5EF4-FFF2-40B4-BE49-F238E27FC236}">
                <a16:creationId xmlns:a16="http://schemas.microsoft.com/office/drawing/2014/main" id="{FBDFB990-3700-48D9-8C66-8370CD62D165}"/>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21</a:t>
            </a:r>
          </a:p>
        </p:txBody>
      </p:sp>
    </p:spTree>
    <p:extLst>
      <p:ext uri="{BB962C8B-B14F-4D97-AF65-F5344CB8AC3E}">
        <p14:creationId xmlns:p14="http://schemas.microsoft.com/office/powerpoint/2010/main" val="3690326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a 225">
            <a:extLst>
              <a:ext uri="{FF2B5EF4-FFF2-40B4-BE49-F238E27FC236}">
                <a16:creationId xmlns:a16="http://schemas.microsoft.com/office/drawing/2014/main" id="{00F513F9-FAA3-452E-8F47-92E0F62B27DD}"/>
              </a:ext>
            </a:extLst>
          </p:cNvPr>
          <p:cNvGraphicFramePr/>
          <p:nvPr/>
        </p:nvGraphicFramePr>
        <p:xfrm>
          <a:off x="2526748" y="1305560"/>
          <a:ext cx="7823200" cy="4246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ttangolo 3">
            <a:extLst>
              <a:ext uri="{FF2B5EF4-FFF2-40B4-BE49-F238E27FC236}">
                <a16:creationId xmlns:a16="http://schemas.microsoft.com/office/drawing/2014/main" id="{3802104B-A949-4AC7-AC8A-00978E755FCC}"/>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6">
            <a:extLst>
              <a:ext uri="{FF2B5EF4-FFF2-40B4-BE49-F238E27FC236}">
                <a16:creationId xmlns:a16="http://schemas.microsoft.com/office/drawing/2014/main" id="{4E39AFD0-015E-4A93-ACCB-39729F76D78B}"/>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Economic</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Perspective</a:t>
            </a:r>
            <a:r>
              <a:rPr lang="it-IT" sz="2400">
                <a:solidFill>
                  <a:schemeClr val="bg1"/>
                </a:solidFill>
                <a:latin typeface="Bahnschrift SemiBold SemiConden" panose="020B0502040204020203" pitchFamily="34" charset="0"/>
                <a:ea typeface="Roboto Light" panose="02000000000000000000" pitchFamily="2" charset="0"/>
              </a:rPr>
              <a:t>: Costs</a:t>
            </a:r>
          </a:p>
        </p:txBody>
      </p:sp>
      <p:pic>
        <p:nvPicPr>
          <p:cNvPr id="6" name="Immagine 4">
            <a:extLst>
              <a:ext uri="{FF2B5EF4-FFF2-40B4-BE49-F238E27FC236}">
                <a16:creationId xmlns:a16="http://schemas.microsoft.com/office/drawing/2014/main" id="{F416B77C-11B2-45CC-BF35-B0ECE107F623}"/>
              </a:ext>
            </a:extLst>
          </p:cNvPr>
          <p:cNvPicPr>
            <a:picLocks noChangeAspect="1"/>
          </p:cNvPicPr>
          <p:nvPr/>
        </p:nvPicPr>
        <p:blipFill>
          <a:blip r:embed="rId7"/>
          <a:stretch>
            <a:fillRect/>
          </a:stretch>
        </p:blipFill>
        <p:spPr>
          <a:xfrm>
            <a:off x="11407569" y="6089837"/>
            <a:ext cx="853514" cy="768163"/>
          </a:xfrm>
          <a:prstGeom prst="rect">
            <a:avLst/>
          </a:prstGeom>
        </p:spPr>
      </p:pic>
      <p:sp>
        <p:nvSpPr>
          <p:cNvPr id="7" name="CasellaDiTesto 5">
            <a:extLst>
              <a:ext uri="{FF2B5EF4-FFF2-40B4-BE49-F238E27FC236}">
                <a16:creationId xmlns:a16="http://schemas.microsoft.com/office/drawing/2014/main" id="{7AECA762-080E-470A-9860-8752FF00D3CE}"/>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22</a:t>
            </a:r>
          </a:p>
        </p:txBody>
      </p:sp>
    </p:spTree>
    <p:extLst>
      <p:ext uri="{BB962C8B-B14F-4D97-AF65-F5344CB8AC3E}">
        <p14:creationId xmlns:p14="http://schemas.microsoft.com/office/powerpoint/2010/main" val="3700263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A92C9C3-F99F-4879-868B-755E48EF316C}"/>
              </a:ext>
            </a:extLst>
          </p:cNvPr>
          <p:cNvGraphicFramePr>
            <a:graphicFrameLocks noGrp="1"/>
          </p:cNvGraphicFramePr>
          <p:nvPr>
            <p:extLst>
              <p:ext uri="{D42A27DB-BD31-4B8C-83A1-F6EECF244321}">
                <p14:modId xmlns:p14="http://schemas.microsoft.com/office/powerpoint/2010/main" val="2902340663"/>
              </p:ext>
            </p:extLst>
          </p:nvPr>
        </p:nvGraphicFramePr>
        <p:xfrm>
          <a:off x="210118" y="658862"/>
          <a:ext cx="11826571" cy="6123940"/>
        </p:xfrm>
        <a:graphic>
          <a:graphicData uri="http://schemas.openxmlformats.org/drawingml/2006/table">
            <a:tbl>
              <a:tblPr firstRow="1" bandRow="1">
                <a:tableStyleId>{0505E3EF-67EA-436B-97B2-0124C06EBD24}</a:tableStyleId>
              </a:tblPr>
              <a:tblGrid>
                <a:gridCol w="1156716">
                  <a:extLst>
                    <a:ext uri="{9D8B030D-6E8A-4147-A177-3AD203B41FA5}">
                      <a16:colId xmlns:a16="http://schemas.microsoft.com/office/drawing/2014/main" val="4274394848"/>
                    </a:ext>
                  </a:extLst>
                </a:gridCol>
                <a:gridCol w="1156716">
                  <a:extLst>
                    <a:ext uri="{9D8B030D-6E8A-4147-A177-3AD203B41FA5}">
                      <a16:colId xmlns:a16="http://schemas.microsoft.com/office/drawing/2014/main" val="3448942540"/>
                    </a:ext>
                  </a:extLst>
                </a:gridCol>
                <a:gridCol w="2313432">
                  <a:extLst>
                    <a:ext uri="{9D8B030D-6E8A-4147-A177-3AD203B41FA5}">
                      <a16:colId xmlns:a16="http://schemas.microsoft.com/office/drawing/2014/main" val="3669984079"/>
                    </a:ext>
                  </a:extLst>
                </a:gridCol>
                <a:gridCol w="2210816">
                  <a:extLst>
                    <a:ext uri="{9D8B030D-6E8A-4147-A177-3AD203B41FA5}">
                      <a16:colId xmlns:a16="http://schemas.microsoft.com/office/drawing/2014/main" val="2674610623"/>
                    </a:ext>
                  </a:extLst>
                </a:gridCol>
                <a:gridCol w="2165809">
                  <a:extLst>
                    <a:ext uri="{9D8B030D-6E8A-4147-A177-3AD203B41FA5}">
                      <a16:colId xmlns:a16="http://schemas.microsoft.com/office/drawing/2014/main" val="1100652988"/>
                    </a:ext>
                  </a:extLst>
                </a:gridCol>
                <a:gridCol w="2823082">
                  <a:extLst>
                    <a:ext uri="{9D8B030D-6E8A-4147-A177-3AD203B41FA5}">
                      <a16:colId xmlns:a16="http://schemas.microsoft.com/office/drawing/2014/main" val="2549747125"/>
                    </a:ext>
                  </a:extLst>
                </a:gridCol>
              </a:tblGrid>
              <a:tr h="370840">
                <a:tc gridSpan="2">
                  <a:txBody>
                    <a:bodyPr/>
                    <a:lstStyle/>
                    <a:p>
                      <a:pPr algn="ctr"/>
                      <a:endParaRPr lang="en-GB" sz="1100">
                        <a:latin typeface="Roboto Light" panose="02000000000000000000" pitchFamily="2" charset="0"/>
                        <a:ea typeface="Roboto Light" panose="02000000000000000000" pitchFamily="2" charset="0"/>
                      </a:endParaRPr>
                    </a:p>
                  </a:txBody>
                  <a:tcPr anchor="ctr"/>
                </a:tc>
                <a:tc hMerge="1">
                  <a:txBody>
                    <a:bodyPr/>
                    <a:lstStyle/>
                    <a:p>
                      <a:endParaRPr lang="en-GB"/>
                    </a:p>
                  </a:txBody>
                  <a:tcPr/>
                </a:tc>
                <a:tc>
                  <a:txBody>
                    <a:bodyPr/>
                    <a:lstStyle/>
                    <a:p>
                      <a:pPr algn="ctr"/>
                      <a:r>
                        <a:rPr lang="it-IT" sz="1200" err="1">
                          <a:solidFill>
                            <a:schemeClr val="tx1"/>
                          </a:solidFill>
                          <a:latin typeface="Roboto Light" panose="02000000000000000000" pitchFamily="2" charset="0"/>
                          <a:ea typeface="Roboto Light" panose="02000000000000000000" pitchFamily="2" charset="0"/>
                        </a:rPr>
                        <a:t>Description</a:t>
                      </a:r>
                      <a:endParaRPr lang="en-GB" sz="1200">
                        <a:solidFill>
                          <a:schemeClr val="tx1"/>
                        </a:solidFill>
                        <a:latin typeface="Roboto Light" panose="02000000000000000000" pitchFamily="2" charset="0"/>
                        <a:ea typeface="Roboto Light" panose="02000000000000000000" pitchFamily="2" charset="0"/>
                      </a:endParaRPr>
                    </a:p>
                  </a:txBody>
                  <a:tcPr anchor="ctr"/>
                </a:tc>
                <a:tc>
                  <a:txBody>
                    <a:bodyPr/>
                    <a:lstStyle/>
                    <a:p>
                      <a:pPr algn="ctr"/>
                      <a:r>
                        <a:rPr lang="it-IT" sz="1200" err="1">
                          <a:solidFill>
                            <a:schemeClr val="tx1"/>
                          </a:solidFill>
                          <a:latin typeface="Roboto Light" panose="02000000000000000000" pitchFamily="2" charset="0"/>
                          <a:ea typeface="Roboto Light" panose="02000000000000000000" pitchFamily="2" charset="0"/>
                        </a:rPr>
                        <a:t>Assumptions</a:t>
                      </a:r>
                      <a:endParaRPr lang="en-GB" sz="1200">
                        <a:solidFill>
                          <a:schemeClr val="tx1"/>
                        </a:solidFill>
                        <a:latin typeface="Roboto Light" panose="02000000000000000000" pitchFamily="2" charset="0"/>
                        <a:ea typeface="Roboto Light" panose="02000000000000000000" pitchFamily="2" charset="0"/>
                      </a:endParaRPr>
                    </a:p>
                  </a:txBody>
                  <a:tcPr anchor="ctr"/>
                </a:tc>
                <a:tc>
                  <a:txBody>
                    <a:bodyPr/>
                    <a:lstStyle/>
                    <a:p>
                      <a:pPr algn="ctr"/>
                      <a:r>
                        <a:rPr lang="it-IT" sz="1200">
                          <a:solidFill>
                            <a:schemeClr val="tx1"/>
                          </a:solidFill>
                          <a:latin typeface="Roboto Light" panose="02000000000000000000" pitchFamily="2" charset="0"/>
                          <a:ea typeface="Roboto Light" panose="02000000000000000000" pitchFamily="2" charset="0"/>
                        </a:rPr>
                        <a:t>Single costs</a:t>
                      </a:r>
                      <a:endParaRPr lang="en-GB" sz="1200">
                        <a:solidFill>
                          <a:schemeClr val="tx1"/>
                        </a:solidFill>
                        <a:latin typeface="Roboto Light" panose="02000000000000000000" pitchFamily="2" charset="0"/>
                        <a:ea typeface="Roboto Light" panose="02000000000000000000" pitchFamily="2" charset="0"/>
                      </a:endParaRPr>
                    </a:p>
                  </a:txBody>
                  <a:tcPr anchor="ctr"/>
                </a:tc>
                <a:tc>
                  <a:txBody>
                    <a:bodyPr/>
                    <a:lstStyle/>
                    <a:p>
                      <a:pPr algn="ctr"/>
                      <a:r>
                        <a:rPr lang="it-IT" sz="1200" err="1">
                          <a:solidFill>
                            <a:schemeClr val="tx1"/>
                          </a:solidFill>
                          <a:latin typeface="Roboto Light" panose="02000000000000000000" pitchFamily="2" charset="0"/>
                          <a:ea typeface="Roboto Light" panose="02000000000000000000" pitchFamily="2" charset="0"/>
                        </a:rPr>
                        <a:t>Yearly</a:t>
                      </a:r>
                      <a:r>
                        <a:rPr lang="it-IT" sz="1200">
                          <a:solidFill>
                            <a:schemeClr val="tx1"/>
                          </a:solidFill>
                          <a:latin typeface="Roboto Light" panose="02000000000000000000" pitchFamily="2" charset="0"/>
                          <a:ea typeface="Roboto Light" panose="02000000000000000000" pitchFamily="2" charset="0"/>
                        </a:rPr>
                        <a:t> cost</a:t>
                      </a:r>
                      <a:endParaRPr lang="en-GB" sz="1200">
                        <a:solidFill>
                          <a:schemeClr val="tx1"/>
                        </a:solidFill>
                        <a:latin typeface="Roboto Light" panose="02000000000000000000" pitchFamily="2" charset="0"/>
                        <a:ea typeface="Roboto Light" panose="02000000000000000000" pitchFamily="2" charset="0"/>
                      </a:endParaRPr>
                    </a:p>
                  </a:txBody>
                  <a:tcPr anchor="ctr"/>
                </a:tc>
                <a:extLst>
                  <a:ext uri="{0D108BD9-81ED-4DB2-BD59-A6C34878D82A}">
                    <a16:rowId xmlns:a16="http://schemas.microsoft.com/office/drawing/2014/main" val="849246749"/>
                  </a:ext>
                </a:extLst>
              </a:tr>
              <a:tr h="457200">
                <a:tc rowSpan="4" gridSpan="2">
                  <a:txBody>
                    <a:bodyPr/>
                    <a:lstStyle/>
                    <a:p>
                      <a:pPr algn="ctr"/>
                      <a:r>
                        <a:rPr lang="it-IT" sz="1400" b="1" err="1">
                          <a:latin typeface="Roboto Light" panose="02000000000000000000" pitchFamily="2" charset="0"/>
                          <a:ea typeface="Roboto Light" panose="02000000000000000000" pitchFamily="2" charset="0"/>
                        </a:rPr>
                        <a:t>Sunk</a:t>
                      </a:r>
                      <a:r>
                        <a:rPr lang="it-IT" sz="1400" b="1">
                          <a:latin typeface="Roboto Light" panose="02000000000000000000" pitchFamily="2" charset="0"/>
                          <a:ea typeface="Roboto Light" panose="02000000000000000000" pitchFamily="2" charset="0"/>
                        </a:rPr>
                        <a:t> costs </a:t>
                      </a:r>
                    </a:p>
                    <a:p>
                      <a:pPr algn="ctr"/>
                      <a:r>
                        <a:rPr lang="it-IT" sz="1400" b="1">
                          <a:latin typeface="Roboto Light" panose="02000000000000000000" pitchFamily="2" charset="0"/>
                          <a:ea typeface="Roboto Light" panose="02000000000000000000" pitchFamily="2" charset="0"/>
                        </a:rPr>
                        <a:t>(</a:t>
                      </a:r>
                      <a:r>
                        <a:rPr lang="it-IT" sz="1400" b="1" err="1">
                          <a:latin typeface="Roboto Light" panose="02000000000000000000" pitchFamily="2" charset="0"/>
                          <a:ea typeface="Roboto Light" panose="02000000000000000000" pitchFamily="2" charset="0"/>
                        </a:rPr>
                        <a:t>algorithm</a:t>
                      </a:r>
                      <a:r>
                        <a:rPr lang="it-IT" sz="1400" b="1">
                          <a:latin typeface="Roboto Light" panose="02000000000000000000" pitchFamily="2" charset="0"/>
                          <a:ea typeface="Roboto Light" panose="02000000000000000000" pitchFamily="2" charset="0"/>
                        </a:rPr>
                        <a:t> </a:t>
                      </a:r>
                      <a:r>
                        <a:rPr lang="it-IT" sz="1400" b="1" err="1">
                          <a:latin typeface="Roboto Light" panose="02000000000000000000" pitchFamily="2" charset="0"/>
                          <a:ea typeface="Roboto Light" panose="02000000000000000000" pitchFamily="2" charset="0"/>
                        </a:rPr>
                        <a:t>development</a:t>
                      </a:r>
                      <a:r>
                        <a:rPr lang="it-IT" sz="1400" b="1">
                          <a:latin typeface="Roboto Light" panose="02000000000000000000" pitchFamily="2" charset="0"/>
                          <a:ea typeface="Roboto Light" panose="02000000000000000000" pitchFamily="2" charset="0"/>
                        </a:rPr>
                        <a:t>)</a:t>
                      </a:r>
                      <a:endParaRPr lang="en-GB" sz="1400" b="1">
                        <a:latin typeface="Roboto Light" panose="02000000000000000000" pitchFamily="2" charset="0"/>
                        <a:ea typeface="Roboto Light" panose="02000000000000000000" pitchFamily="2" charset="0"/>
                      </a:endParaRPr>
                    </a:p>
                  </a:txBody>
                  <a:tcPr anchor="ctr">
                    <a:noFill/>
                  </a:tcPr>
                </a:tc>
                <a:tc rowSpan="4" hMerge="1">
                  <a:txBody>
                    <a:bodyPr/>
                    <a:lstStyle/>
                    <a:p>
                      <a:endParaRPr lang="en-GB"/>
                    </a:p>
                  </a:txBody>
                  <a:tcPr/>
                </a:tc>
                <a:tc rowSpan="2">
                  <a:txBody>
                    <a:bodyPr/>
                    <a:lstStyle/>
                    <a:p>
                      <a:pPr algn="ctr"/>
                      <a:r>
                        <a:rPr lang="it-IT" sz="1200">
                          <a:latin typeface="Roboto Light" panose="02000000000000000000" pitchFamily="2" charset="0"/>
                          <a:ea typeface="Roboto Light" panose="02000000000000000000" pitchFamily="2" charset="0"/>
                        </a:rPr>
                        <a:t>Cost of Data</a:t>
                      </a:r>
                      <a:endParaRPr lang="en-GB" sz="1200">
                        <a:latin typeface="Roboto Light" panose="02000000000000000000" pitchFamily="2" charset="0"/>
                        <a:ea typeface="Roboto Light" panose="02000000000000000000" pitchFamily="2" charset="0"/>
                      </a:endParaRPr>
                    </a:p>
                  </a:txBody>
                  <a:tcPr anchor="ctr">
                    <a:noFill/>
                  </a:tcPr>
                </a:tc>
                <a:tc rowSpan="2">
                  <a:txBody>
                    <a:bodyPr/>
                    <a:lstStyle/>
                    <a:p>
                      <a:pPr marL="171450" indent="-171450" algn="l">
                        <a:buFont typeface="Arial" panose="020B0604020202020204" pitchFamily="34" charset="0"/>
                        <a:buChar char="•"/>
                      </a:pPr>
                      <a:r>
                        <a:rPr lang="it-IT" sz="1100">
                          <a:latin typeface="Roboto Light" panose="02000000000000000000" pitchFamily="2" charset="0"/>
                          <a:ea typeface="Roboto Light" panose="02000000000000000000" pitchFamily="2" charset="0"/>
                        </a:rPr>
                        <a:t>100k samples dataset</a:t>
                      </a:r>
                    </a:p>
                    <a:p>
                      <a:pPr marL="171450" indent="-171450" algn="l">
                        <a:buFont typeface="Arial" panose="020B0604020202020204" pitchFamily="34" charset="0"/>
                        <a:buChar char="•"/>
                      </a:pPr>
                      <a:r>
                        <a:rPr lang="it-IT" sz="1100">
                          <a:latin typeface="Roboto Light" panose="02000000000000000000" pitchFamily="2" charset="0"/>
                          <a:ea typeface="Roboto Light" panose="02000000000000000000" pitchFamily="2" charset="0"/>
                        </a:rPr>
                        <a:t>Small in-house </a:t>
                      </a:r>
                      <a:r>
                        <a:rPr lang="it-IT" sz="1100" err="1">
                          <a:latin typeface="Roboto Light" panose="02000000000000000000" pitchFamily="2" charset="0"/>
                          <a:ea typeface="Roboto Light" panose="02000000000000000000" pitchFamily="2" charset="0"/>
                        </a:rPr>
                        <a:t>validation</a:t>
                      </a:r>
                      <a:r>
                        <a:rPr lang="it-IT" sz="1100">
                          <a:latin typeface="Roboto Light" panose="02000000000000000000" pitchFamily="2" charset="0"/>
                          <a:ea typeface="Roboto Light" panose="02000000000000000000" pitchFamily="2" charset="0"/>
                        </a:rPr>
                        <a:t> team of 1 or 2 people</a:t>
                      </a:r>
                      <a:endParaRPr lang="en-GB" sz="1100">
                        <a:latin typeface="Roboto Light" panose="02000000000000000000" pitchFamily="2" charset="0"/>
                        <a:ea typeface="Roboto Light" panose="02000000000000000000" pitchFamily="2" charset="0"/>
                      </a:endParaRPr>
                    </a:p>
                  </a:txBody>
                  <a:tcPr anchor="ctr">
                    <a:noFill/>
                  </a:tcPr>
                </a:tc>
                <a:tc>
                  <a:txBody>
                    <a:bodyPr/>
                    <a:lstStyle/>
                    <a:p>
                      <a:pPr algn="ctr"/>
                      <a:r>
                        <a:rPr lang="it-IT" sz="1100">
                          <a:latin typeface="Roboto Light" panose="02000000000000000000" pitchFamily="2" charset="0"/>
                          <a:ea typeface="Roboto Light" panose="02000000000000000000" pitchFamily="2" charset="0"/>
                        </a:rPr>
                        <a:t>Generation of a sample dataset: </a:t>
                      </a:r>
                    </a:p>
                    <a:p>
                      <a:pPr algn="ctr"/>
                      <a:r>
                        <a:rPr lang="it-IT" sz="1100">
                          <a:latin typeface="Roboto Light" panose="02000000000000000000" pitchFamily="2" charset="0"/>
                          <a:ea typeface="Roboto Light" panose="02000000000000000000" pitchFamily="2" charset="0"/>
                        </a:rPr>
                        <a:t>$ 70,000</a:t>
                      </a:r>
                    </a:p>
                  </a:txBody>
                  <a:tcPr anchor="ctr">
                    <a:noFill/>
                  </a:tcPr>
                </a:tc>
                <a:tc rowSpan="2">
                  <a:txBody>
                    <a:bodyPr/>
                    <a:lstStyle/>
                    <a:p>
                      <a:pPr algn="ctr"/>
                      <a:r>
                        <a:rPr lang="it-IT" sz="1200">
                          <a:latin typeface="Roboto Light" panose="02000000000000000000" pitchFamily="2" charset="0"/>
                          <a:ea typeface="Roboto Light" panose="02000000000000000000" pitchFamily="2" charset="0"/>
                        </a:rPr>
                        <a:t>$ 72,500</a:t>
                      </a:r>
                    </a:p>
                  </a:txBody>
                  <a:tcPr anchor="ctr">
                    <a:noFill/>
                  </a:tcPr>
                </a:tc>
                <a:extLst>
                  <a:ext uri="{0D108BD9-81ED-4DB2-BD59-A6C34878D82A}">
                    <a16:rowId xmlns:a16="http://schemas.microsoft.com/office/drawing/2014/main" val="2627472974"/>
                  </a:ext>
                </a:extLst>
              </a:tr>
              <a:tr h="251460">
                <a:tc gridSpan="2" vMerge="1">
                  <a:txBody>
                    <a:bodyPr/>
                    <a:lstStyle/>
                    <a:p>
                      <a:endParaRPr lang="en-GB"/>
                    </a:p>
                  </a:txBody>
                  <a:tcPr/>
                </a:tc>
                <a:tc hMerge="1"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r>
                        <a:rPr lang="it-IT" sz="1100">
                          <a:latin typeface="Roboto Light" panose="02000000000000000000" pitchFamily="2" charset="0"/>
                          <a:ea typeface="Roboto Light" panose="02000000000000000000" pitchFamily="2" charset="0"/>
                        </a:rPr>
                        <a:t>In-house </a:t>
                      </a:r>
                      <a:r>
                        <a:rPr lang="it-IT" sz="1100" err="1">
                          <a:latin typeface="Roboto Light" panose="02000000000000000000" pitchFamily="2" charset="0"/>
                          <a:ea typeface="Roboto Light" panose="02000000000000000000" pitchFamily="2" charset="0"/>
                        </a:rPr>
                        <a:t>validation</a:t>
                      </a:r>
                      <a:r>
                        <a:rPr lang="it-IT" sz="1100">
                          <a:latin typeface="Roboto Light" panose="02000000000000000000" pitchFamily="2" charset="0"/>
                          <a:ea typeface="Roboto Light" panose="02000000000000000000" pitchFamily="2" charset="0"/>
                        </a:rPr>
                        <a:t> team: $2,500</a:t>
                      </a:r>
                    </a:p>
                  </a:txBody>
                  <a:tcPr anchor="ctr">
                    <a:noFill/>
                  </a:tcPr>
                </a:tc>
                <a:tc vMerge="1">
                  <a:txBody>
                    <a:bodyPr/>
                    <a:lstStyle/>
                    <a:p>
                      <a:endParaRPr lang="en-GB"/>
                    </a:p>
                  </a:txBody>
                  <a:tcPr/>
                </a:tc>
                <a:extLst>
                  <a:ext uri="{0D108BD9-81ED-4DB2-BD59-A6C34878D82A}">
                    <a16:rowId xmlns:a16="http://schemas.microsoft.com/office/drawing/2014/main" val="2496213954"/>
                  </a:ext>
                </a:extLst>
              </a:tr>
              <a:tr h="548640">
                <a:tc gridSpan="2" vMerge="1">
                  <a:txBody>
                    <a:bodyPr/>
                    <a:lstStyle/>
                    <a:p>
                      <a:pPr algn="ctr"/>
                      <a:endParaRPr lang="en-GB"/>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GB"/>
                    </a:p>
                  </a:txBody>
                  <a:tcPr/>
                </a:tc>
                <a:tc rowSpan="2">
                  <a:txBody>
                    <a:bodyPr/>
                    <a:lstStyle/>
                    <a:p>
                      <a:pPr algn="ctr"/>
                      <a:r>
                        <a:rPr lang="it-IT" sz="1200" err="1">
                          <a:latin typeface="Roboto Light" panose="02000000000000000000" pitchFamily="2" charset="0"/>
                          <a:ea typeface="Roboto Light" panose="02000000000000000000" pitchFamily="2" charset="0"/>
                        </a:rPr>
                        <a:t>Research</a:t>
                      </a:r>
                      <a:r>
                        <a:rPr lang="it-IT" sz="1200">
                          <a:latin typeface="Roboto Light" panose="02000000000000000000" pitchFamily="2" charset="0"/>
                          <a:ea typeface="Roboto Light" panose="02000000000000000000" pitchFamily="2" charset="0"/>
                        </a:rPr>
                        <a:t> costs</a:t>
                      </a:r>
                      <a:endParaRPr lang="en-GB" sz="1200">
                        <a:latin typeface="Roboto Light" panose="02000000000000000000" pitchFamily="2" charset="0"/>
                        <a:ea typeface="Roboto Light" panose="02000000000000000000" pitchFamily="2" charset="0"/>
                      </a:endParaRPr>
                    </a:p>
                  </a:txBody>
                  <a:tcPr anchor="ctr">
                    <a:noFill/>
                  </a:tcPr>
                </a:tc>
                <a:tc rowSpan="2">
                  <a:txBody>
                    <a:bodyPr/>
                    <a:lstStyle/>
                    <a:p>
                      <a:pPr marL="285750" indent="-285750" algn="l">
                        <a:buFont typeface="Arial" panose="020B0604020202020204" pitchFamily="34" charset="0"/>
                        <a:buChar char="•"/>
                      </a:pPr>
                      <a:r>
                        <a:rPr lang="it-IT" sz="1100">
                          <a:latin typeface="Roboto Light" panose="02000000000000000000" pitchFamily="2" charset="0"/>
                          <a:ea typeface="Roboto Light" panose="02000000000000000000" pitchFamily="2" charset="0"/>
                        </a:rPr>
                        <a:t>AI team of 5 </a:t>
                      </a:r>
                      <a:r>
                        <a:rPr lang="it-IT" sz="1100" err="1">
                          <a:latin typeface="Roboto Light" panose="02000000000000000000" pitchFamily="2" charset="0"/>
                          <a:ea typeface="Roboto Light" panose="02000000000000000000" pitchFamily="2" charset="0"/>
                        </a:rPr>
                        <a:t>members</a:t>
                      </a:r>
                      <a:r>
                        <a:rPr lang="it-IT" sz="1100">
                          <a:latin typeface="Roboto Light" panose="02000000000000000000" pitchFamily="2" charset="0"/>
                          <a:ea typeface="Roboto Light" panose="02000000000000000000" pitchFamily="2" charset="0"/>
                        </a:rPr>
                        <a:t>, 2 </a:t>
                      </a:r>
                      <a:r>
                        <a:rPr lang="it-IT" sz="1100" err="1">
                          <a:latin typeface="Roboto Light" panose="02000000000000000000" pitchFamily="2" charset="0"/>
                          <a:ea typeface="Roboto Light" panose="02000000000000000000" pitchFamily="2" charset="0"/>
                        </a:rPr>
                        <a:t>employees</a:t>
                      </a:r>
                      <a:r>
                        <a:rPr lang="it-IT" sz="1100">
                          <a:latin typeface="Roboto Light" panose="02000000000000000000" pitchFamily="2" charset="0"/>
                          <a:ea typeface="Roboto Light" panose="02000000000000000000" pitchFamily="2" charset="0"/>
                        </a:rPr>
                        <a:t> and 3 </a:t>
                      </a:r>
                      <a:r>
                        <a:rPr lang="it-IT" sz="1100" err="1">
                          <a:latin typeface="Roboto Light" panose="02000000000000000000" pitchFamily="2" charset="0"/>
                          <a:ea typeface="Roboto Light" panose="02000000000000000000" pitchFamily="2" charset="0"/>
                        </a:rPr>
                        <a:t>freelancers</a:t>
                      </a:r>
                      <a:endParaRPr lang="it-IT" sz="1100">
                        <a:latin typeface="Roboto Light" panose="02000000000000000000" pitchFamily="2" charset="0"/>
                        <a:ea typeface="Roboto Light" panose="02000000000000000000" pitchFamily="2" charset="0"/>
                      </a:endParaRPr>
                    </a:p>
                    <a:p>
                      <a:pPr marL="285750" indent="-285750" algn="l">
                        <a:buFont typeface="Arial" panose="020B0604020202020204" pitchFamily="34" charset="0"/>
                        <a:buChar char="•"/>
                      </a:pPr>
                      <a:r>
                        <a:rPr lang="it-IT" sz="1100" err="1">
                          <a:latin typeface="Roboto Light" panose="02000000000000000000" pitchFamily="2" charset="0"/>
                          <a:ea typeface="Roboto Light" panose="02000000000000000000" pitchFamily="2" charset="0"/>
                        </a:rPr>
                        <a:t>Lenght</a:t>
                      </a:r>
                      <a:r>
                        <a:rPr lang="it-IT" sz="1100">
                          <a:latin typeface="Roboto Light" panose="02000000000000000000" pitchFamily="2" charset="0"/>
                          <a:ea typeface="Roboto Light" panose="02000000000000000000" pitchFamily="2" charset="0"/>
                        </a:rPr>
                        <a:t> of the 2 projects: 1,5 </a:t>
                      </a:r>
                      <a:r>
                        <a:rPr lang="it-IT" sz="1100" err="1">
                          <a:latin typeface="Roboto Light" panose="02000000000000000000" pitchFamily="2" charset="0"/>
                          <a:ea typeface="Roboto Light" panose="02000000000000000000" pitchFamily="2" charset="0"/>
                        </a:rPr>
                        <a:t>months</a:t>
                      </a:r>
                      <a:endParaRPr lang="en-GB" sz="1100">
                        <a:latin typeface="Roboto Light" panose="02000000000000000000" pitchFamily="2" charset="0"/>
                        <a:ea typeface="Roboto Light" panose="02000000000000000000" pitchFamily="2" charset="0"/>
                      </a:endParaRPr>
                    </a:p>
                  </a:txBody>
                  <a:tcPr anchor="ctr">
                    <a:noFill/>
                  </a:tcPr>
                </a:tc>
                <a:tc>
                  <a:txBody>
                    <a:bodyPr/>
                    <a:lstStyle/>
                    <a:p>
                      <a:pPr algn="ctr"/>
                      <a:r>
                        <a:rPr lang="it-IT" sz="1100" err="1">
                          <a:latin typeface="Roboto Light" panose="02000000000000000000" pitchFamily="2" charset="0"/>
                          <a:ea typeface="Roboto Light" panose="02000000000000000000" pitchFamily="2" charset="0"/>
                        </a:rPr>
                        <a:t>Employees</a:t>
                      </a:r>
                      <a:r>
                        <a:rPr lang="it-IT" sz="1100">
                          <a:latin typeface="Roboto Light" panose="02000000000000000000" pitchFamily="2" charset="0"/>
                          <a:ea typeface="Roboto Light" panose="02000000000000000000" pitchFamily="2" charset="0"/>
                        </a:rPr>
                        <a:t> cost: $5,000</a:t>
                      </a:r>
                      <a:endParaRPr lang="en-GB" sz="1100">
                        <a:latin typeface="Roboto Light" panose="02000000000000000000" pitchFamily="2" charset="0"/>
                        <a:ea typeface="Roboto Light" panose="02000000000000000000" pitchFamily="2" charset="0"/>
                      </a:endParaRPr>
                    </a:p>
                  </a:txBody>
                  <a:tcPr anchor="ctr">
                    <a:noFill/>
                  </a:tcPr>
                </a:tc>
                <a:tc rowSpan="2">
                  <a:txBody>
                    <a:bodyPr/>
                    <a:lstStyle/>
                    <a:p>
                      <a:pPr algn="ctr"/>
                      <a:r>
                        <a:rPr lang="it-IT" sz="1200">
                          <a:latin typeface="Roboto Light" panose="02000000000000000000" pitchFamily="2" charset="0"/>
                          <a:ea typeface="Roboto Light" panose="02000000000000000000" pitchFamily="2" charset="0"/>
                        </a:rPr>
                        <a:t>$ 28,500</a:t>
                      </a:r>
                      <a:endParaRPr lang="en-GB" sz="1200">
                        <a:latin typeface="Roboto Light" panose="02000000000000000000" pitchFamily="2" charset="0"/>
                        <a:ea typeface="Roboto Light" panose="02000000000000000000" pitchFamily="2" charset="0"/>
                      </a:endParaRPr>
                    </a:p>
                  </a:txBody>
                  <a:tcPr anchor="ctr">
                    <a:noFill/>
                  </a:tcPr>
                </a:tc>
                <a:extLst>
                  <a:ext uri="{0D108BD9-81ED-4DB2-BD59-A6C34878D82A}">
                    <a16:rowId xmlns:a16="http://schemas.microsoft.com/office/drawing/2014/main" val="3034097014"/>
                  </a:ext>
                </a:extLst>
              </a:tr>
              <a:tr h="480060">
                <a:tc gridSpan="2" vMerge="1">
                  <a:txBody>
                    <a:bodyPr/>
                    <a:lstStyle/>
                    <a:p>
                      <a:endParaRPr lang="en-GB"/>
                    </a:p>
                  </a:txBody>
                  <a:tcPr>
                    <a:lnT w="12700" cap="flat" cmpd="sng" algn="ctr">
                      <a:solidFill>
                        <a:schemeClr val="tx1"/>
                      </a:solidFill>
                      <a:prstDash val="solid"/>
                      <a:round/>
                      <a:headEnd type="none" w="med" len="med"/>
                      <a:tailEnd type="none" w="med" len="med"/>
                    </a:lnT>
                  </a:tcPr>
                </a:tc>
                <a:tc hMerge="1" vMerge="1">
                  <a:txBody>
                    <a:bodyPr/>
                    <a:lstStyle/>
                    <a:p>
                      <a:endParaRPr lang="en-GB"/>
                    </a:p>
                  </a:txBody>
                  <a:tcPr/>
                </a:tc>
                <a:tc vMerge="1">
                  <a:txBody>
                    <a:bodyPr/>
                    <a:lstStyle/>
                    <a:p>
                      <a:endParaRPr lang="en-GB"/>
                    </a:p>
                  </a:txBody>
                  <a:tcPr/>
                </a:tc>
                <a:tc vMerge="1">
                  <a:txBody>
                    <a:bodyPr/>
                    <a:lstStyle/>
                    <a:p>
                      <a:endParaRPr lang="en-GB"/>
                    </a:p>
                  </a:txBody>
                  <a:tcPr>
                    <a:lnT w="12700" cap="flat" cmpd="sng" algn="ctr">
                      <a:solidFill>
                        <a:schemeClr val="tx1"/>
                      </a:solidFill>
                      <a:prstDash val="solid"/>
                      <a:round/>
                      <a:headEnd type="none" w="med" len="med"/>
                      <a:tailEnd type="none" w="med" len="med"/>
                    </a:lnT>
                  </a:tcPr>
                </a:tc>
                <a:tc>
                  <a:txBody>
                    <a:bodyPr/>
                    <a:lstStyle/>
                    <a:p>
                      <a:pPr algn="ctr"/>
                      <a:r>
                        <a:rPr lang="it-IT" sz="1100" err="1">
                          <a:latin typeface="Roboto Light" panose="02000000000000000000" pitchFamily="2" charset="0"/>
                          <a:ea typeface="Roboto Light" panose="02000000000000000000" pitchFamily="2" charset="0"/>
                        </a:rPr>
                        <a:t>Freelancers</a:t>
                      </a:r>
                      <a:r>
                        <a:rPr lang="it-IT" sz="1100">
                          <a:latin typeface="Roboto Light" panose="02000000000000000000" pitchFamily="2" charset="0"/>
                          <a:ea typeface="Roboto Light" panose="02000000000000000000" pitchFamily="2" charset="0"/>
                        </a:rPr>
                        <a:t> cost: $ 3,000</a:t>
                      </a:r>
                      <a:endParaRPr lang="en-GB" sz="1100">
                        <a:latin typeface="Roboto Light" panose="02000000000000000000" pitchFamily="2" charset="0"/>
                        <a:ea typeface="Roboto Light" panose="02000000000000000000" pitchFamily="2" charset="0"/>
                      </a:endParaRPr>
                    </a:p>
                  </a:txBody>
                  <a:tcPr anchor="ctr">
                    <a:noFill/>
                  </a:tcPr>
                </a:tc>
                <a:tc vMerge="1">
                  <a:txBody>
                    <a:bodyPr/>
                    <a:lstStyle/>
                    <a:p>
                      <a:endParaRPr lang="en-GB"/>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47223221"/>
                  </a:ext>
                </a:extLst>
              </a:tr>
              <a:tr h="297180">
                <a:tc gridSpan="5">
                  <a:txBody>
                    <a:bodyPr/>
                    <a:lstStyle/>
                    <a:p>
                      <a:pPr marL="0" indent="0" algn="ctr">
                        <a:buFont typeface="Arial" panose="020B0604020202020204" pitchFamily="34" charset="0"/>
                        <a:buNone/>
                      </a:pPr>
                      <a:r>
                        <a:rPr lang="it-IT" sz="1400">
                          <a:latin typeface="Roboto Light" panose="02000000000000000000" pitchFamily="2" charset="0"/>
                          <a:ea typeface="Roboto Light" panose="02000000000000000000" pitchFamily="2" charset="0"/>
                        </a:rPr>
                        <a:t>Total cost</a:t>
                      </a:r>
                      <a:endParaRPr lang="en-GB" sz="1400">
                        <a:latin typeface="Roboto Light" panose="02000000000000000000" pitchFamily="2" charset="0"/>
                        <a:ea typeface="Roboto Light" panose="02000000000000000000" pitchFamily="2" charset="0"/>
                      </a:endParaRPr>
                    </a:p>
                  </a:txBody>
                  <a:tcPr anchor="ctr">
                    <a:solidFill>
                      <a:srgbClr val="F0F0F0"/>
                    </a:solidFill>
                  </a:tcPr>
                </a:tc>
                <a:tc hMerge="1">
                  <a:txBody>
                    <a:bodyPr/>
                    <a:lstStyle/>
                    <a:p>
                      <a:endParaRPr lang="en-GB"/>
                    </a:p>
                  </a:txBody>
                  <a:tcPr/>
                </a:tc>
                <a:tc hMerge="1">
                  <a:txBody>
                    <a:bodyPr/>
                    <a:lstStyle/>
                    <a:p>
                      <a:pPr algn="ctr"/>
                      <a:endParaRPr lang="en-GB" sz="120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285750" indent="-285750" algn="ctr">
                        <a:buFontTx/>
                        <a:buChar char="-"/>
                      </a:pPr>
                      <a:endParaRPr lang="en-GB"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GB"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400" b="1">
                          <a:latin typeface="Roboto Light" panose="02000000000000000000" pitchFamily="2" charset="0"/>
                          <a:ea typeface="Roboto Light" panose="02000000000000000000" pitchFamily="2" charset="0"/>
                        </a:rPr>
                        <a:t>$ 101,000</a:t>
                      </a:r>
                      <a:endParaRPr lang="en-GB" sz="1400" b="1">
                        <a:latin typeface="Roboto Light" panose="02000000000000000000" pitchFamily="2" charset="0"/>
                        <a:ea typeface="Roboto Light" panose="02000000000000000000" pitchFamily="2" charset="0"/>
                      </a:endParaRPr>
                    </a:p>
                  </a:txBody>
                  <a:tcPr anchor="ctr">
                    <a:solidFill>
                      <a:srgbClr val="F0F0F0"/>
                    </a:solidFill>
                  </a:tcPr>
                </a:tc>
                <a:extLst>
                  <a:ext uri="{0D108BD9-81ED-4DB2-BD59-A6C34878D82A}">
                    <a16:rowId xmlns:a16="http://schemas.microsoft.com/office/drawing/2014/main" val="3629861411"/>
                  </a:ext>
                </a:extLst>
              </a:tr>
              <a:tr h="137160">
                <a:tc rowSpan="6">
                  <a:txBody>
                    <a:bodyPr/>
                    <a:lstStyle/>
                    <a:p>
                      <a:pPr algn="ctr"/>
                      <a:r>
                        <a:rPr lang="it-IT" sz="1400" b="1" err="1">
                          <a:latin typeface="Roboto Light" panose="02000000000000000000" pitchFamily="2" charset="0"/>
                          <a:ea typeface="Roboto Light" panose="02000000000000000000" pitchFamily="2" charset="0"/>
                        </a:rPr>
                        <a:t>Period</a:t>
                      </a:r>
                      <a:r>
                        <a:rPr lang="it-IT" sz="1400" b="1">
                          <a:latin typeface="Roboto Light" panose="02000000000000000000" pitchFamily="2" charset="0"/>
                          <a:ea typeface="Roboto Light" panose="02000000000000000000" pitchFamily="2" charset="0"/>
                        </a:rPr>
                        <a:t> costs</a:t>
                      </a:r>
                      <a:endParaRPr lang="en-GB" sz="1400" b="1">
                        <a:latin typeface="Roboto Light" panose="02000000000000000000" pitchFamily="2" charset="0"/>
                        <a:ea typeface="Roboto Light" panose="02000000000000000000" pitchFamily="2" charset="0"/>
                      </a:endParaRPr>
                    </a:p>
                  </a:txBody>
                  <a:tcPr anchor="ctr">
                    <a:noFill/>
                  </a:tcPr>
                </a:tc>
                <a:tc rowSpan="5">
                  <a:txBody>
                    <a:bodyPr/>
                    <a:lstStyle/>
                    <a:p>
                      <a:pPr algn="ctr"/>
                      <a:r>
                        <a:rPr lang="it-IT" sz="1200" err="1">
                          <a:latin typeface="Roboto Light" panose="02000000000000000000" pitchFamily="2" charset="0"/>
                          <a:ea typeface="Roboto Light" panose="02000000000000000000" pitchFamily="2" charset="0"/>
                        </a:rPr>
                        <a:t>Fixed</a:t>
                      </a:r>
                      <a:r>
                        <a:rPr lang="it-IT" sz="1200">
                          <a:latin typeface="Roboto Light" panose="02000000000000000000" pitchFamily="2" charset="0"/>
                          <a:ea typeface="Roboto Light" panose="02000000000000000000" pitchFamily="2" charset="0"/>
                        </a:rPr>
                        <a:t> </a:t>
                      </a:r>
                    </a:p>
                    <a:p>
                      <a:pPr algn="ctr"/>
                      <a:r>
                        <a:rPr lang="it-IT" sz="1200">
                          <a:latin typeface="Roboto Light" panose="02000000000000000000" pitchFamily="2" charset="0"/>
                          <a:ea typeface="Roboto Light" panose="02000000000000000000" pitchFamily="2" charset="0"/>
                        </a:rPr>
                        <a:t>costs</a:t>
                      </a:r>
                      <a:endParaRPr lang="en-GB" sz="1200">
                        <a:latin typeface="Roboto Light" panose="02000000000000000000" pitchFamily="2" charset="0"/>
                        <a:ea typeface="Roboto Light" panose="02000000000000000000" pitchFamily="2" charset="0"/>
                      </a:endParaRPr>
                    </a:p>
                  </a:txBody>
                  <a:tcPr anchor="ctr">
                    <a:noFill/>
                  </a:tcPr>
                </a:tc>
                <a:tc rowSpan="4">
                  <a:txBody>
                    <a:bodyPr/>
                    <a:lstStyle/>
                    <a:p>
                      <a:pPr algn="ctr"/>
                      <a:r>
                        <a:rPr lang="it-IT" sz="1200" err="1">
                          <a:latin typeface="Roboto Light" panose="02000000000000000000" pitchFamily="2" charset="0"/>
                          <a:ea typeface="Roboto Light" panose="02000000000000000000" pitchFamily="2" charset="0"/>
                        </a:rPr>
                        <a:t>Infrastructural</a:t>
                      </a:r>
                      <a:r>
                        <a:rPr lang="it-IT" sz="1200">
                          <a:latin typeface="Roboto Light" panose="02000000000000000000" pitchFamily="2" charset="0"/>
                          <a:ea typeface="Roboto Light" panose="02000000000000000000" pitchFamily="2" charset="0"/>
                        </a:rPr>
                        <a:t> costs</a:t>
                      </a:r>
                      <a:endParaRPr lang="en-GB" sz="1200">
                        <a:latin typeface="Roboto Light" panose="02000000000000000000" pitchFamily="2" charset="0"/>
                        <a:ea typeface="Roboto Light" panose="02000000000000000000" pitchFamily="2" charset="0"/>
                      </a:endParaRPr>
                    </a:p>
                  </a:txBody>
                  <a:tcPr anchor="ctr">
                    <a:lnT w="12700" cap="flat" cmpd="sng" algn="ctr">
                      <a:solidFill>
                        <a:schemeClr val="tx1"/>
                      </a:solidFill>
                      <a:prstDash val="solid"/>
                      <a:round/>
                      <a:headEnd type="none" w="med" len="med"/>
                      <a:tailEnd type="none" w="med" len="med"/>
                    </a:lnT>
                    <a:noFill/>
                  </a:tcPr>
                </a:tc>
                <a:tc rowSpan="4">
                  <a:txBody>
                    <a:bodyPr/>
                    <a:lstStyle/>
                    <a:p>
                      <a:pPr marL="171450" indent="-171450" algn="ctr">
                        <a:buFont typeface="Arial" panose="020B0604020202020204" pitchFamily="34" charset="0"/>
                        <a:buChar char="•"/>
                      </a:pPr>
                      <a:endParaRPr lang="en-GB" sz="1100">
                        <a:latin typeface="Roboto Light" panose="02000000000000000000" pitchFamily="2" charset="0"/>
                        <a:ea typeface="Roboto Light" panose="02000000000000000000" pitchFamily="2"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lang="it-IT" sz="1100">
                          <a:latin typeface="Roboto Light" panose="02000000000000000000" pitchFamily="2" charset="0"/>
                          <a:ea typeface="Roboto Light" panose="02000000000000000000" pitchFamily="2" charset="0"/>
                        </a:rPr>
                        <a:t>Cloud VM cost: 244.63 $/</a:t>
                      </a:r>
                      <a:r>
                        <a:rPr lang="it-IT" sz="1100" err="1">
                          <a:latin typeface="Roboto Light" panose="02000000000000000000" pitchFamily="2" charset="0"/>
                          <a:ea typeface="Roboto Light" panose="02000000000000000000" pitchFamily="2" charset="0"/>
                        </a:rPr>
                        <a:t>month</a:t>
                      </a:r>
                      <a:r>
                        <a:rPr lang="it-IT" sz="1100">
                          <a:latin typeface="Roboto Light" panose="02000000000000000000" pitchFamily="2" charset="0"/>
                          <a:ea typeface="Roboto Light" panose="02000000000000000000" pitchFamily="2" charset="0"/>
                        </a:rPr>
                        <a:t> </a:t>
                      </a:r>
                      <a:endParaRPr lang="en-GB" sz="1100">
                        <a:latin typeface="Roboto Light" panose="02000000000000000000" pitchFamily="2" charset="0"/>
                        <a:ea typeface="Roboto Light" panose="02000000000000000000" pitchFamily="2" charset="0"/>
                      </a:endParaRPr>
                    </a:p>
                  </a:txBody>
                  <a:tcPr anchor="ctr">
                    <a:noFill/>
                  </a:tcPr>
                </a:tc>
                <a:tc rowSpan="4">
                  <a:txBody>
                    <a:bodyPr/>
                    <a:lstStyle/>
                    <a:p>
                      <a:pPr algn="ctr"/>
                      <a:r>
                        <a:rPr lang="it-IT" sz="1200">
                          <a:latin typeface="Roboto Light" panose="02000000000000000000" pitchFamily="2" charset="0"/>
                          <a:ea typeface="Roboto Light" panose="02000000000000000000" pitchFamily="2" charset="0"/>
                        </a:rPr>
                        <a:t>718.14 $/</a:t>
                      </a:r>
                      <a:r>
                        <a:rPr lang="it-IT" sz="1200" err="1">
                          <a:latin typeface="Roboto Light" panose="02000000000000000000" pitchFamily="2" charset="0"/>
                          <a:ea typeface="Roboto Light" panose="02000000000000000000" pitchFamily="2" charset="0"/>
                        </a:rPr>
                        <a:t>month</a:t>
                      </a:r>
                      <a:r>
                        <a:rPr lang="it-IT" sz="1200">
                          <a:latin typeface="Roboto Light" panose="02000000000000000000" pitchFamily="2" charset="0"/>
                          <a:ea typeface="Roboto Light" panose="02000000000000000000" pitchFamily="2" charset="0"/>
                        </a:rPr>
                        <a:t> * 12 = $ 8,617.68</a:t>
                      </a:r>
                      <a:endParaRPr lang="en-GB" sz="1200">
                        <a:latin typeface="Roboto Light" panose="02000000000000000000" pitchFamily="2" charset="0"/>
                        <a:ea typeface="Roboto Light" panose="02000000000000000000" pitchFamily="2" charset="0"/>
                      </a:endParaRPr>
                    </a:p>
                  </a:txBody>
                  <a:tcPr anchor="ctr">
                    <a:noFill/>
                  </a:tcPr>
                </a:tc>
                <a:extLst>
                  <a:ext uri="{0D108BD9-81ED-4DB2-BD59-A6C34878D82A}">
                    <a16:rowId xmlns:a16="http://schemas.microsoft.com/office/drawing/2014/main" val="2109064392"/>
                  </a:ext>
                </a:extLst>
              </a:tr>
              <a:tr h="13716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r>
                        <a:rPr lang="it-IT" sz="1100" err="1">
                          <a:latin typeface="Roboto Light" panose="02000000000000000000" pitchFamily="2" charset="0"/>
                          <a:ea typeface="Roboto Light" panose="02000000000000000000" pitchFamily="2" charset="0"/>
                        </a:rPr>
                        <a:t>Flat</a:t>
                      </a:r>
                      <a:r>
                        <a:rPr lang="it-IT" sz="1100">
                          <a:latin typeface="Roboto Light" panose="02000000000000000000" pitchFamily="2" charset="0"/>
                          <a:ea typeface="Roboto Light" panose="02000000000000000000" pitchFamily="2" charset="0"/>
                        </a:rPr>
                        <a:t> File storage: 92,07 $/</a:t>
                      </a:r>
                      <a:r>
                        <a:rPr lang="it-IT" sz="1100" err="1">
                          <a:latin typeface="Roboto Light" panose="02000000000000000000" pitchFamily="2" charset="0"/>
                          <a:ea typeface="Roboto Light" panose="02000000000000000000" pitchFamily="2" charset="0"/>
                        </a:rPr>
                        <a:t>month</a:t>
                      </a:r>
                      <a:endParaRPr lang="en-GB" sz="1100">
                        <a:latin typeface="Roboto Light" panose="02000000000000000000" pitchFamily="2" charset="0"/>
                        <a:ea typeface="Roboto Light" panose="02000000000000000000" pitchFamily="2" charset="0"/>
                      </a:endParaRPr>
                    </a:p>
                  </a:txBody>
                  <a:tcPr anchor="ctr">
                    <a:noFill/>
                  </a:tcPr>
                </a:tc>
                <a:tc vMerge="1">
                  <a:txBody>
                    <a:bodyPr/>
                    <a:lstStyle/>
                    <a:p>
                      <a:endParaRPr lang="en-GB"/>
                    </a:p>
                  </a:txBody>
                  <a:tcPr/>
                </a:tc>
                <a:extLst>
                  <a:ext uri="{0D108BD9-81ED-4DB2-BD59-A6C34878D82A}">
                    <a16:rowId xmlns:a16="http://schemas.microsoft.com/office/drawing/2014/main" val="3112201770"/>
                  </a:ext>
                </a:extLst>
              </a:tr>
              <a:tr h="13716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r>
                        <a:rPr lang="it-IT" sz="1100">
                          <a:latin typeface="Roboto Light" panose="02000000000000000000" pitchFamily="2" charset="0"/>
                          <a:ea typeface="Roboto Light" panose="02000000000000000000" pitchFamily="2" charset="0"/>
                        </a:rPr>
                        <a:t>Database: 171,44 $/</a:t>
                      </a:r>
                      <a:r>
                        <a:rPr lang="it-IT" sz="1100" err="1">
                          <a:latin typeface="Roboto Light" panose="02000000000000000000" pitchFamily="2" charset="0"/>
                          <a:ea typeface="Roboto Light" panose="02000000000000000000" pitchFamily="2" charset="0"/>
                        </a:rPr>
                        <a:t>month</a:t>
                      </a:r>
                      <a:endParaRPr lang="en-GB" sz="1100">
                        <a:latin typeface="Roboto Light" panose="02000000000000000000" pitchFamily="2" charset="0"/>
                        <a:ea typeface="Roboto Light" panose="02000000000000000000" pitchFamily="2" charset="0"/>
                      </a:endParaRPr>
                    </a:p>
                  </a:txBody>
                  <a:tcPr anchor="ctr">
                    <a:noFill/>
                  </a:tcPr>
                </a:tc>
                <a:tc vMerge="1">
                  <a:txBody>
                    <a:bodyPr/>
                    <a:lstStyle/>
                    <a:p>
                      <a:endParaRPr lang="en-GB"/>
                    </a:p>
                  </a:txBody>
                  <a:tcPr/>
                </a:tc>
                <a:extLst>
                  <a:ext uri="{0D108BD9-81ED-4DB2-BD59-A6C34878D82A}">
                    <a16:rowId xmlns:a16="http://schemas.microsoft.com/office/drawing/2014/main" val="2139385009"/>
                  </a:ext>
                </a:extLst>
              </a:tr>
              <a:tr h="13716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r>
                        <a:rPr lang="it-IT" sz="1100" err="1">
                          <a:latin typeface="Roboto Light" panose="02000000000000000000" pitchFamily="2" charset="0"/>
                          <a:ea typeface="Roboto Light" panose="02000000000000000000" pitchFamily="2" charset="0"/>
                        </a:rPr>
                        <a:t>Dasboard</a:t>
                      </a:r>
                      <a:r>
                        <a:rPr lang="it-IT" sz="1100">
                          <a:latin typeface="Roboto Light" panose="02000000000000000000" pitchFamily="2" charset="0"/>
                          <a:ea typeface="Roboto Light" panose="02000000000000000000" pitchFamily="2" charset="0"/>
                        </a:rPr>
                        <a:t> </a:t>
                      </a:r>
                      <a:r>
                        <a:rPr lang="it-IT" sz="1100" err="1">
                          <a:latin typeface="Roboto Light" panose="02000000000000000000" pitchFamily="2" charset="0"/>
                          <a:ea typeface="Roboto Light" panose="02000000000000000000" pitchFamily="2" charset="0"/>
                        </a:rPr>
                        <a:t>infrastructure</a:t>
                      </a:r>
                      <a:r>
                        <a:rPr lang="it-IT" sz="1100">
                          <a:latin typeface="Roboto Light" panose="02000000000000000000" pitchFamily="2" charset="0"/>
                          <a:ea typeface="Roboto Light" panose="02000000000000000000" pitchFamily="2" charset="0"/>
                        </a:rPr>
                        <a:t>: </a:t>
                      </a:r>
                    </a:p>
                    <a:p>
                      <a:pPr algn="ctr"/>
                      <a:r>
                        <a:rPr lang="it-IT" sz="1100">
                          <a:latin typeface="Roboto Light" panose="02000000000000000000" pitchFamily="2" charset="0"/>
                          <a:ea typeface="Roboto Light" panose="02000000000000000000" pitchFamily="2" charset="0"/>
                        </a:rPr>
                        <a:t>200 $/</a:t>
                      </a:r>
                      <a:r>
                        <a:rPr lang="it-IT" sz="1100" err="1">
                          <a:latin typeface="Roboto Light" panose="02000000000000000000" pitchFamily="2" charset="0"/>
                          <a:ea typeface="Roboto Light" panose="02000000000000000000" pitchFamily="2" charset="0"/>
                        </a:rPr>
                        <a:t>month</a:t>
                      </a:r>
                      <a:endParaRPr lang="en-GB" sz="1100">
                        <a:latin typeface="Roboto Light" panose="02000000000000000000" pitchFamily="2" charset="0"/>
                        <a:ea typeface="Roboto Light" panose="02000000000000000000" pitchFamily="2" charset="0"/>
                      </a:endParaRPr>
                    </a:p>
                  </a:txBody>
                  <a:tcPr anchor="ctr">
                    <a:noFill/>
                  </a:tcPr>
                </a:tc>
                <a:tc vMerge="1">
                  <a:txBody>
                    <a:bodyPr/>
                    <a:lstStyle/>
                    <a:p>
                      <a:endParaRPr lang="en-GB"/>
                    </a:p>
                  </a:txBody>
                  <a:tcPr/>
                </a:tc>
                <a:extLst>
                  <a:ext uri="{0D108BD9-81ED-4DB2-BD59-A6C34878D82A}">
                    <a16:rowId xmlns:a16="http://schemas.microsoft.com/office/drawing/2014/main" val="2230408747"/>
                  </a:ext>
                </a:extLst>
              </a:tr>
              <a:tr h="370840">
                <a:tc vMerge="1">
                  <a:txBody>
                    <a:bodyPr/>
                    <a:lstStyle/>
                    <a:p>
                      <a:endParaRPr lang="en-GB"/>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Roboto Light" panose="02000000000000000000" pitchFamily="2" charset="0"/>
                          <a:ea typeface="Roboto Light" panose="02000000000000000000" pitchFamily="2" charset="0"/>
                        </a:rPr>
                        <a:t>Dashboard costs</a:t>
                      </a:r>
                      <a:endParaRPr lang="en-GB" sz="1200">
                        <a:latin typeface="Roboto Light" panose="02000000000000000000" pitchFamily="2" charset="0"/>
                        <a:ea typeface="Roboto Light" panose="02000000000000000000" pitchFamily="2" charset="0"/>
                      </a:endParaRPr>
                    </a:p>
                  </a:txBody>
                  <a:tcPr anchor="ctr">
                    <a:noFill/>
                  </a:tcPr>
                </a:tc>
                <a:tc>
                  <a:txBody>
                    <a:bodyPr/>
                    <a:lstStyle/>
                    <a:p>
                      <a:pPr marL="171450" indent="-171450" algn="l">
                        <a:buFont typeface="Arial" panose="020B0604020202020204" pitchFamily="34" charset="0"/>
                        <a:buChar char="•"/>
                      </a:pPr>
                      <a:r>
                        <a:rPr lang="it-IT" sz="1100">
                          <a:latin typeface="Roboto Light" panose="02000000000000000000" pitchFamily="2" charset="0"/>
                          <a:ea typeface="Roboto Light" panose="02000000000000000000" pitchFamily="2" charset="0"/>
                        </a:rPr>
                        <a:t>Microsoft Power BI cost ranges from $10 to $52. Maximum price </a:t>
                      </a:r>
                      <a:r>
                        <a:rPr lang="it-IT" sz="1100" err="1">
                          <a:latin typeface="Roboto Light" panose="02000000000000000000" pitchFamily="2" charset="0"/>
                          <a:ea typeface="Roboto Light" panose="02000000000000000000" pitchFamily="2" charset="0"/>
                        </a:rPr>
                        <a:t>considered</a:t>
                      </a:r>
                      <a:endParaRPr lang="it-IT" sz="1100">
                        <a:latin typeface="Roboto Light" panose="02000000000000000000" pitchFamily="2" charset="0"/>
                        <a:ea typeface="Roboto Light" panose="02000000000000000000" pitchFamily="2" charset="0"/>
                      </a:endParaRPr>
                    </a:p>
                    <a:p>
                      <a:pPr marL="171450" indent="-171450" algn="l">
                        <a:buFont typeface="Arial" panose="020B0604020202020204" pitchFamily="34" charset="0"/>
                        <a:buChar char="•"/>
                      </a:pPr>
                      <a:r>
                        <a:rPr lang="it-IT" sz="1100">
                          <a:latin typeface="Roboto Light" panose="02000000000000000000" pitchFamily="2" charset="0"/>
                          <a:ea typeface="Roboto Light" panose="02000000000000000000" pitchFamily="2" charset="0"/>
                        </a:rPr>
                        <a:t>100 </a:t>
                      </a:r>
                      <a:r>
                        <a:rPr lang="it-IT" sz="1100" err="1">
                          <a:latin typeface="Roboto Light" panose="02000000000000000000" pitchFamily="2" charset="0"/>
                          <a:ea typeface="Roboto Light" panose="02000000000000000000" pitchFamily="2" charset="0"/>
                        </a:rPr>
                        <a:t>employees</a:t>
                      </a:r>
                      <a:r>
                        <a:rPr lang="it-IT" sz="1100">
                          <a:latin typeface="Roboto Light" panose="02000000000000000000" pitchFamily="2" charset="0"/>
                          <a:ea typeface="Roboto Light" panose="02000000000000000000" pitchFamily="2" charset="0"/>
                        </a:rPr>
                        <a:t> </a:t>
                      </a:r>
                      <a:r>
                        <a:rPr lang="it-IT" sz="1100" err="1">
                          <a:latin typeface="Roboto Light" panose="02000000000000000000" pitchFamily="2" charset="0"/>
                          <a:ea typeface="Roboto Light" panose="02000000000000000000" pitchFamily="2" charset="0"/>
                        </a:rPr>
                        <a:t>working</a:t>
                      </a:r>
                      <a:r>
                        <a:rPr lang="it-IT" sz="1100">
                          <a:latin typeface="Roboto Light" panose="02000000000000000000" pitchFamily="2" charset="0"/>
                          <a:ea typeface="Roboto Light" panose="02000000000000000000" pitchFamily="2" charset="0"/>
                        </a:rPr>
                        <a:t> in Sony Music </a:t>
                      </a:r>
                      <a:r>
                        <a:rPr lang="it-IT" sz="1100" err="1">
                          <a:latin typeface="Roboto Light" panose="02000000000000000000" pitchFamily="2" charset="0"/>
                          <a:ea typeface="Roboto Light" panose="02000000000000000000" pitchFamily="2" charset="0"/>
                        </a:rPr>
                        <a:t>Italy</a:t>
                      </a:r>
                      <a:r>
                        <a:rPr lang="it-IT" sz="1100">
                          <a:latin typeface="Roboto Light" panose="02000000000000000000" pitchFamily="2" charset="0"/>
                          <a:ea typeface="Roboto Light" panose="02000000000000000000" pitchFamily="2" charset="0"/>
                        </a:rPr>
                        <a:t>, 30% of </a:t>
                      </a:r>
                      <a:r>
                        <a:rPr lang="it-IT" sz="1100" err="1">
                          <a:latin typeface="Roboto Light" panose="02000000000000000000" pitchFamily="2" charset="0"/>
                          <a:ea typeface="Roboto Light" panose="02000000000000000000" pitchFamily="2" charset="0"/>
                        </a:rPr>
                        <a:t>them</a:t>
                      </a:r>
                      <a:r>
                        <a:rPr lang="it-IT" sz="1100">
                          <a:latin typeface="Roboto Light" panose="02000000000000000000" pitchFamily="2" charset="0"/>
                          <a:ea typeface="Roboto Light" panose="02000000000000000000" pitchFamily="2" charset="0"/>
                        </a:rPr>
                        <a:t> use the Dashboard</a:t>
                      </a:r>
                      <a:endParaRPr lang="en-GB" sz="1100">
                        <a:latin typeface="Roboto Light" panose="02000000000000000000" pitchFamily="2" charset="0"/>
                        <a:ea typeface="Roboto Light" panose="02000000000000000000" pitchFamily="2" charset="0"/>
                      </a:endParaRPr>
                    </a:p>
                  </a:txBody>
                  <a:tcPr anchor="ctr">
                    <a:noFill/>
                  </a:tcPr>
                </a:tc>
                <a:tc>
                  <a:txBody>
                    <a:bodyPr/>
                    <a:lstStyle/>
                    <a:p>
                      <a:pPr algn="ctr"/>
                      <a:endParaRPr lang="en-GB" sz="1100">
                        <a:latin typeface="Roboto Light" panose="02000000000000000000" pitchFamily="2" charset="0"/>
                        <a:ea typeface="Roboto Light" panose="02000000000000000000" pitchFamily="2" charset="0"/>
                      </a:endParaRPr>
                    </a:p>
                  </a:txBody>
                  <a:tcPr anchor="ctr">
                    <a:noFill/>
                  </a:tcPr>
                </a:tc>
                <a:tc>
                  <a:txBody>
                    <a:bodyPr/>
                    <a:lstStyle/>
                    <a:p>
                      <a:pPr algn="ctr"/>
                      <a:r>
                        <a:rPr lang="it-IT" sz="1200">
                          <a:latin typeface="Roboto Light" panose="02000000000000000000" pitchFamily="2" charset="0"/>
                          <a:ea typeface="Roboto Light" panose="02000000000000000000" pitchFamily="2" charset="0"/>
                        </a:rPr>
                        <a:t>52$/(users*</a:t>
                      </a:r>
                      <a:r>
                        <a:rPr lang="it-IT" sz="1200" err="1">
                          <a:latin typeface="Roboto Light" panose="02000000000000000000" pitchFamily="2" charset="0"/>
                          <a:ea typeface="Roboto Light" panose="02000000000000000000" pitchFamily="2" charset="0"/>
                        </a:rPr>
                        <a:t>month</a:t>
                      </a:r>
                      <a:r>
                        <a:rPr lang="it-IT" sz="1200">
                          <a:latin typeface="Roboto Light" panose="02000000000000000000" pitchFamily="2" charset="0"/>
                          <a:ea typeface="Roboto Light" panose="02000000000000000000" pitchFamily="2" charset="0"/>
                        </a:rPr>
                        <a:t>) * 30 * 12 = </a:t>
                      </a:r>
                    </a:p>
                    <a:p>
                      <a:pPr algn="ctr"/>
                      <a:r>
                        <a:rPr lang="it-IT" sz="1200">
                          <a:latin typeface="Roboto Light" panose="02000000000000000000" pitchFamily="2" charset="0"/>
                          <a:ea typeface="Roboto Light" panose="02000000000000000000" pitchFamily="2" charset="0"/>
                        </a:rPr>
                        <a:t>$ 18,720</a:t>
                      </a:r>
                      <a:endParaRPr lang="en-GB" sz="1200">
                        <a:latin typeface="Roboto Light" panose="02000000000000000000" pitchFamily="2" charset="0"/>
                        <a:ea typeface="Roboto Light" panose="02000000000000000000" pitchFamily="2" charset="0"/>
                      </a:endParaRPr>
                    </a:p>
                  </a:txBody>
                  <a:tcPr anchor="ctr">
                    <a:noFill/>
                  </a:tcPr>
                </a:tc>
                <a:extLst>
                  <a:ext uri="{0D108BD9-81ED-4DB2-BD59-A6C34878D82A}">
                    <a16:rowId xmlns:a16="http://schemas.microsoft.com/office/drawing/2014/main" val="3598220770"/>
                  </a:ext>
                </a:extLst>
              </a:tr>
              <a:tr h="741680">
                <a:tc vMerge="1">
                  <a:txBody>
                    <a:bodyPr/>
                    <a:lstStyle/>
                    <a:p>
                      <a:endParaRPr lang="en-GB"/>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err="1">
                          <a:latin typeface="Roboto Light" panose="02000000000000000000" pitchFamily="2" charset="0"/>
                          <a:ea typeface="Roboto Light" panose="02000000000000000000" pitchFamily="2" charset="0"/>
                        </a:rPr>
                        <a:t>Variable</a:t>
                      </a:r>
                      <a:r>
                        <a:rPr lang="it-IT" sz="1200">
                          <a:latin typeface="Roboto Light" panose="02000000000000000000" pitchFamily="2" charset="0"/>
                          <a:ea typeface="Roboto Light" panose="02000000000000000000" pitchFamily="2" charset="0"/>
                        </a:rPr>
                        <a:t> </a:t>
                      </a:r>
                    </a:p>
                    <a:p>
                      <a:pPr algn="ctr"/>
                      <a:r>
                        <a:rPr lang="it-IT" sz="1200">
                          <a:latin typeface="Roboto Light" panose="02000000000000000000" pitchFamily="2" charset="0"/>
                          <a:ea typeface="Roboto Light" panose="02000000000000000000" pitchFamily="2" charset="0"/>
                        </a:rPr>
                        <a:t>costs</a:t>
                      </a:r>
                      <a:endParaRPr lang="en-GB" sz="1200">
                        <a:latin typeface="Roboto Light" panose="02000000000000000000" pitchFamily="2" charset="0"/>
                        <a:ea typeface="Roboto Light" panose="02000000000000000000" pitchFamily="2" charset="0"/>
                      </a:endParaRPr>
                    </a:p>
                  </a:txBody>
                  <a:tcPr anchor="ctr">
                    <a:noFill/>
                  </a:tcPr>
                </a:tc>
                <a:tc>
                  <a:txBody>
                    <a:bodyPr/>
                    <a:lstStyle/>
                    <a:p>
                      <a:pPr algn="ctr"/>
                      <a:r>
                        <a:rPr lang="it-IT" sz="1200" err="1">
                          <a:latin typeface="Roboto Light" panose="02000000000000000000" pitchFamily="2" charset="0"/>
                          <a:ea typeface="Roboto Light" panose="02000000000000000000" pitchFamily="2" charset="0"/>
                        </a:rPr>
                        <a:t>Paid</a:t>
                      </a:r>
                      <a:r>
                        <a:rPr lang="it-IT" sz="1200">
                          <a:latin typeface="Roboto Light" panose="02000000000000000000" pitchFamily="2" charset="0"/>
                          <a:ea typeface="Roboto Light" panose="02000000000000000000" pitchFamily="2" charset="0"/>
                        </a:rPr>
                        <a:t> influencers costs</a:t>
                      </a:r>
                      <a:endParaRPr lang="en-GB" sz="1200">
                        <a:latin typeface="Roboto Light" panose="02000000000000000000" pitchFamily="2" charset="0"/>
                        <a:ea typeface="Roboto Light" panose="02000000000000000000" pitchFamily="2" charset="0"/>
                      </a:endParaRPr>
                    </a:p>
                  </a:txBody>
                  <a:tcPr anchor="ctr">
                    <a:noFill/>
                  </a:tcPr>
                </a:tc>
                <a:tc>
                  <a:txBody>
                    <a:bodyPr/>
                    <a:lstStyle/>
                    <a:p>
                      <a:pPr marL="171450" indent="-171450" algn="l">
                        <a:buFont typeface="Arial" panose="020B0604020202020204" pitchFamily="34" charset="0"/>
                        <a:buChar char="•"/>
                      </a:pPr>
                      <a:r>
                        <a:rPr lang="it-IT" sz="1100" err="1">
                          <a:latin typeface="Roboto Light" panose="02000000000000000000" pitchFamily="2" charset="0"/>
                          <a:ea typeface="Roboto Light" panose="02000000000000000000" pitchFamily="2" charset="0"/>
                        </a:rPr>
                        <a:t>Remuneration</a:t>
                      </a:r>
                      <a:r>
                        <a:rPr lang="it-IT" sz="1100">
                          <a:latin typeface="Roboto Light" panose="02000000000000000000" pitchFamily="2" charset="0"/>
                          <a:ea typeface="Roboto Light" panose="02000000000000000000" pitchFamily="2" charset="0"/>
                        </a:rPr>
                        <a:t> of an influencer in </a:t>
                      </a:r>
                      <a:r>
                        <a:rPr lang="it-IT" sz="1100" err="1">
                          <a:latin typeface="Roboto Light" panose="02000000000000000000" pitchFamily="2" charset="0"/>
                          <a:ea typeface="Roboto Light" panose="02000000000000000000" pitchFamily="2" charset="0"/>
                        </a:rPr>
                        <a:t>Italy</a:t>
                      </a:r>
                      <a:r>
                        <a:rPr lang="it-IT" sz="1100">
                          <a:latin typeface="Roboto Light" panose="02000000000000000000" pitchFamily="2" charset="0"/>
                          <a:ea typeface="Roboto Light" panose="02000000000000000000" pitchFamily="2" charset="0"/>
                        </a:rPr>
                        <a:t> ranges from 300 to 600 €. Maximum price </a:t>
                      </a:r>
                      <a:r>
                        <a:rPr lang="it-IT" sz="1100" err="1">
                          <a:latin typeface="Roboto Light" panose="02000000000000000000" pitchFamily="2" charset="0"/>
                          <a:ea typeface="Roboto Light" panose="02000000000000000000" pitchFamily="2" charset="0"/>
                        </a:rPr>
                        <a:t>considered</a:t>
                      </a:r>
                      <a:r>
                        <a:rPr lang="it-IT" sz="1100">
                          <a:latin typeface="Roboto Light" panose="02000000000000000000" pitchFamily="2" charset="0"/>
                          <a:ea typeface="Roboto Light" panose="02000000000000000000" pitchFamily="2" charset="0"/>
                        </a:rPr>
                        <a:t> in </a:t>
                      </a:r>
                      <a:r>
                        <a:rPr lang="it-IT" sz="1100" err="1">
                          <a:latin typeface="Roboto Light" panose="02000000000000000000" pitchFamily="2" charset="0"/>
                          <a:ea typeface="Roboto Light" panose="02000000000000000000" pitchFamily="2" charset="0"/>
                        </a:rPr>
                        <a:t>dollars</a:t>
                      </a:r>
                      <a:r>
                        <a:rPr lang="it-IT" sz="1100">
                          <a:latin typeface="Roboto Light" panose="02000000000000000000" pitchFamily="2" charset="0"/>
                          <a:ea typeface="Roboto Light" panose="02000000000000000000" pitchFamily="2" charset="0"/>
                        </a:rPr>
                        <a:t>.</a:t>
                      </a:r>
                    </a:p>
                    <a:p>
                      <a:pPr marL="171450" indent="-171450" algn="l">
                        <a:buFont typeface="Arial" panose="020B0604020202020204" pitchFamily="34" charset="0"/>
                        <a:buChar char="•"/>
                      </a:pPr>
                      <a:r>
                        <a:rPr lang="it-IT" sz="1100">
                          <a:latin typeface="Roboto Light" panose="02000000000000000000" pitchFamily="2" charset="0"/>
                          <a:ea typeface="Roboto Light" panose="02000000000000000000" pitchFamily="2" charset="0"/>
                        </a:rPr>
                        <a:t>20 challenges out of 50 are </a:t>
                      </a:r>
                      <a:r>
                        <a:rPr lang="it-IT" sz="1100" err="1">
                          <a:latin typeface="Roboto Light" panose="02000000000000000000" pitchFamily="2" charset="0"/>
                          <a:ea typeface="Roboto Light" panose="02000000000000000000" pitchFamily="2" charset="0"/>
                        </a:rPr>
                        <a:t>assigned</a:t>
                      </a:r>
                      <a:r>
                        <a:rPr lang="it-IT" sz="1100">
                          <a:latin typeface="Roboto Light" panose="02000000000000000000" pitchFamily="2" charset="0"/>
                          <a:ea typeface="Roboto Light" panose="02000000000000000000" pitchFamily="2" charset="0"/>
                        </a:rPr>
                        <a:t> to </a:t>
                      </a:r>
                      <a:r>
                        <a:rPr lang="it-IT" sz="1100" err="1">
                          <a:latin typeface="Roboto Light" panose="02000000000000000000" pitchFamily="2" charset="0"/>
                          <a:ea typeface="Roboto Light" panose="02000000000000000000" pitchFamily="2" charset="0"/>
                        </a:rPr>
                        <a:t>paid</a:t>
                      </a:r>
                      <a:r>
                        <a:rPr lang="it-IT" sz="1100">
                          <a:latin typeface="Roboto Light" panose="02000000000000000000" pitchFamily="2" charset="0"/>
                          <a:ea typeface="Roboto Light" panose="02000000000000000000" pitchFamily="2" charset="0"/>
                        </a:rPr>
                        <a:t> influencers</a:t>
                      </a:r>
                      <a:endParaRPr lang="en-GB" sz="1100">
                        <a:latin typeface="Roboto Light" panose="02000000000000000000" pitchFamily="2" charset="0"/>
                        <a:ea typeface="Roboto Light" panose="02000000000000000000" pitchFamily="2" charset="0"/>
                      </a:endParaRPr>
                    </a:p>
                  </a:txBody>
                  <a:tcPr anchor="ctr">
                    <a:noFill/>
                  </a:tcPr>
                </a:tc>
                <a:tc>
                  <a:txBody>
                    <a:bodyPr/>
                    <a:lstStyle/>
                    <a:p>
                      <a:pPr algn="ctr"/>
                      <a:endParaRPr lang="en-GB" sz="1100">
                        <a:latin typeface="Roboto Light" panose="02000000000000000000" pitchFamily="2" charset="0"/>
                        <a:ea typeface="Roboto Light" panose="02000000000000000000" pitchFamily="2" charset="0"/>
                      </a:endParaRPr>
                    </a:p>
                  </a:txBody>
                  <a:tcPr anchor="ctr">
                    <a:noFill/>
                  </a:tcPr>
                </a:tc>
                <a:tc>
                  <a:txBody>
                    <a:bodyPr/>
                    <a:lstStyle/>
                    <a:p>
                      <a:pPr algn="ctr"/>
                      <a:r>
                        <a:rPr lang="it-IT" sz="1200">
                          <a:latin typeface="Roboto Light" panose="02000000000000000000" pitchFamily="2" charset="0"/>
                          <a:ea typeface="Roboto Light" panose="02000000000000000000" pitchFamily="2" charset="0"/>
                        </a:rPr>
                        <a:t>638 $/(challenge*</a:t>
                      </a:r>
                      <a:r>
                        <a:rPr lang="it-IT" sz="1200" err="1">
                          <a:latin typeface="Roboto Light" panose="02000000000000000000" pitchFamily="2" charset="0"/>
                          <a:ea typeface="Roboto Light" panose="02000000000000000000" pitchFamily="2" charset="0"/>
                        </a:rPr>
                        <a:t>month</a:t>
                      </a:r>
                      <a:r>
                        <a:rPr lang="it-IT" sz="1200">
                          <a:latin typeface="Roboto Light" panose="02000000000000000000" pitchFamily="2" charset="0"/>
                          <a:ea typeface="Roboto Light" panose="02000000000000000000" pitchFamily="2" charset="0"/>
                        </a:rPr>
                        <a:t>) * 20 * 12 = $ 153,120</a:t>
                      </a:r>
                      <a:endParaRPr lang="en-GB" sz="1200">
                        <a:latin typeface="Roboto Light" panose="02000000000000000000" pitchFamily="2" charset="0"/>
                        <a:ea typeface="Roboto Light" panose="02000000000000000000" pitchFamily="2" charset="0"/>
                      </a:endParaRPr>
                    </a:p>
                  </a:txBody>
                  <a:tcPr anchor="ctr">
                    <a:noFill/>
                  </a:tcPr>
                </a:tc>
                <a:extLst>
                  <a:ext uri="{0D108BD9-81ED-4DB2-BD59-A6C34878D82A}">
                    <a16:rowId xmlns:a16="http://schemas.microsoft.com/office/drawing/2014/main" val="3640682626"/>
                  </a:ext>
                </a:extLst>
              </a:tr>
              <a:tr h="274320">
                <a:tc gridSpan="5">
                  <a:txBody>
                    <a:bodyPr/>
                    <a:lstStyle/>
                    <a:p>
                      <a:pPr algn="ctr"/>
                      <a:r>
                        <a:rPr lang="it-IT" sz="1400">
                          <a:latin typeface="Roboto Light" panose="02000000000000000000" pitchFamily="2" charset="0"/>
                          <a:ea typeface="Roboto Light" panose="02000000000000000000" pitchFamily="2" charset="0"/>
                        </a:rPr>
                        <a:t>Total cost</a:t>
                      </a:r>
                      <a:endParaRPr lang="en-GB" sz="1400">
                        <a:latin typeface="Roboto Light" panose="02000000000000000000" pitchFamily="2" charset="0"/>
                        <a:ea typeface="Roboto Light" panose="02000000000000000000" pitchFamily="2" charset="0"/>
                      </a:endParaRPr>
                    </a:p>
                  </a:txBody>
                  <a:tcPr anchor="ctr"/>
                </a:tc>
                <a:tc hMerge="1">
                  <a:txBody>
                    <a:bodyPr/>
                    <a:lstStyle/>
                    <a:p>
                      <a:pPr algn="ctr"/>
                      <a:endParaRPr lang="en-GB"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GB" sz="1200"/>
                    </a:p>
                  </a:txBody>
                  <a:tcPr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1450" indent="-171450" algn="ctr">
                        <a:buFontTx/>
                        <a:buChar char="-"/>
                      </a:pPr>
                      <a:endParaRPr lang="en-GB"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GB"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400" b="1">
                          <a:latin typeface="Roboto Light" panose="02000000000000000000" pitchFamily="2" charset="0"/>
                          <a:ea typeface="Roboto Light" panose="02000000000000000000" pitchFamily="2" charset="0"/>
                        </a:rPr>
                        <a:t>$ 180,457,68</a:t>
                      </a:r>
                      <a:endParaRPr lang="en-GB" sz="1400" b="1">
                        <a:latin typeface="Roboto Light" panose="02000000000000000000" pitchFamily="2" charset="0"/>
                        <a:ea typeface="Roboto Light" panose="02000000000000000000" pitchFamily="2" charset="0"/>
                      </a:endParaRPr>
                    </a:p>
                  </a:txBody>
                  <a:tcPr anchor="ctr"/>
                </a:tc>
                <a:extLst>
                  <a:ext uri="{0D108BD9-81ED-4DB2-BD59-A6C34878D82A}">
                    <a16:rowId xmlns:a16="http://schemas.microsoft.com/office/drawing/2014/main" val="1830695189"/>
                  </a:ext>
                </a:extLst>
              </a:tr>
            </a:tbl>
          </a:graphicData>
        </a:graphic>
      </p:graphicFrame>
      <p:sp>
        <p:nvSpPr>
          <p:cNvPr id="4" name="Rettangolo 3">
            <a:extLst>
              <a:ext uri="{FF2B5EF4-FFF2-40B4-BE49-F238E27FC236}">
                <a16:creationId xmlns:a16="http://schemas.microsoft.com/office/drawing/2014/main" id="{81962B92-0783-4685-9772-0A4EC4506AE1}"/>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6">
            <a:extLst>
              <a:ext uri="{FF2B5EF4-FFF2-40B4-BE49-F238E27FC236}">
                <a16:creationId xmlns:a16="http://schemas.microsoft.com/office/drawing/2014/main" id="{F0FF29EF-F730-4E11-93FE-4F3452AEE07F}"/>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Economic</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Perspective</a:t>
            </a:r>
            <a:r>
              <a:rPr lang="it-IT" sz="2400">
                <a:solidFill>
                  <a:schemeClr val="bg1"/>
                </a:solidFill>
                <a:latin typeface="Bahnschrift SemiBold SemiConden" panose="020B0502040204020203" pitchFamily="34" charset="0"/>
                <a:ea typeface="Roboto Light" panose="02000000000000000000" pitchFamily="2" charset="0"/>
              </a:rPr>
              <a:t>: Costs</a:t>
            </a:r>
          </a:p>
        </p:txBody>
      </p:sp>
      <p:pic>
        <p:nvPicPr>
          <p:cNvPr id="6" name="Immagine 4">
            <a:extLst>
              <a:ext uri="{FF2B5EF4-FFF2-40B4-BE49-F238E27FC236}">
                <a16:creationId xmlns:a16="http://schemas.microsoft.com/office/drawing/2014/main" id="{56BC2A9B-9BB6-414F-A5FD-9B3E97B5969D}"/>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7" name="CasellaDiTesto 5">
            <a:extLst>
              <a:ext uri="{FF2B5EF4-FFF2-40B4-BE49-F238E27FC236}">
                <a16:creationId xmlns:a16="http://schemas.microsoft.com/office/drawing/2014/main" id="{2EB3CF74-95F3-4F75-8B39-C089D1159A2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23</a:t>
            </a:r>
          </a:p>
        </p:txBody>
      </p:sp>
    </p:spTree>
    <p:extLst>
      <p:ext uri="{BB962C8B-B14F-4D97-AF65-F5344CB8AC3E}">
        <p14:creationId xmlns:p14="http://schemas.microsoft.com/office/powerpoint/2010/main" val="1451142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B79846-8DF1-4362-9E30-2E6364E92E11}"/>
              </a:ext>
            </a:extLst>
          </p:cNvPr>
          <p:cNvPicPr>
            <a:picLocks noChangeAspect="1"/>
          </p:cNvPicPr>
          <p:nvPr/>
        </p:nvPicPr>
        <p:blipFill>
          <a:blip r:embed="rId2"/>
          <a:stretch>
            <a:fillRect/>
          </a:stretch>
        </p:blipFill>
        <p:spPr>
          <a:xfrm>
            <a:off x="2081212" y="1743075"/>
            <a:ext cx="8029575" cy="3371850"/>
          </a:xfrm>
          <a:prstGeom prst="rect">
            <a:avLst/>
          </a:prstGeom>
        </p:spPr>
      </p:pic>
      <p:sp>
        <p:nvSpPr>
          <p:cNvPr id="4" name="Rettangolo 3">
            <a:extLst>
              <a:ext uri="{FF2B5EF4-FFF2-40B4-BE49-F238E27FC236}">
                <a16:creationId xmlns:a16="http://schemas.microsoft.com/office/drawing/2014/main" id="{E3236D06-88B0-4B13-80E5-8D7ED419EDC1}"/>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6">
            <a:extLst>
              <a:ext uri="{FF2B5EF4-FFF2-40B4-BE49-F238E27FC236}">
                <a16:creationId xmlns:a16="http://schemas.microsoft.com/office/drawing/2014/main" id="{458A661E-929D-4258-B622-D723861E3AF2}"/>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Economic</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Perspective</a:t>
            </a:r>
            <a:r>
              <a:rPr lang="it-IT" sz="2400">
                <a:solidFill>
                  <a:schemeClr val="bg1"/>
                </a:solidFill>
                <a:latin typeface="Bahnschrift SemiBold SemiConden" panose="020B0502040204020203" pitchFamily="34" charset="0"/>
                <a:ea typeface="Roboto Light" panose="02000000000000000000" pitchFamily="2" charset="0"/>
              </a:rPr>
              <a:t>: NPV</a:t>
            </a:r>
          </a:p>
        </p:txBody>
      </p:sp>
      <p:pic>
        <p:nvPicPr>
          <p:cNvPr id="6" name="Immagine 4">
            <a:extLst>
              <a:ext uri="{FF2B5EF4-FFF2-40B4-BE49-F238E27FC236}">
                <a16:creationId xmlns:a16="http://schemas.microsoft.com/office/drawing/2014/main" id="{46CB5159-3FA3-4935-875F-24DD9C4B898F}"/>
              </a:ext>
            </a:extLst>
          </p:cNvPr>
          <p:cNvPicPr>
            <a:picLocks noChangeAspect="1"/>
          </p:cNvPicPr>
          <p:nvPr/>
        </p:nvPicPr>
        <p:blipFill>
          <a:blip r:embed="rId3"/>
          <a:stretch>
            <a:fillRect/>
          </a:stretch>
        </p:blipFill>
        <p:spPr>
          <a:xfrm>
            <a:off x="11407569" y="6089837"/>
            <a:ext cx="853514" cy="768163"/>
          </a:xfrm>
          <a:prstGeom prst="rect">
            <a:avLst/>
          </a:prstGeom>
        </p:spPr>
      </p:pic>
      <p:sp>
        <p:nvSpPr>
          <p:cNvPr id="7" name="CasellaDiTesto 5">
            <a:extLst>
              <a:ext uri="{FF2B5EF4-FFF2-40B4-BE49-F238E27FC236}">
                <a16:creationId xmlns:a16="http://schemas.microsoft.com/office/drawing/2014/main" id="{70128D2C-4D52-46C5-AEC1-3020CB54221A}"/>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24</a:t>
            </a:r>
          </a:p>
        </p:txBody>
      </p:sp>
    </p:spTree>
    <p:extLst>
      <p:ext uri="{BB962C8B-B14F-4D97-AF65-F5344CB8AC3E}">
        <p14:creationId xmlns:p14="http://schemas.microsoft.com/office/powerpoint/2010/main" val="1587178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25</a:t>
            </a:r>
          </a:p>
        </p:txBody>
      </p:sp>
      <p:sp>
        <p:nvSpPr>
          <p:cNvPr id="7" name="CasellaDiTesto 6">
            <a:extLst>
              <a:ext uri="{FF2B5EF4-FFF2-40B4-BE49-F238E27FC236}">
                <a16:creationId xmlns:a16="http://schemas.microsoft.com/office/drawing/2014/main" id="{A679E7EE-40FC-4506-86DC-2529EFDE36EE}"/>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Business Model Canvas</a:t>
            </a:r>
          </a:p>
        </p:txBody>
      </p:sp>
      <p:pic>
        <p:nvPicPr>
          <p:cNvPr id="8" name="Immagine 7">
            <a:extLst>
              <a:ext uri="{FF2B5EF4-FFF2-40B4-BE49-F238E27FC236}">
                <a16:creationId xmlns:a16="http://schemas.microsoft.com/office/drawing/2014/main" id="{7F8CFBD7-DA95-477A-9F9E-02B25835D369}"/>
              </a:ext>
            </a:extLst>
          </p:cNvPr>
          <p:cNvPicPr>
            <a:picLocks noChangeAspect="1"/>
          </p:cNvPicPr>
          <p:nvPr/>
        </p:nvPicPr>
        <p:blipFill>
          <a:blip r:embed="rId3"/>
          <a:stretch>
            <a:fillRect/>
          </a:stretch>
        </p:blipFill>
        <p:spPr>
          <a:xfrm>
            <a:off x="839332" y="596676"/>
            <a:ext cx="10513335" cy="5876571"/>
          </a:xfrm>
          <a:prstGeom prst="rect">
            <a:avLst/>
          </a:prstGeom>
        </p:spPr>
      </p:pic>
      <p:pic>
        <p:nvPicPr>
          <p:cNvPr id="9" name="Immagine 8">
            <a:extLst>
              <a:ext uri="{FF2B5EF4-FFF2-40B4-BE49-F238E27FC236}">
                <a16:creationId xmlns:a16="http://schemas.microsoft.com/office/drawing/2014/main" id="{EDF09AF7-6AC6-4F50-A90C-087D65EEA417}"/>
              </a:ext>
            </a:extLst>
          </p:cNvPr>
          <p:cNvPicPr>
            <a:picLocks noChangeAspect="1"/>
          </p:cNvPicPr>
          <p:nvPr/>
        </p:nvPicPr>
        <p:blipFill>
          <a:blip r:embed="rId4"/>
          <a:stretch>
            <a:fillRect/>
          </a:stretch>
        </p:blipFill>
        <p:spPr>
          <a:xfrm>
            <a:off x="3781424" y="6376542"/>
            <a:ext cx="4629150" cy="285750"/>
          </a:xfrm>
          <a:prstGeom prst="rect">
            <a:avLst/>
          </a:prstGeom>
        </p:spPr>
      </p:pic>
    </p:spTree>
    <p:extLst>
      <p:ext uri="{BB962C8B-B14F-4D97-AF65-F5344CB8AC3E}">
        <p14:creationId xmlns:p14="http://schemas.microsoft.com/office/powerpoint/2010/main" val="3783599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ABF3DEA5-CA96-4603-A6A5-C52B8EFEF3B6}"/>
              </a:ext>
            </a:extLst>
          </p:cNvPr>
          <p:cNvSpPr txBox="1"/>
          <p:nvPr/>
        </p:nvSpPr>
        <p:spPr>
          <a:xfrm>
            <a:off x="12292182" y="2639100"/>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a:t>
            </a:r>
          </a:p>
        </p:txBody>
      </p:sp>
      <p:sp>
        <p:nvSpPr>
          <p:cNvPr id="7" name="CasellaDiTesto 6">
            <a:extLst>
              <a:ext uri="{FF2B5EF4-FFF2-40B4-BE49-F238E27FC236}">
                <a16:creationId xmlns:a16="http://schemas.microsoft.com/office/drawing/2014/main" id="{7495B07D-C075-4942-A0FC-4CF8E3AA84D3}"/>
              </a:ext>
            </a:extLst>
          </p:cNvPr>
          <p:cNvSpPr txBox="1"/>
          <p:nvPr/>
        </p:nvSpPr>
        <p:spPr>
          <a:xfrm>
            <a:off x="0" y="32303"/>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Vision, Mission, </a:t>
            </a:r>
            <a:r>
              <a:rPr lang="it-IT" sz="2400" err="1">
                <a:solidFill>
                  <a:schemeClr val="bg1"/>
                </a:solidFill>
                <a:latin typeface="Bahnschrift SemiBold SemiConden" panose="020B0502040204020203" pitchFamily="34" charset="0"/>
                <a:ea typeface="Roboto Light" panose="02000000000000000000" pitchFamily="2" charset="0"/>
              </a:rPr>
              <a:t>Purpose</a:t>
            </a:r>
            <a:r>
              <a:rPr lang="it-IT" sz="2400">
                <a:solidFill>
                  <a:schemeClr val="bg1"/>
                </a:solidFill>
                <a:latin typeface="Bahnschrift SemiBold SemiConden" panose="020B0502040204020203" pitchFamily="34" charset="0"/>
                <a:ea typeface="Roboto Light" panose="02000000000000000000" pitchFamily="2" charset="0"/>
              </a:rPr>
              <a:t> and Analysis</a:t>
            </a:r>
          </a:p>
        </p:txBody>
      </p:sp>
      <p:sp>
        <p:nvSpPr>
          <p:cNvPr id="2" name="Rectangle 2">
            <a:extLst>
              <a:ext uri="{FF2B5EF4-FFF2-40B4-BE49-F238E27FC236}">
                <a16:creationId xmlns:a16="http://schemas.microsoft.com/office/drawing/2014/main" id="{0E3766DB-84E8-4FF5-B923-7EB7E68E8D37}"/>
              </a:ext>
            </a:extLst>
          </p:cNvPr>
          <p:cNvSpPr>
            <a:spLocks noChangeArrowheads="1"/>
          </p:cNvSpPr>
          <p:nvPr/>
        </p:nvSpPr>
        <p:spPr bwMode="auto">
          <a:xfrm>
            <a:off x="-171063" y="-5955877"/>
            <a:ext cx="204241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A61DB52E-1BB4-46E5-8D1E-C99FB33CD277}"/>
              </a:ext>
            </a:extLst>
          </p:cNvPr>
          <p:cNvSpPr>
            <a:spLocks noChangeArrowheads="1"/>
          </p:cNvSpPr>
          <p:nvPr/>
        </p:nvSpPr>
        <p:spPr bwMode="auto">
          <a:xfrm>
            <a:off x="207696" y="1094817"/>
            <a:ext cx="5407816"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it-IT" sz="3600" b="1" i="0" u="none" strike="noStrike" cap="none" normalizeH="0" baseline="0" dirty="0">
                <a:ln>
                  <a:noFill/>
                </a:ln>
                <a:solidFill>
                  <a:srgbClr val="D20000"/>
                </a:solidFill>
                <a:effectLst/>
                <a:latin typeface="Bahnschrift SemiBold Condensed" panose="020B0502040204020203" pitchFamily="34" charset="0"/>
                <a:ea typeface="Times New Roman" panose="02020603050405020304" pitchFamily="18" charset="0"/>
                <a:cs typeface="Calibri" panose="020F0502020204030204" pitchFamily="34" charset="0"/>
              </a:rPr>
              <a:t>Vision</a:t>
            </a:r>
            <a:endParaRPr kumimoji="0" lang="it-IT" altLang="it-IT" sz="3600" b="0" i="0" u="none" strike="noStrike" cap="none" normalizeH="0" baseline="0" dirty="0">
              <a:ln>
                <a:noFill/>
              </a:ln>
              <a:solidFill>
                <a:srgbClr val="D20000"/>
              </a:solidFill>
              <a:effectLst/>
              <a:latin typeface="Bahnschrift SemiBold Condensed"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it-IT" sz="1600" b="1" i="1" u="none" strike="noStrike" cap="none" normalizeH="0" baseline="0" dirty="0">
                <a:ln>
                  <a:noFill/>
                </a:ln>
                <a:effectLst/>
                <a:latin typeface="Roboto Light" panose="02000000000000000000" pitchFamily="2" charset="0"/>
                <a:ea typeface="Times New Roman" panose="02020603050405020304" pitchFamily="18" charset="0"/>
                <a:cs typeface="Calibri" panose="020F0502020204030204" pitchFamily="34" charset="0"/>
              </a:rPr>
              <a:t>Exploit the power of digital technologies </a:t>
            </a:r>
            <a:r>
              <a:rPr kumimoji="0" lang="en-GB" altLang="it-IT" sz="1600" b="0" i="1" u="none" strike="noStrike" cap="none" normalizeH="0" baseline="0" dirty="0">
                <a:ln>
                  <a:noFill/>
                </a:ln>
                <a:effectLst/>
                <a:latin typeface="Roboto Light" panose="02000000000000000000" pitchFamily="2" charset="0"/>
                <a:ea typeface="Times New Roman" panose="02020603050405020304" pitchFamily="18" charset="0"/>
                <a:cs typeface="Calibri" panose="020F0502020204030204" pitchFamily="34" charset="0"/>
              </a:rPr>
              <a:t>as a “geyser” able to push the company on a higher level and </a:t>
            </a:r>
            <a:r>
              <a:rPr kumimoji="0" lang="en-GB" altLang="it-IT" sz="1600" b="1" i="1" u="none" strike="noStrike" cap="none" normalizeH="0" baseline="0" dirty="0">
                <a:ln>
                  <a:noFill/>
                </a:ln>
                <a:effectLst/>
                <a:latin typeface="Roboto Light" panose="02000000000000000000" pitchFamily="2" charset="0"/>
                <a:ea typeface="Times New Roman" panose="02020603050405020304" pitchFamily="18" charset="0"/>
                <a:cs typeface="Calibri" panose="020F0502020204030204" pitchFamily="34" charset="0"/>
              </a:rPr>
              <a:t>to get the best from the music landscape’s evolutions</a:t>
            </a:r>
            <a:r>
              <a:rPr kumimoji="0" lang="en-GB" altLang="it-IT" sz="1600" b="0" i="1" u="none" strike="noStrike" cap="none" normalizeH="0" baseline="0" dirty="0">
                <a:ln>
                  <a:noFill/>
                </a:ln>
                <a:effectLst/>
                <a:latin typeface="Roboto Light" panose="02000000000000000000" pitchFamily="2" charset="0"/>
                <a:ea typeface="Times New Roman" panose="02020603050405020304" pitchFamily="18" charset="0"/>
                <a:cs typeface="Calibri" panose="020F050202020403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it-IT" sz="1600" i="1" dirty="0">
              <a:solidFill>
                <a:srgbClr val="222222"/>
              </a:solidFill>
              <a:latin typeface="Roboto Light" panose="02000000000000000000" pitchFamily="2"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grpSp>
        <p:nvGrpSpPr>
          <p:cNvPr id="25" name="Gruppo 24">
            <a:extLst>
              <a:ext uri="{FF2B5EF4-FFF2-40B4-BE49-F238E27FC236}">
                <a16:creationId xmlns:a16="http://schemas.microsoft.com/office/drawing/2014/main" id="{94E17591-D4D1-4CE1-ACB8-8B053E102500}"/>
              </a:ext>
            </a:extLst>
          </p:cNvPr>
          <p:cNvGrpSpPr/>
          <p:nvPr/>
        </p:nvGrpSpPr>
        <p:grpSpPr>
          <a:xfrm>
            <a:off x="5652333" y="2023756"/>
            <a:ext cx="6331970" cy="3236290"/>
            <a:chOff x="42435" y="98338"/>
            <a:chExt cx="10386390" cy="6378807"/>
          </a:xfrm>
        </p:grpSpPr>
        <p:sp>
          <p:nvSpPr>
            <p:cNvPr id="26" name="Rectangle 5">
              <a:extLst>
                <a:ext uri="{FF2B5EF4-FFF2-40B4-BE49-F238E27FC236}">
                  <a16:creationId xmlns:a16="http://schemas.microsoft.com/office/drawing/2014/main" id="{753071D0-351A-4CF9-961B-D422F5A5B019}"/>
                </a:ext>
              </a:extLst>
            </p:cNvPr>
            <p:cNvSpPr/>
            <p:nvPr/>
          </p:nvSpPr>
          <p:spPr>
            <a:xfrm>
              <a:off x="439082" y="112873"/>
              <a:ext cx="9868497" cy="636427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7">
              <a:extLst>
                <a:ext uri="{FF2B5EF4-FFF2-40B4-BE49-F238E27FC236}">
                  <a16:creationId xmlns:a16="http://schemas.microsoft.com/office/drawing/2014/main" id="{A9D1071C-ACDA-4D07-A101-9B5F5A044FA1}"/>
                </a:ext>
              </a:extLst>
            </p:cNvPr>
            <p:cNvCxnSpPr>
              <a:cxnSpLocks/>
            </p:cNvCxnSpPr>
            <p:nvPr/>
          </p:nvCxnSpPr>
          <p:spPr>
            <a:xfrm>
              <a:off x="5304325" y="98338"/>
              <a:ext cx="0" cy="63788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9">
              <a:extLst>
                <a:ext uri="{FF2B5EF4-FFF2-40B4-BE49-F238E27FC236}">
                  <a16:creationId xmlns:a16="http://schemas.microsoft.com/office/drawing/2014/main" id="{8869F479-C431-4CF7-8261-8079CAFD60B6}"/>
                </a:ext>
              </a:extLst>
            </p:cNvPr>
            <p:cNvCxnSpPr>
              <a:cxnSpLocks/>
            </p:cNvCxnSpPr>
            <p:nvPr/>
          </p:nvCxnSpPr>
          <p:spPr>
            <a:xfrm>
              <a:off x="463183" y="3398131"/>
              <a:ext cx="9844396" cy="1453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10">
              <a:extLst>
                <a:ext uri="{FF2B5EF4-FFF2-40B4-BE49-F238E27FC236}">
                  <a16:creationId xmlns:a16="http://schemas.microsoft.com/office/drawing/2014/main" id="{108568A6-9948-4AD4-AC5A-1C39C093FEFA}"/>
                </a:ext>
              </a:extLst>
            </p:cNvPr>
            <p:cNvSpPr txBox="1"/>
            <p:nvPr/>
          </p:nvSpPr>
          <p:spPr>
            <a:xfrm>
              <a:off x="124428" y="267282"/>
              <a:ext cx="5519229" cy="608877"/>
            </a:xfrm>
            <a:prstGeom prst="rect">
              <a:avLst/>
            </a:prstGeom>
            <a:noFill/>
          </p:spPr>
          <p:txBody>
            <a:bodyPr wrap="square" rtlCol="0">
              <a:spAutoFit/>
            </a:bodyPr>
            <a:lstStyle/>
            <a:p>
              <a:pPr algn="ctr"/>
              <a:r>
                <a:rPr lang="en-GB" sz="1400" b="1">
                  <a:solidFill>
                    <a:srgbClr val="C00000"/>
                  </a:solidFill>
                  <a:latin typeface="Roboto Light" panose="02000000000000000000" pitchFamily="2" charset="0"/>
                  <a:ea typeface="Roboto Light" panose="02000000000000000000" pitchFamily="2" charset="0"/>
                </a:rPr>
                <a:t>STRENGTHS</a:t>
              </a:r>
            </a:p>
          </p:txBody>
        </p:sp>
        <p:sp>
          <p:nvSpPr>
            <p:cNvPr id="30" name="TextBox 11">
              <a:extLst>
                <a:ext uri="{FF2B5EF4-FFF2-40B4-BE49-F238E27FC236}">
                  <a16:creationId xmlns:a16="http://schemas.microsoft.com/office/drawing/2014/main" id="{C70D943A-F9AD-457A-8E01-7DBA350CA476}"/>
                </a:ext>
              </a:extLst>
            </p:cNvPr>
            <p:cNvSpPr txBox="1"/>
            <p:nvPr/>
          </p:nvSpPr>
          <p:spPr>
            <a:xfrm>
              <a:off x="4655709" y="249443"/>
              <a:ext cx="5651870" cy="608877"/>
            </a:xfrm>
            <a:prstGeom prst="rect">
              <a:avLst/>
            </a:prstGeom>
            <a:noFill/>
          </p:spPr>
          <p:txBody>
            <a:bodyPr wrap="square" rtlCol="0">
              <a:spAutoFit/>
            </a:bodyPr>
            <a:lstStyle/>
            <a:p>
              <a:pPr algn="ctr"/>
              <a:r>
                <a:rPr lang="en-GB" sz="1400" b="1">
                  <a:solidFill>
                    <a:srgbClr val="C00000"/>
                  </a:solidFill>
                  <a:latin typeface="Roboto Light" panose="02000000000000000000" pitchFamily="2" charset="0"/>
                  <a:ea typeface="Roboto Light" panose="02000000000000000000" pitchFamily="2" charset="0"/>
                </a:rPr>
                <a:t>WEAKNESSES</a:t>
              </a:r>
            </a:p>
          </p:txBody>
        </p:sp>
        <p:sp>
          <p:nvSpPr>
            <p:cNvPr id="31" name="TextBox 12">
              <a:extLst>
                <a:ext uri="{FF2B5EF4-FFF2-40B4-BE49-F238E27FC236}">
                  <a16:creationId xmlns:a16="http://schemas.microsoft.com/office/drawing/2014/main" id="{B0D6E5A1-FCFE-4E6C-8078-6F0E980EDEF1}"/>
                </a:ext>
              </a:extLst>
            </p:cNvPr>
            <p:cNvSpPr txBox="1"/>
            <p:nvPr/>
          </p:nvSpPr>
          <p:spPr>
            <a:xfrm>
              <a:off x="42435" y="3648722"/>
              <a:ext cx="5519183" cy="608877"/>
            </a:xfrm>
            <a:prstGeom prst="rect">
              <a:avLst/>
            </a:prstGeom>
            <a:noFill/>
          </p:spPr>
          <p:txBody>
            <a:bodyPr wrap="square" rtlCol="0">
              <a:spAutoFit/>
            </a:bodyPr>
            <a:lstStyle/>
            <a:p>
              <a:pPr algn="ctr"/>
              <a:r>
                <a:rPr lang="it-IT" sz="1400" b="1">
                  <a:solidFill>
                    <a:srgbClr val="C00000"/>
                  </a:solidFill>
                  <a:latin typeface="Roboto Light" panose="02000000000000000000" pitchFamily="2" charset="0"/>
                  <a:ea typeface="Roboto Light" panose="02000000000000000000" pitchFamily="2" charset="0"/>
                </a:rPr>
                <a:t>OPPORTUNITIES</a:t>
              </a:r>
            </a:p>
          </p:txBody>
        </p:sp>
        <p:sp>
          <p:nvSpPr>
            <p:cNvPr id="32" name="TextBox 13">
              <a:extLst>
                <a:ext uri="{FF2B5EF4-FFF2-40B4-BE49-F238E27FC236}">
                  <a16:creationId xmlns:a16="http://schemas.microsoft.com/office/drawing/2014/main" id="{07EF1C6F-1B9A-4796-860B-164466C95912}"/>
                </a:ext>
              </a:extLst>
            </p:cNvPr>
            <p:cNvSpPr txBox="1"/>
            <p:nvPr/>
          </p:nvSpPr>
          <p:spPr>
            <a:xfrm>
              <a:off x="4776955" y="3519392"/>
              <a:ext cx="5651870" cy="608877"/>
            </a:xfrm>
            <a:prstGeom prst="rect">
              <a:avLst/>
            </a:prstGeom>
            <a:noFill/>
          </p:spPr>
          <p:txBody>
            <a:bodyPr wrap="square" rtlCol="0">
              <a:spAutoFit/>
            </a:bodyPr>
            <a:lstStyle/>
            <a:p>
              <a:pPr algn="ctr"/>
              <a:r>
                <a:rPr lang="it-IT" sz="1400" b="1">
                  <a:solidFill>
                    <a:srgbClr val="C00000"/>
                  </a:solidFill>
                  <a:latin typeface="Roboto Light" panose="02000000000000000000" pitchFamily="2" charset="0"/>
                  <a:ea typeface="Roboto Light" panose="02000000000000000000" pitchFamily="2" charset="0"/>
                </a:rPr>
                <a:t>THREATS</a:t>
              </a:r>
            </a:p>
          </p:txBody>
        </p:sp>
        <p:pic>
          <p:nvPicPr>
            <p:cNvPr id="33" name="Elemento grafico 32">
              <a:extLst>
                <a:ext uri="{FF2B5EF4-FFF2-40B4-BE49-F238E27FC236}">
                  <a16:creationId xmlns:a16="http://schemas.microsoft.com/office/drawing/2014/main" id="{6F0EC24D-AAD3-49B7-B172-81122CC00C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4409263" y="215559"/>
              <a:ext cx="581819" cy="581820"/>
            </a:xfrm>
            <a:prstGeom prst="rect">
              <a:avLst/>
            </a:prstGeom>
          </p:spPr>
        </p:pic>
        <p:sp>
          <p:nvSpPr>
            <p:cNvPr id="34" name="CasellaDiTesto 33">
              <a:extLst>
                <a:ext uri="{FF2B5EF4-FFF2-40B4-BE49-F238E27FC236}">
                  <a16:creationId xmlns:a16="http://schemas.microsoft.com/office/drawing/2014/main" id="{0C861524-C715-46F0-8DBB-DF9C22D4DC58}"/>
                </a:ext>
              </a:extLst>
            </p:cNvPr>
            <p:cNvSpPr txBox="1"/>
            <p:nvPr/>
          </p:nvSpPr>
          <p:spPr>
            <a:xfrm>
              <a:off x="463761" y="658185"/>
              <a:ext cx="4840565" cy="2739945"/>
            </a:xfrm>
            <a:prstGeom prst="rect">
              <a:avLst/>
            </a:prstGeom>
            <a:noFill/>
          </p:spPr>
          <p:txBody>
            <a:bodyPr wrap="square" rtlCol="0">
              <a:spAutoFit/>
            </a:bodyPr>
            <a:lstStyle/>
            <a:p>
              <a:pPr marL="285750" indent="-285750" algn="just">
                <a:buFont typeface="Arial" panose="020B0604020202020204" pitchFamily="34" charset="0"/>
                <a:buChar char="•"/>
              </a:pPr>
              <a:r>
                <a:rPr lang="en-GB" sz="1200">
                  <a:latin typeface="Roboto Light" panose="02000000000000000000" pitchFamily="2" charset="0"/>
                </a:rPr>
                <a:t>High-level quality of A&amp;R department</a:t>
              </a:r>
            </a:p>
            <a:p>
              <a:pPr marL="285750" indent="-285750" algn="just">
                <a:buFont typeface="Arial" panose="020B0604020202020204" pitchFamily="34" charset="0"/>
                <a:buChar char="•"/>
              </a:pPr>
              <a:r>
                <a:rPr lang="en-GB" sz="1200">
                  <a:latin typeface="Roboto Light" panose="02000000000000000000" pitchFamily="2" charset="0"/>
                </a:rPr>
                <a:t>Diversification of business Advanced data analytics</a:t>
              </a:r>
            </a:p>
            <a:p>
              <a:pPr marL="285750" indent="-285750" algn="just">
                <a:buFont typeface="Arial" panose="020B0604020202020204" pitchFamily="34" charset="0"/>
                <a:buChar char="•"/>
              </a:pPr>
              <a:r>
                <a:rPr lang="en-GB" sz="1200" err="1">
                  <a:latin typeface="Roboto Light" panose="02000000000000000000" pitchFamily="2" charset="0"/>
                </a:rPr>
                <a:t>multichannels</a:t>
              </a:r>
              <a:endParaRPr lang="en-GB" sz="1200">
                <a:latin typeface="Roboto Light" panose="02000000000000000000" pitchFamily="2" charset="0"/>
              </a:endParaRPr>
            </a:p>
            <a:p>
              <a:pPr marL="285750" indent="-285750" algn="just">
                <a:buFont typeface="Arial" panose="020B0604020202020204" pitchFamily="34" charset="0"/>
                <a:buChar char="•"/>
              </a:pPr>
              <a:r>
                <a:rPr lang="en-GB" sz="1200">
                  <a:latin typeface="Roboto Light" panose="02000000000000000000" pitchFamily="2" charset="0"/>
                </a:rPr>
                <a:t>Extensive expertise in marketing</a:t>
              </a:r>
            </a:p>
            <a:p>
              <a:pPr marL="285750" indent="-285750" algn="just">
                <a:buFont typeface="Arial" panose="020B0604020202020204" pitchFamily="34" charset="0"/>
                <a:buChar char="•"/>
              </a:pPr>
              <a:r>
                <a:rPr lang="en-GB" sz="1200">
                  <a:latin typeface="Roboto Light" panose="02000000000000000000" pitchFamily="2" charset="0"/>
                </a:rPr>
                <a:t>High R&amp;D</a:t>
              </a:r>
            </a:p>
            <a:p>
              <a:pPr marL="285750" indent="-285750" algn="just">
                <a:buFont typeface="Arial" panose="020B0604020202020204" pitchFamily="34" charset="0"/>
                <a:buChar char="•"/>
              </a:pPr>
              <a:r>
                <a:rPr lang="en-GB" sz="1200">
                  <a:latin typeface="Roboto Light" panose="02000000000000000000" pitchFamily="2" charset="0"/>
                </a:rPr>
                <a:t>Partnership networks</a:t>
              </a:r>
            </a:p>
          </p:txBody>
        </p:sp>
        <p:sp>
          <p:nvSpPr>
            <p:cNvPr id="35" name="CasellaDiTesto 34">
              <a:extLst>
                <a:ext uri="{FF2B5EF4-FFF2-40B4-BE49-F238E27FC236}">
                  <a16:creationId xmlns:a16="http://schemas.microsoft.com/office/drawing/2014/main" id="{834E0A20-4657-46D9-AB15-8DC798337D25}"/>
                </a:ext>
              </a:extLst>
            </p:cNvPr>
            <p:cNvSpPr txBox="1"/>
            <p:nvPr/>
          </p:nvSpPr>
          <p:spPr>
            <a:xfrm>
              <a:off x="5424476" y="1029555"/>
              <a:ext cx="4239851" cy="2861719"/>
            </a:xfrm>
            <a:prstGeom prst="rect">
              <a:avLst/>
            </a:prstGeom>
            <a:noFill/>
          </p:spPr>
          <p:txBody>
            <a:bodyPr wrap="square" rtlCol="0">
              <a:spAutoFit/>
            </a:bodyPr>
            <a:lstStyle/>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Difficulties in discovering and evaluating emergent artists </a:t>
              </a:r>
            </a:p>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Lack of scouting and marketing strategies</a:t>
              </a:r>
            </a:p>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Low brand recognition</a:t>
              </a:r>
            </a:p>
            <a:p>
              <a:pPr marL="285750" indent="-285750" algn="just">
                <a:buFont typeface="Arial" panose="020B0604020202020204" pitchFamily="34" charset="0"/>
                <a:buChar char="•"/>
              </a:pPr>
              <a:endParaRPr lang="en-GB" sz="1200">
                <a:latin typeface="Roboto Light" panose="02000000000000000000" pitchFamily="2" charset="0"/>
              </a:endParaRPr>
            </a:p>
            <a:p>
              <a:endParaRPr lang="it-IT" sz="1600"/>
            </a:p>
          </p:txBody>
        </p:sp>
        <p:pic>
          <p:nvPicPr>
            <p:cNvPr id="36" name="Elemento grafico 35">
              <a:extLst>
                <a:ext uri="{FF2B5EF4-FFF2-40B4-BE49-F238E27FC236}">
                  <a16:creationId xmlns:a16="http://schemas.microsoft.com/office/drawing/2014/main" id="{F350CE2D-DE74-4259-8B01-F6FF44F34D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105091" y="253392"/>
              <a:ext cx="717365" cy="717366"/>
            </a:xfrm>
            <a:prstGeom prst="rect">
              <a:avLst/>
            </a:prstGeom>
          </p:spPr>
        </p:pic>
        <p:sp>
          <p:nvSpPr>
            <p:cNvPr id="37" name="CasellaDiTesto 36">
              <a:extLst>
                <a:ext uri="{FF2B5EF4-FFF2-40B4-BE49-F238E27FC236}">
                  <a16:creationId xmlns:a16="http://schemas.microsoft.com/office/drawing/2014/main" id="{8B6E2655-C51C-454A-9D06-7C6DC9E81FF8}"/>
                </a:ext>
              </a:extLst>
            </p:cNvPr>
            <p:cNvSpPr txBox="1"/>
            <p:nvPr/>
          </p:nvSpPr>
          <p:spPr>
            <a:xfrm>
              <a:off x="463183" y="4102526"/>
              <a:ext cx="4413477" cy="2374619"/>
            </a:xfrm>
            <a:prstGeom prst="rect">
              <a:avLst/>
            </a:prstGeom>
            <a:noFill/>
          </p:spPr>
          <p:txBody>
            <a:bodyPr wrap="square" rtlCol="0">
              <a:spAutoFit/>
            </a:bodyPr>
            <a:lstStyle/>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Streaming platforms exploitation</a:t>
              </a:r>
            </a:p>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Real-time feedbacks thanks to social media</a:t>
              </a:r>
            </a:p>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Broader potential fanbase</a:t>
              </a:r>
            </a:p>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Power of AI and machine learning</a:t>
              </a:r>
              <a:endParaRPr lang="it-IT" sz="1600"/>
            </a:p>
          </p:txBody>
        </p:sp>
        <p:pic>
          <p:nvPicPr>
            <p:cNvPr id="38" name="Elemento grafico 37">
              <a:extLst>
                <a:ext uri="{FF2B5EF4-FFF2-40B4-BE49-F238E27FC236}">
                  <a16:creationId xmlns:a16="http://schemas.microsoft.com/office/drawing/2014/main" id="{2F854A63-4D46-45C4-AF73-9585DF305F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93236" y="3613650"/>
              <a:ext cx="608166" cy="608165"/>
            </a:xfrm>
            <a:prstGeom prst="rect">
              <a:avLst/>
            </a:prstGeom>
          </p:spPr>
        </p:pic>
        <p:sp>
          <p:nvSpPr>
            <p:cNvPr id="39" name="CasellaDiTesto 38">
              <a:extLst>
                <a:ext uri="{FF2B5EF4-FFF2-40B4-BE49-F238E27FC236}">
                  <a16:creationId xmlns:a16="http://schemas.microsoft.com/office/drawing/2014/main" id="{D38F5895-74FD-4AA4-A7C7-F4CB91EA22A4}"/>
                </a:ext>
              </a:extLst>
            </p:cNvPr>
            <p:cNvSpPr txBox="1"/>
            <p:nvPr/>
          </p:nvSpPr>
          <p:spPr>
            <a:xfrm>
              <a:off x="5416198" y="4003711"/>
              <a:ext cx="4688942" cy="2374619"/>
            </a:xfrm>
            <a:prstGeom prst="rect">
              <a:avLst/>
            </a:prstGeom>
            <a:noFill/>
          </p:spPr>
          <p:txBody>
            <a:bodyPr wrap="square" rtlCol="0">
              <a:spAutoFit/>
            </a:bodyPr>
            <a:lstStyle/>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Maintenance and control of solutions </a:t>
              </a:r>
            </a:p>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Independent artists exploit by themselves new technologies</a:t>
              </a:r>
            </a:p>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Dynamic and fast environment</a:t>
              </a:r>
            </a:p>
            <a:p>
              <a:pPr marL="285750" indent="-285750" algn="just">
                <a:buFont typeface="Arial" panose="020B0604020202020204" pitchFamily="34" charset="0"/>
                <a:buChar char="•"/>
              </a:pPr>
              <a:r>
                <a:rPr lang="en-GB" sz="1200">
                  <a:latin typeface="Roboto Light" panose="02000000000000000000" pitchFamily="2" charset="0"/>
                  <a:ea typeface="Roboto Light" panose="02000000000000000000" pitchFamily="2" charset="0"/>
                </a:rPr>
                <a:t>High concentrated market</a:t>
              </a:r>
              <a:endParaRPr lang="it-IT" sz="1600"/>
            </a:p>
          </p:txBody>
        </p:sp>
        <p:pic>
          <p:nvPicPr>
            <p:cNvPr id="40" name="Elemento grafico 39">
              <a:extLst>
                <a:ext uri="{FF2B5EF4-FFF2-40B4-BE49-F238E27FC236}">
                  <a16:creationId xmlns:a16="http://schemas.microsoft.com/office/drawing/2014/main" id="{C38E9F5F-FC3D-4F3F-B4F2-15883C5BAC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307684" y="3578486"/>
              <a:ext cx="558962" cy="558963"/>
            </a:xfrm>
            <a:prstGeom prst="rect">
              <a:avLst/>
            </a:prstGeom>
          </p:spPr>
        </p:pic>
      </p:grpSp>
      <p:grpSp>
        <p:nvGrpSpPr>
          <p:cNvPr id="47" name="Gruppo 46">
            <a:extLst>
              <a:ext uri="{FF2B5EF4-FFF2-40B4-BE49-F238E27FC236}">
                <a16:creationId xmlns:a16="http://schemas.microsoft.com/office/drawing/2014/main" id="{2901D26A-1C92-4415-8BA4-31B2A74ACD0E}"/>
              </a:ext>
            </a:extLst>
          </p:cNvPr>
          <p:cNvGrpSpPr/>
          <p:nvPr/>
        </p:nvGrpSpPr>
        <p:grpSpPr>
          <a:xfrm>
            <a:off x="6734872" y="1729822"/>
            <a:ext cx="4520957" cy="4059213"/>
            <a:chOff x="2747797" y="1311524"/>
            <a:chExt cx="4375928" cy="4062279"/>
          </a:xfrm>
        </p:grpSpPr>
        <p:grpSp>
          <p:nvGrpSpPr>
            <p:cNvPr id="48" name="Gruppo 47">
              <a:extLst>
                <a:ext uri="{FF2B5EF4-FFF2-40B4-BE49-F238E27FC236}">
                  <a16:creationId xmlns:a16="http://schemas.microsoft.com/office/drawing/2014/main" id="{3F43D1A4-E422-4DC6-A161-AE7D593D60AF}"/>
                </a:ext>
              </a:extLst>
            </p:cNvPr>
            <p:cNvGrpSpPr/>
            <p:nvPr/>
          </p:nvGrpSpPr>
          <p:grpSpPr>
            <a:xfrm>
              <a:off x="4771335" y="1311524"/>
              <a:ext cx="2160000" cy="2160000"/>
              <a:chOff x="5722776" y="2584579"/>
              <a:chExt cx="2160000" cy="2160000"/>
            </a:xfrm>
            <a:effectLst>
              <a:outerShdw blurRad="50800" dist="38100" dir="18900000" algn="bl" rotWithShape="0">
                <a:prstClr val="black">
                  <a:alpha val="40000"/>
                </a:prstClr>
              </a:outerShdw>
            </a:effectLst>
          </p:grpSpPr>
          <p:sp>
            <p:nvSpPr>
              <p:cNvPr id="67" name="Rettangolo 66">
                <a:extLst>
                  <a:ext uri="{FF2B5EF4-FFF2-40B4-BE49-F238E27FC236}">
                    <a16:creationId xmlns:a16="http://schemas.microsoft.com/office/drawing/2014/main" id="{622CD629-2FC5-4DCC-83BE-12D0E29716BE}"/>
                  </a:ext>
                </a:extLst>
              </p:cNvPr>
              <p:cNvSpPr/>
              <p:nvPr/>
            </p:nvSpPr>
            <p:spPr>
              <a:xfrm>
                <a:off x="5722776" y="2584579"/>
                <a:ext cx="2160000" cy="2160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CasellaDiTesto 67">
                <a:extLst>
                  <a:ext uri="{FF2B5EF4-FFF2-40B4-BE49-F238E27FC236}">
                    <a16:creationId xmlns:a16="http://schemas.microsoft.com/office/drawing/2014/main" id="{53B25216-4B49-4723-9F03-8CE0705ACAE7}"/>
                  </a:ext>
                </a:extLst>
              </p:cNvPr>
              <p:cNvSpPr txBox="1"/>
              <p:nvPr/>
            </p:nvSpPr>
            <p:spPr>
              <a:xfrm>
                <a:off x="6269010" y="2894095"/>
                <a:ext cx="1067532" cy="313716"/>
              </a:xfrm>
              <a:prstGeom prst="rect">
                <a:avLst/>
              </a:prstGeom>
              <a:noFill/>
              <a:ln>
                <a:noFill/>
              </a:ln>
            </p:spPr>
            <p:txBody>
              <a:bodyPr wrap="square" rtlCol="0">
                <a:spAutoFit/>
              </a:bodyPr>
              <a:lstStyle/>
              <a:p>
                <a:pPr algn="ctr"/>
                <a:r>
                  <a:rPr lang="it-IT" sz="1200">
                    <a:ln>
                      <a:solidFill>
                        <a:schemeClr val="bg1"/>
                      </a:solidFill>
                    </a:ln>
                    <a:solidFill>
                      <a:schemeClr val="bg1"/>
                    </a:solidFill>
                    <a:latin typeface="Roboto Light" panose="02000000000000000000" pitchFamily="2" charset="0"/>
                    <a:ea typeface="Roboto Light" panose="02000000000000000000" pitchFamily="2" charset="0"/>
                  </a:rPr>
                  <a:t>RENEWAL</a:t>
                </a:r>
              </a:p>
            </p:txBody>
          </p:sp>
        </p:grpSp>
        <p:grpSp>
          <p:nvGrpSpPr>
            <p:cNvPr id="49" name="Gruppo 48">
              <a:extLst>
                <a:ext uri="{FF2B5EF4-FFF2-40B4-BE49-F238E27FC236}">
                  <a16:creationId xmlns:a16="http://schemas.microsoft.com/office/drawing/2014/main" id="{DAAC2465-F819-4EE9-A925-BB8D71E6567E}"/>
                </a:ext>
              </a:extLst>
            </p:cNvPr>
            <p:cNvGrpSpPr/>
            <p:nvPr/>
          </p:nvGrpSpPr>
          <p:grpSpPr>
            <a:xfrm>
              <a:off x="3191070" y="2584579"/>
              <a:ext cx="2321715" cy="2256074"/>
              <a:chOff x="3191070" y="2584579"/>
              <a:chExt cx="2321715" cy="2256074"/>
            </a:xfrm>
            <a:effectLst>
              <a:outerShdw blurRad="50800" dist="38100" algn="l" rotWithShape="0">
                <a:prstClr val="black">
                  <a:alpha val="40000"/>
                </a:prstClr>
              </a:outerShdw>
            </a:effectLst>
          </p:grpSpPr>
          <p:sp>
            <p:nvSpPr>
              <p:cNvPr id="59" name="Rettangolo 58">
                <a:extLst>
                  <a:ext uri="{FF2B5EF4-FFF2-40B4-BE49-F238E27FC236}">
                    <a16:creationId xmlns:a16="http://schemas.microsoft.com/office/drawing/2014/main" id="{ED815F09-6591-4C3A-9A9F-DB93AF53825B}"/>
                  </a:ext>
                </a:extLst>
              </p:cNvPr>
              <p:cNvSpPr/>
              <p:nvPr/>
            </p:nvSpPr>
            <p:spPr>
              <a:xfrm>
                <a:off x="3247053" y="2584580"/>
                <a:ext cx="1080000" cy="1080000"/>
              </a:xfrm>
              <a:prstGeom prst="rect">
                <a:avLst/>
              </a:prstGeom>
              <a:solidFill>
                <a:srgbClr val="D20000">
                  <a:alpha val="8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Rettangolo 59">
                <a:extLst>
                  <a:ext uri="{FF2B5EF4-FFF2-40B4-BE49-F238E27FC236}">
                    <a16:creationId xmlns:a16="http://schemas.microsoft.com/office/drawing/2014/main" id="{52B4E927-860A-4AF7-9FB6-1437AA4B6201}"/>
                  </a:ext>
                </a:extLst>
              </p:cNvPr>
              <p:cNvSpPr/>
              <p:nvPr/>
            </p:nvSpPr>
            <p:spPr>
              <a:xfrm>
                <a:off x="4401526" y="3760653"/>
                <a:ext cx="1080000" cy="1080000"/>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Rettangolo 60">
                <a:extLst>
                  <a:ext uri="{FF2B5EF4-FFF2-40B4-BE49-F238E27FC236}">
                    <a16:creationId xmlns:a16="http://schemas.microsoft.com/office/drawing/2014/main" id="{D2CF15DD-FAFB-4770-9DA8-83E99BAA845A}"/>
                  </a:ext>
                </a:extLst>
              </p:cNvPr>
              <p:cNvSpPr/>
              <p:nvPr/>
            </p:nvSpPr>
            <p:spPr>
              <a:xfrm>
                <a:off x="4401526" y="2584579"/>
                <a:ext cx="1080000" cy="1080000"/>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Rettangolo 61">
                <a:extLst>
                  <a:ext uri="{FF2B5EF4-FFF2-40B4-BE49-F238E27FC236}">
                    <a16:creationId xmlns:a16="http://schemas.microsoft.com/office/drawing/2014/main" id="{2DE4BE3F-544A-4C6A-AB10-D71144369788}"/>
                  </a:ext>
                </a:extLst>
              </p:cNvPr>
              <p:cNvSpPr/>
              <p:nvPr/>
            </p:nvSpPr>
            <p:spPr>
              <a:xfrm>
                <a:off x="3247053" y="3760653"/>
                <a:ext cx="1080000" cy="1080000"/>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CasellaDiTesto 62">
                <a:extLst>
                  <a:ext uri="{FF2B5EF4-FFF2-40B4-BE49-F238E27FC236}">
                    <a16:creationId xmlns:a16="http://schemas.microsoft.com/office/drawing/2014/main" id="{5F83E229-13FA-4CF0-B337-C1063D0C5C38}"/>
                  </a:ext>
                </a:extLst>
              </p:cNvPr>
              <p:cNvSpPr txBox="1"/>
              <p:nvPr/>
            </p:nvSpPr>
            <p:spPr>
              <a:xfrm>
                <a:off x="3253287" y="2970691"/>
                <a:ext cx="1067532" cy="313716"/>
              </a:xfrm>
              <a:prstGeom prst="rect">
                <a:avLst/>
              </a:prstGeom>
              <a:noFill/>
            </p:spPr>
            <p:txBody>
              <a:bodyPr wrap="square" rtlCol="0">
                <a:spAutoFit/>
              </a:bodyPr>
              <a:lstStyle/>
              <a:p>
                <a:pPr algn="ctr"/>
                <a:r>
                  <a:rPr lang="it-IT" sz="1200">
                    <a:ln>
                      <a:solidFill>
                        <a:schemeClr val="bg1"/>
                      </a:solidFill>
                    </a:ln>
                    <a:solidFill>
                      <a:schemeClr val="bg1"/>
                    </a:solidFill>
                    <a:latin typeface="Roboto Light" panose="02000000000000000000" pitchFamily="2" charset="0"/>
                    <a:ea typeface="Roboto Light" panose="02000000000000000000" pitchFamily="2" charset="0"/>
                  </a:rPr>
                  <a:t>ADAPTIVE</a:t>
                </a:r>
              </a:p>
            </p:txBody>
          </p:sp>
          <p:sp>
            <p:nvSpPr>
              <p:cNvPr id="64" name="CasellaDiTesto 63">
                <a:extLst>
                  <a:ext uri="{FF2B5EF4-FFF2-40B4-BE49-F238E27FC236}">
                    <a16:creationId xmlns:a16="http://schemas.microsoft.com/office/drawing/2014/main" id="{1C727B26-47F8-4C6C-BA00-3A825B5E29E3}"/>
                  </a:ext>
                </a:extLst>
              </p:cNvPr>
              <p:cNvSpPr txBox="1"/>
              <p:nvPr/>
            </p:nvSpPr>
            <p:spPr>
              <a:xfrm>
                <a:off x="4407760" y="2970691"/>
                <a:ext cx="1067532" cy="313716"/>
              </a:xfrm>
              <a:prstGeom prst="rect">
                <a:avLst/>
              </a:prstGeom>
              <a:noFill/>
            </p:spPr>
            <p:txBody>
              <a:bodyPr wrap="square" rtlCol="0">
                <a:spAutoFit/>
              </a:bodyPr>
              <a:lstStyle/>
              <a:p>
                <a:pPr algn="ctr"/>
                <a:r>
                  <a:rPr lang="it-IT" sz="1200">
                    <a:ln>
                      <a:solidFill>
                        <a:schemeClr val="bg1"/>
                      </a:solidFill>
                    </a:ln>
                    <a:solidFill>
                      <a:schemeClr val="bg1"/>
                    </a:solidFill>
                    <a:latin typeface="Roboto Light" panose="02000000000000000000" pitchFamily="2" charset="0"/>
                    <a:ea typeface="Roboto Light" panose="02000000000000000000" pitchFamily="2" charset="0"/>
                  </a:rPr>
                  <a:t>SHAPING</a:t>
                </a:r>
              </a:p>
            </p:txBody>
          </p:sp>
          <p:sp>
            <p:nvSpPr>
              <p:cNvPr id="65" name="CasellaDiTesto 64">
                <a:extLst>
                  <a:ext uri="{FF2B5EF4-FFF2-40B4-BE49-F238E27FC236}">
                    <a16:creationId xmlns:a16="http://schemas.microsoft.com/office/drawing/2014/main" id="{C3DE9394-CE0A-40A7-BF8D-6F26608B1D4C}"/>
                  </a:ext>
                </a:extLst>
              </p:cNvPr>
              <p:cNvSpPr txBox="1"/>
              <p:nvPr/>
            </p:nvSpPr>
            <p:spPr>
              <a:xfrm>
                <a:off x="3191070" y="4146764"/>
                <a:ext cx="1191967" cy="313716"/>
              </a:xfrm>
              <a:prstGeom prst="rect">
                <a:avLst/>
              </a:prstGeom>
              <a:noFill/>
            </p:spPr>
            <p:txBody>
              <a:bodyPr wrap="square" rtlCol="0">
                <a:spAutoFit/>
              </a:bodyPr>
              <a:lstStyle/>
              <a:p>
                <a:pPr algn="ctr"/>
                <a:r>
                  <a:rPr lang="it-IT" sz="1200">
                    <a:ln>
                      <a:solidFill>
                        <a:schemeClr val="bg1"/>
                      </a:solidFill>
                    </a:ln>
                    <a:solidFill>
                      <a:schemeClr val="bg1"/>
                    </a:solidFill>
                    <a:latin typeface="Roboto Light" panose="02000000000000000000" pitchFamily="2" charset="0"/>
                    <a:ea typeface="Roboto Light" panose="02000000000000000000" pitchFamily="2" charset="0"/>
                  </a:rPr>
                  <a:t>CLASSICAL</a:t>
                </a:r>
              </a:p>
            </p:txBody>
          </p:sp>
          <p:sp>
            <p:nvSpPr>
              <p:cNvPr id="66" name="CasellaDiTesto 65">
                <a:extLst>
                  <a:ext uri="{FF2B5EF4-FFF2-40B4-BE49-F238E27FC236}">
                    <a16:creationId xmlns:a16="http://schemas.microsoft.com/office/drawing/2014/main" id="{D6EFA47D-3859-4473-8CE4-F47E4AC7DB00}"/>
                  </a:ext>
                </a:extLst>
              </p:cNvPr>
              <p:cNvSpPr txBox="1"/>
              <p:nvPr/>
            </p:nvSpPr>
            <p:spPr>
              <a:xfrm>
                <a:off x="4383036" y="4146764"/>
                <a:ext cx="1129749" cy="313716"/>
              </a:xfrm>
              <a:prstGeom prst="rect">
                <a:avLst/>
              </a:prstGeom>
              <a:noFill/>
            </p:spPr>
            <p:txBody>
              <a:bodyPr wrap="square" rtlCol="0">
                <a:spAutoFit/>
              </a:bodyPr>
              <a:lstStyle/>
              <a:p>
                <a:pPr algn="ctr"/>
                <a:r>
                  <a:rPr lang="it-IT" sz="1200">
                    <a:ln>
                      <a:solidFill>
                        <a:schemeClr val="bg1"/>
                      </a:solidFill>
                    </a:ln>
                    <a:solidFill>
                      <a:schemeClr val="bg1"/>
                    </a:solidFill>
                    <a:latin typeface="Roboto Light" panose="02000000000000000000" pitchFamily="2" charset="0"/>
                    <a:ea typeface="Roboto Light" panose="02000000000000000000" pitchFamily="2" charset="0"/>
                  </a:rPr>
                  <a:t>VISIONARY</a:t>
                </a:r>
              </a:p>
            </p:txBody>
          </p:sp>
        </p:grpSp>
        <p:cxnSp>
          <p:nvCxnSpPr>
            <p:cNvPr id="50" name="Connettore diritto 49">
              <a:extLst>
                <a:ext uri="{FF2B5EF4-FFF2-40B4-BE49-F238E27FC236}">
                  <a16:creationId xmlns:a16="http://schemas.microsoft.com/office/drawing/2014/main" id="{897C23AF-71D7-4A87-A7E0-47F92AC5233A}"/>
                </a:ext>
              </a:extLst>
            </p:cNvPr>
            <p:cNvCxnSpPr/>
            <p:nvPr/>
          </p:nvCxnSpPr>
          <p:spPr>
            <a:xfrm flipV="1">
              <a:off x="3247053" y="1311524"/>
              <a:ext cx="1524282" cy="1273055"/>
            </a:xfrm>
            <a:prstGeom prst="line">
              <a:avLst/>
            </a:prstGeom>
          </p:spPr>
          <p:style>
            <a:lnRef idx="1">
              <a:schemeClr val="dk1"/>
            </a:lnRef>
            <a:fillRef idx="0">
              <a:schemeClr val="dk1"/>
            </a:fillRef>
            <a:effectRef idx="0">
              <a:schemeClr val="dk1"/>
            </a:effectRef>
            <a:fontRef idx="minor">
              <a:schemeClr val="tx1"/>
            </a:fontRef>
          </p:style>
        </p:cxnSp>
        <p:cxnSp>
          <p:nvCxnSpPr>
            <p:cNvPr id="51" name="Connettore diritto 50">
              <a:extLst>
                <a:ext uri="{FF2B5EF4-FFF2-40B4-BE49-F238E27FC236}">
                  <a16:creationId xmlns:a16="http://schemas.microsoft.com/office/drawing/2014/main" id="{3AEB9A4E-80E7-465E-B839-E9F08FCCD5E9}"/>
                </a:ext>
              </a:extLst>
            </p:cNvPr>
            <p:cNvCxnSpPr>
              <a:cxnSpLocks/>
            </p:cNvCxnSpPr>
            <p:nvPr/>
          </p:nvCxnSpPr>
          <p:spPr>
            <a:xfrm flipV="1">
              <a:off x="5469759" y="1311524"/>
              <a:ext cx="1459800" cy="1273056"/>
            </a:xfrm>
            <a:prstGeom prst="line">
              <a:avLst/>
            </a:prstGeom>
          </p:spPr>
          <p:style>
            <a:lnRef idx="1">
              <a:schemeClr val="dk1"/>
            </a:lnRef>
            <a:fillRef idx="0">
              <a:schemeClr val="dk1"/>
            </a:fillRef>
            <a:effectRef idx="0">
              <a:schemeClr val="dk1"/>
            </a:effectRef>
            <a:fontRef idx="minor">
              <a:schemeClr val="tx1"/>
            </a:fontRef>
          </p:style>
        </p:cxnSp>
        <p:cxnSp>
          <p:nvCxnSpPr>
            <p:cNvPr id="52" name="Connettore diritto 51">
              <a:extLst>
                <a:ext uri="{FF2B5EF4-FFF2-40B4-BE49-F238E27FC236}">
                  <a16:creationId xmlns:a16="http://schemas.microsoft.com/office/drawing/2014/main" id="{64BC0B25-C144-4D7F-91D8-E0F4C0D8F490}"/>
                </a:ext>
              </a:extLst>
            </p:cNvPr>
            <p:cNvCxnSpPr>
              <a:cxnSpLocks/>
            </p:cNvCxnSpPr>
            <p:nvPr/>
          </p:nvCxnSpPr>
          <p:spPr>
            <a:xfrm flipV="1">
              <a:off x="5481526" y="3471524"/>
              <a:ext cx="1448033" cy="1369130"/>
            </a:xfrm>
            <a:prstGeom prst="line">
              <a:avLst/>
            </a:prstGeom>
          </p:spPr>
          <p:style>
            <a:lnRef idx="1">
              <a:schemeClr val="dk1"/>
            </a:lnRef>
            <a:fillRef idx="0">
              <a:schemeClr val="dk1"/>
            </a:fillRef>
            <a:effectRef idx="0">
              <a:schemeClr val="dk1"/>
            </a:effectRef>
            <a:fontRef idx="minor">
              <a:schemeClr val="tx1"/>
            </a:fontRef>
          </p:style>
        </p:cxnSp>
        <p:cxnSp>
          <p:nvCxnSpPr>
            <p:cNvPr id="53" name="Connettore 2 52">
              <a:extLst>
                <a:ext uri="{FF2B5EF4-FFF2-40B4-BE49-F238E27FC236}">
                  <a16:creationId xmlns:a16="http://schemas.microsoft.com/office/drawing/2014/main" id="{52818695-670D-4467-B0A3-0B8FE513AB72}"/>
                </a:ext>
              </a:extLst>
            </p:cNvPr>
            <p:cNvCxnSpPr>
              <a:cxnSpLocks/>
            </p:cNvCxnSpPr>
            <p:nvPr/>
          </p:nvCxnSpPr>
          <p:spPr>
            <a:xfrm flipV="1">
              <a:off x="3125755" y="2590629"/>
              <a:ext cx="0" cy="2400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ttore 2 53">
              <a:extLst>
                <a:ext uri="{FF2B5EF4-FFF2-40B4-BE49-F238E27FC236}">
                  <a16:creationId xmlns:a16="http://schemas.microsoft.com/office/drawing/2014/main" id="{2E748D10-F281-4E78-AA22-341E6AFCBE7C}"/>
                </a:ext>
              </a:extLst>
            </p:cNvPr>
            <p:cNvCxnSpPr>
              <a:cxnSpLocks/>
            </p:cNvCxnSpPr>
            <p:nvPr/>
          </p:nvCxnSpPr>
          <p:spPr>
            <a:xfrm>
              <a:off x="3125755" y="4990802"/>
              <a:ext cx="2403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Connettore 2 54">
              <a:extLst>
                <a:ext uri="{FF2B5EF4-FFF2-40B4-BE49-F238E27FC236}">
                  <a16:creationId xmlns:a16="http://schemas.microsoft.com/office/drawing/2014/main" id="{D7F476A6-C994-486E-BCC8-D19D7FC685EF}"/>
                </a:ext>
              </a:extLst>
            </p:cNvPr>
            <p:cNvCxnSpPr>
              <a:cxnSpLocks/>
            </p:cNvCxnSpPr>
            <p:nvPr/>
          </p:nvCxnSpPr>
          <p:spPr>
            <a:xfrm flipV="1">
              <a:off x="5548083" y="3471525"/>
              <a:ext cx="1571174" cy="15192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CasellaDiTesto 55">
              <a:extLst>
                <a:ext uri="{FF2B5EF4-FFF2-40B4-BE49-F238E27FC236}">
                  <a16:creationId xmlns:a16="http://schemas.microsoft.com/office/drawing/2014/main" id="{2DAA0441-6F18-41BA-BCF5-78B2F7C98698}"/>
                </a:ext>
              </a:extLst>
            </p:cNvPr>
            <p:cNvSpPr txBox="1"/>
            <p:nvPr/>
          </p:nvSpPr>
          <p:spPr>
            <a:xfrm>
              <a:off x="3666050" y="5060087"/>
              <a:ext cx="1433972" cy="313716"/>
            </a:xfrm>
            <a:prstGeom prst="rect">
              <a:avLst/>
            </a:prstGeom>
            <a:noFill/>
            <a:ln>
              <a:noFill/>
            </a:ln>
          </p:spPr>
          <p:txBody>
            <a:bodyPr wrap="square" rtlCol="0">
              <a:spAutoFit/>
            </a:bodyPr>
            <a:lstStyle/>
            <a:p>
              <a:pPr algn="ctr"/>
              <a:r>
                <a:rPr lang="it-IT" sz="1200">
                  <a:latin typeface="Roboto Light" panose="02000000000000000000" pitchFamily="2" charset="0"/>
                  <a:ea typeface="Roboto Light" panose="02000000000000000000" pitchFamily="2" charset="0"/>
                </a:rPr>
                <a:t>MALLEABILITY</a:t>
              </a:r>
            </a:p>
          </p:txBody>
        </p:sp>
        <p:sp>
          <p:nvSpPr>
            <p:cNvPr id="57" name="CasellaDiTesto 56">
              <a:extLst>
                <a:ext uri="{FF2B5EF4-FFF2-40B4-BE49-F238E27FC236}">
                  <a16:creationId xmlns:a16="http://schemas.microsoft.com/office/drawing/2014/main" id="{FC981EE0-D0FB-4C76-BA01-4103E19D917D}"/>
                </a:ext>
              </a:extLst>
            </p:cNvPr>
            <p:cNvSpPr txBox="1"/>
            <p:nvPr/>
          </p:nvSpPr>
          <p:spPr>
            <a:xfrm rot="16200000">
              <a:off x="1999663" y="3604835"/>
              <a:ext cx="1807903" cy="311636"/>
            </a:xfrm>
            <a:prstGeom prst="rect">
              <a:avLst/>
            </a:prstGeom>
            <a:noFill/>
            <a:ln>
              <a:noFill/>
            </a:ln>
          </p:spPr>
          <p:txBody>
            <a:bodyPr wrap="square" rtlCol="0">
              <a:spAutoFit/>
            </a:bodyPr>
            <a:lstStyle/>
            <a:p>
              <a:pPr algn="ctr"/>
              <a:r>
                <a:rPr lang="it-IT" sz="1200">
                  <a:latin typeface="Roboto Light" panose="02000000000000000000" pitchFamily="2" charset="0"/>
                  <a:ea typeface="Roboto Light" panose="02000000000000000000" pitchFamily="2" charset="0"/>
                </a:rPr>
                <a:t>UNPREDICTABILITY</a:t>
              </a:r>
            </a:p>
          </p:txBody>
        </p:sp>
        <p:sp>
          <p:nvSpPr>
            <p:cNvPr id="58" name="CasellaDiTesto 57">
              <a:extLst>
                <a:ext uri="{FF2B5EF4-FFF2-40B4-BE49-F238E27FC236}">
                  <a16:creationId xmlns:a16="http://schemas.microsoft.com/office/drawing/2014/main" id="{1D5D876C-1280-4C62-BF6F-C0DA06282070}"/>
                </a:ext>
              </a:extLst>
            </p:cNvPr>
            <p:cNvSpPr txBox="1"/>
            <p:nvPr/>
          </p:nvSpPr>
          <p:spPr>
            <a:xfrm rot="18936451">
              <a:off x="5689753" y="4265308"/>
              <a:ext cx="1433972" cy="313716"/>
            </a:xfrm>
            <a:prstGeom prst="rect">
              <a:avLst/>
            </a:prstGeom>
            <a:noFill/>
            <a:ln>
              <a:noFill/>
            </a:ln>
          </p:spPr>
          <p:txBody>
            <a:bodyPr wrap="square" rtlCol="0">
              <a:spAutoFit/>
            </a:bodyPr>
            <a:lstStyle/>
            <a:p>
              <a:pPr algn="ctr"/>
              <a:r>
                <a:rPr lang="it-IT" sz="1200">
                  <a:latin typeface="Roboto Light" panose="02000000000000000000" pitchFamily="2" charset="0"/>
                  <a:ea typeface="Roboto Light" panose="02000000000000000000" pitchFamily="2" charset="0"/>
                </a:rPr>
                <a:t>HARSHNESS</a:t>
              </a:r>
            </a:p>
          </p:txBody>
        </p:sp>
      </p:grpSp>
      <p:sp>
        <p:nvSpPr>
          <p:cNvPr id="9" name="CasellaDiTesto 8">
            <a:extLst>
              <a:ext uri="{FF2B5EF4-FFF2-40B4-BE49-F238E27FC236}">
                <a16:creationId xmlns:a16="http://schemas.microsoft.com/office/drawing/2014/main" id="{8B0A0079-82D9-4570-96D4-C98159DA608A}"/>
              </a:ext>
            </a:extLst>
          </p:cNvPr>
          <p:cNvSpPr txBox="1"/>
          <p:nvPr/>
        </p:nvSpPr>
        <p:spPr>
          <a:xfrm>
            <a:off x="207697" y="2625867"/>
            <a:ext cx="5407815" cy="2708434"/>
          </a:xfrm>
          <a:prstGeom prst="rect">
            <a:avLst/>
          </a:prstGeom>
          <a:noFill/>
        </p:spPr>
        <p:txBody>
          <a:bodyPr wrap="square" rtlCol="0">
            <a:spAutoFit/>
          </a:bodyPr>
          <a:lstStyle/>
          <a:p>
            <a:pPr lvl="0" algn="ctr" eaLnBrk="0" fontAlgn="base" hangingPunct="0">
              <a:spcBef>
                <a:spcPct val="0"/>
              </a:spcBef>
              <a:spcAft>
                <a:spcPct val="0"/>
              </a:spcAft>
            </a:pPr>
            <a:r>
              <a:rPr lang="en-GB" altLang="it-IT" sz="3600" b="1" dirty="0">
                <a:solidFill>
                  <a:srgbClr val="D20000"/>
                </a:solidFill>
                <a:latin typeface="Bahnschrift SemiBold Condensed" panose="020B0502040204020203" pitchFamily="34" charset="0"/>
                <a:ea typeface="Times New Roman" panose="02020603050405020304" pitchFamily="18" charset="0"/>
                <a:cs typeface="Calibri" panose="020F0502020204030204" pitchFamily="34" charset="0"/>
              </a:rPr>
              <a:t>Mission</a:t>
            </a:r>
            <a:endParaRPr lang="it-IT" altLang="it-IT" sz="3600" dirty="0">
              <a:solidFill>
                <a:srgbClr val="D20000"/>
              </a:solidFill>
              <a:latin typeface="Bahnschrift SemiBold Condensed" panose="020B0502040204020203" pitchFamily="34" charset="0"/>
            </a:endParaRPr>
          </a:p>
          <a:p>
            <a:pPr lvl="0" algn="ctr" eaLnBrk="0" fontAlgn="base" hangingPunct="0">
              <a:spcBef>
                <a:spcPct val="0"/>
              </a:spcBef>
              <a:spcAft>
                <a:spcPct val="0"/>
              </a:spcAft>
            </a:pPr>
            <a:r>
              <a:rPr lang="en-GB" altLang="it-IT" sz="1600" b="1" i="1" dirty="0">
                <a:latin typeface="Roboto Light" panose="02000000000000000000" pitchFamily="2" charset="0"/>
                <a:ea typeface="Times New Roman" panose="02020603050405020304" pitchFamily="18" charset="0"/>
                <a:cs typeface="Calibri" panose="020F0502020204030204" pitchFamily="34" charset="0"/>
              </a:rPr>
              <a:t>Be the best and the first in discovering new viral artists</a:t>
            </a:r>
            <a:r>
              <a:rPr lang="en-GB" altLang="it-IT" sz="1600" i="1" dirty="0">
                <a:latin typeface="Roboto Light" panose="02000000000000000000" pitchFamily="2" charset="0"/>
                <a:ea typeface="Times New Roman" panose="02020603050405020304" pitchFamily="18" charset="0"/>
                <a:cs typeface="Calibri" panose="020F0502020204030204" pitchFamily="34" charset="0"/>
              </a:rPr>
              <a:t>. </a:t>
            </a:r>
            <a:r>
              <a:rPr lang="en-GB" altLang="it-IT" sz="1600" b="1" i="1" dirty="0">
                <a:latin typeface="Roboto Light" panose="02000000000000000000" pitchFamily="2" charset="0"/>
                <a:ea typeface="Times New Roman" panose="02020603050405020304" pitchFamily="18" charset="0"/>
                <a:cs typeface="Calibri" panose="020F0502020204030204" pitchFamily="34" charset="0"/>
              </a:rPr>
              <a:t>Engage with the artists, suggesting </a:t>
            </a:r>
            <a:r>
              <a:rPr lang="en-GB" altLang="it-IT" sz="1600" i="1" dirty="0">
                <a:latin typeface="Roboto Light" panose="02000000000000000000" pitchFamily="2" charset="0"/>
                <a:ea typeface="Times New Roman" panose="02020603050405020304" pitchFamily="18" charset="0"/>
                <a:cs typeface="Calibri" panose="020F0502020204030204" pitchFamily="34" charset="0"/>
              </a:rPr>
              <a:t>always new and </a:t>
            </a:r>
            <a:r>
              <a:rPr lang="en-GB" altLang="it-IT" sz="1600" b="1" i="1" dirty="0">
                <a:latin typeface="Roboto Light" panose="02000000000000000000" pitchFamily="2" charset="0"/>
                <a:ea typeface="Times New Roman" panose="02020603050405020304" pitchFamily="18" charset="0"/>
                <a:cs typeface="Calibri" panose="020F0502020204030204" pitchFamily="34" charset="0"/>
              </a:rPr>
              <a:t>innovative ways to </a:t>
            </a:r>
            <a:r>
              <a:rPr lang="en-GB" altLang="it-IT" sz="1600" i="1" dirty="0">
                <a:latin typeface="Roboto Light" panose="02000000000000000000" pitchFamily="2" charset="0"/>
                <a:ea typeface="Times New Roman" panose="02020603050405020304" pitchFamily="18" charset="0"/>
                <a:cs typeface="Calibri" panose="020F0502020204030204" pitchFamily="34" charset="0"/>
              </a:rPr>
              <a:t>rapidly and broadly </a:t>
            </a:r>
            <a:r>
              <a:rPr lang="en-GB" altLang="it-IT" sz="1600" b="1" i="1" dirty="0">
                <a:latin typeface="Roboto Light" panose="02000000000000000000" pitchFamily="2" charset="0"/>
                <a:ea typeface="Times New Roman" panose="02020603050405020304" pitchFamily="18" charset="0"/>
                <a:cs typeface="Calibri" panose="020F0502020204030204" pitchFamily="34" charset="0"/>
              </a:rPr>
              <a:t>promote their songs</a:t>
            </a:r>
            <a:r>
              <a:rPr lang="en-GB" altLang="it-IT" sz="1600" i="1" dirty="0">
                <a:latin typeface="Roboto Light" panose="02000000000000000000" pitchFamily="2" charset="0"/>
                <a:ea typeface="Times New Roman" panose="02020603050405020304" pitchFamily="18" charset="0"/>
                <a:cs typeface="Calibri" panose="020F0502020204030204" pitchFamily="34" charset="0"/>
              </a:rPr>
              <a:t>, to transmit their personality and to put them closer to customers</a:t>
            </a:r>
            <a:r>
              <a:rPr lang="en-GB" altLang="it-IT" i="1" dirty="0">
                <a:latin typeface="Roboto Light" panose="02000000000000000000" pitchFamily="2" charset="0"/>
                <a:ea typeface="Times New Roman" panose="02020603050405020304" pitchFamily="18" charset="0"/>
                <a:cs typeface="Calibri" panose="020F0502020204030204" pitchFamily="34" charset="0"/>
              </a:rPr>
              <a:t>.</a:t>
            </a:r>
          </a:p>
          <a:p>
            <a:pPr lvl="0" algn="ctr" eaLnBrk="0" fontAlgn="base" hangingPunct="0">
              <a:spcBef>
                <a:spcPct val="0"/>
              </a:spcBef>
              <a:spcAft>
                <a:spcPct val="0"/>
              </a:spcAft>
            </a:pPr>
            <a:endParaRPr lang="en-GB" altLang="it-IT" i="1" dirty="0">
              <a:solidFill>
                <a:srgbClr val="222222"/>
              </a:solidFill>
              <a:latin typeface="Roboto Light" panose="02000000000000000000" pitchFamily="2" charset="0"/>
              <a:cs typeface="Calibri" panose="020F0502020204030204" pitchFamily="34" charset="0"/>
            </a:endParaRPr>
          </a:p>
          <a:p>
            <a:pPr lvl="0" algn="ctr" eaLnBrk="0" fontAlgn="base" hangingPunct="0">
              <a:spcBef>
                <a:spcPct val="0"/>
              </a:spcBef>
              <a:spcAft>
                <a:spcPct val="0"/>
              </a:spcAft>
            </a:pPr>
            <a:endParaRPr lang="it-IT" altLang="it-IT" sz="1600" dirty="0"/>
          </a:p>
          <a:p>
            <a:endParaRPr lang="it-IT" dirty="0"/>
          </a:p>
        </p:txBody>
      </p:sp>
      <p:sp>
        <p:nvSpPr>
          <p:cNvPr id="10" name="CasellaDiTesto 9">
            <a:extLst>
              <a:ext uri="{FF2B5EF4-FFF2-40B4-BE49-F238E27FC236}">
                <a16:creationId xmlns:a16="http://schemas.microsoft.com/office/drawing/2014/main" id="{CE6392EB-E0A0-45DA-A9AD-8D2DB9E06B86}"/>
              </a:ext>
            </a:extLst>
          </p:cNvPr>
          <p:cNvSpPr txBox="1"/>
          <p:nvPr/>
        </p:nvSpPr>
        <p:spPr>
          <a:xfrm>
            <a:off x="207696" y="4564859"/>
            <a:ext cx="5407815" cy="1661993"/>
          </a:xfrm>
          <a:prstGeom prst="rect">
            <a:avLst/>
          </a:prstGeom>
          <a:noFill/>
        </p:spPr>
        <p:txBody>
          <a:bodyPr wrap="square" rtlCol="0">
            <a:spAutoFit/>
          </a:bodyPr>
          <a:lstStyle/>
          <a:p>
            <a:pPr lvl="0" algn="ctr" eaLnBrk="0" fontAlgn="base" hangingPunct="0">
              <a:spcBef>
                <a:spcPct val="0"/>
              </a:spcBef>
              <a:spcAft>
                <a:spcPct val="0"/>
              </a:spcAft>
            </a:pPr>
            <a:r>
              <a:rPr lang="en-GB" altLang="it-IT" sz="3600" b="1" dirty="0">
                <a:solidFill>
                  <a:srgbClr val="D20000"/>
                </a:solidFill>
                <a:latin typeface="Bahnschrift SemiBold Condensed" panose="020B0502040204020203" pitchFamily="34" charset="0"/>
                <a:ea typeface="Times New Roman" panose="02020603050405020304" pitchFamily="18" charset="0"/>
                <a:cs typeface="Calibri" panose="020F0502020204030204" pitchFamily="34" charset="0"/>
              </a:rPr>
              <a:t>Purpose</a:t>
            </a:r>
            <a:endParaRPr lang="it-IT" altLang="it-IT" sz="3600" dirty="0">
              <a:solidFill>
                <a:srgbClr val="D20000"/>
              </a:solidFill>
              <a:latin typeface="Bahnschrift SemiBold Condensed" panose="020B0502040204020203" pitchFamily="34" charset="0"/>
            </a:endParaRPr>
          </a:p>
          <a:p>
            <a:pPr lvl="0" algn="ctr" eaLnBrk="0" fontAlgn="base" hangingPunct="0">
              <a:spcBef>
                <a:spcPct val="0"/>
              </a:spcBef>
              <a:spcAft>
                <a:spcPct val="0"/>
              </a:spcAft>
            </a:pPr>
            <a:r>
              <a:rPr lang="en-GB" altLang="it-IT" sz="1600" b="1" i="1" dirty="0">
                <a:latin typeface="Roboto Light" panose="02000000000000000000" pitchFamily="2" charset="0"/>
                <a:ea typeface="Times New Roman" panose="02020603050405020304" pitchFamily="18" charset="0"/>
                <a:cs typeface="Calibri" panose="020F0502020204030204" pitchFamily="34" charset="0"/>
              </a:rPr>
              <a:t>Create a structured and technological process to enhance the performances of the A&amp;R and Marketing functions</a:t>
            </a:r>
            <a:r>
              <a:rPr lang="en-GB" altLang="it-IT" sz="1600" i="1" dirty="0">
                <a:latin typeface="Roboto Light" panose="02000000000000000000" pitchFamily="2" charset="0"/>
                <a:ea typeface="Times New Roman" panose="02020603050405020304" pitchFamily="18" charset="0"/>
                <a:cs typeface="Calibri" panose="020F0502020204030204" pitchFamily="34" charset="0"/>
              </a:rPr>
              <a:t>, adapting to the evolutions that are affecting the market.</a:t>
            </a:r>
            <a:endParaRPr lang="it-IT" altLang="it-IT" sz="1600" dirty="0"/>
          </a:p>
          <a:p>
            <a:endParaRPr lang="it-IT" dirty="0"/>
          </a:p>
        </p:txBody>
      </p:sp>
      <p:pic>
        <p:nvPicPr>
          <p:cNvPr id="69" name="Immagine 4">
            <a:extLst>
              <a:ext uri="{FF2B5EF4-FFF2-40B4-BE49-F238E27FC236}">
                <a16:creationId xmlns:a16="http://schemas.microsoft.com/office/drawing/2014/main" id="{3788BC59-B7F1-4F2A-9866-E327183DDD0C}"/>
              </a:ext>
            </a:extLst>
          </p:cNvPr>
          <p:cNvPicPr>
            <a:picLocks noChangeAspect="1"/>
          </p:cNvPicPr>
          <p:nvPr/>
        </p:nvPicPr>
        <p:blipFill>
          <a:blip r:embed="rId11"/>
          <a:stretch>
            <a:fillRect/>
          </a:stretch>
        </p:blipFill>
        <p:spPr>
          <a:xfrm>
            <a:off x="11407569" y="6089837"/>
            <a:ext cx="853514" cy="768163"/>
          </a:xfrm>
          <a:prstGeom prst="rect">
            <a:avLst/>
          </a:prstGeom>
        </p:spPr>
      </p:pic>
      <p:sp>
        <p:nvSpPr>
          <p:cNvPr id="70" name="CasellaDiTesto 5">
            <a:extLst>
              <a:ext uri="{FF2B5EF4-FFF2-40B4-BE49-F238E27FC236}">
                <a16:creationId xmlns:a16="http://schemas.microsoft.com/office/drawing/2014/main" id="{831C630A-08B6-4E17-946C-75DF0DFEF0D7}"/>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a:t>
            </a:r>
          </a:p>
        </p:txBody>
      </p:sp>
    </p:spTree>
    <p:extLst>
      <p:ext uri="{BB962C8B-B14F-4D97-AF65-F5344CB8AC3E}">
        <p14:creationId xmlns:p14="http://schemas.microsoft.com/office/powerpoint/2010/main" val="399406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xit" presetSubtype="32" fill="hold" nodeType="clickEffect">
                                  <p:stCondLst>
                                    <p:cond delay="0"/>
                                  </p:stCondLst>
                                  <p:childTnLst>
                                    <p:anim calcmode="lin" valueType="num">
                                      <p:cBhvr>
                                        <p:cTn id="26" dur="500"/>
                                        <p:tgtEl>
                                          <p:spTgt spid="25"/>
                                        </p:tgtEl>
                                        <p:attrNameLst>
                                          <p:attrName>ppt_w</p:attrName>
                                        </p:attrNameLst>
                                      </p:cBhvr>
                                      <p:tavLst>
                                        <p:tav tm="0">
                                          <p:val>
                                            <p:strVal val="ppt_w"/>
                                          </p:val>
                                        </p:tav>
                                        <p:tav tm="100000">
                                          <p:val>
                                            <p:fltVal val="0"/>
                                          </p:val>
                                        </p:tav>
                                      </p:tavLst>
                                    </p:anim>
                                    <p:anim calcmode="lin" valueType="num">
                                      <p:cBhvr>
                                        <p:cTn id="27" dur="500"/>
                                        <p:tgtEl>
                                          <p:spTgt spid="25"/>
                                        </p:tgtEl>
                                        <p:attrNameLst>
                                          <p:attrName>ppt_h</p:attrName>
                                        </p:attrNameLst>
                                      </p:cBhvr>
                                      <p:tavLst>
                                        <p:tav tm="0">
                                          <p:val>
                                            <p:strVal val="ppt_h"/>
                                          </p:val>
                                        </p:tav>
                                        <p:tav tm="100000">
                                          <p:val>
                                            <p:fltVal val="0"/>
                                          </p:val>
                                        </p:tav>
                                      </p:tavLst>
                                    </p:anim>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par>
                                <p:cTn id="30" presetID="53" presetClass="entr" presetSubtype="16"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p:cTn id="32" dur="500" fill="hold"/>
                                        <p:tgtEl>
                                          <p:spTgt spid="47"/>
                                        </p:tgtEl>
                                        <p:attrNameLst>
                                          <p:attrName>ppt_w</p:attrName>
                                        </p:attrNameLst>
                                      </p:cBhvr>
                                      <p:tavLst>
                                        <p:tav tm="0">
                                          <p:val>
                                            <p:fltVal val="0"/>
                                          </p:val>
                                        </p:tav>
                                        <p:tav tm="100000">
                                          <p:val>
                                            <p:strVal val="#ppt_w"/>
                                          </p:val>
                                        </p:tav>
                                      </p:tavLst>
                                    </p:anim>
                                    <p:anim calcmode="lin" valueType="num">
                                      <p:cBhvr>
                                        <p:cTn id="33" dur="500" fill="hold"/>
                                        <p:tgtEl>
                                          <p:spTgt spid="47"/>
                                        </p:tgtEl>
                                        <p:attrNameLst>
                                          <p:attrName>ppt_h</p:attrName>
                                        </p:attrNameLst>
                                      </p:cBhvr>
                                      <p:tavLst>
                                        <p:tav tm="0">
                                          <p:val>
                                            <p:fltVal val="0"/>
                                          </p:val>
                                        </p:tav>
                                        <p:tav tm="100000">
                                          <p:val>
                                            <p:strVal val="#ppt_h"/>
                                          </p:val>
                                        </p:tav>
                                      </p:tavLst>
                                    </p:anim>
                                    <p:animEffect transition="in" filter="fade">
                                      <p:cBhvr>
                                        <p:cTn id="3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26</a:t>
            </a:r>
          </a:p>
        </p:txBody>
      </p:sp>
      <p:sp>
        <p:nvSpPr>
          <p:cNvPr id="7" name="CasellaDiTesto 6">
            <a:extLst>
              <a:ext uri="{FF2B5EF4-FFF2-40B4-BE49-F238E27FC236}">
                <a16:creationId xmlns:a16="http://schemas.microsoft.com/office/drawing/2014/main" id="{7495B07D-C075-4942-A0FC-4CF8E3AA84D3}"/>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List of </a:t>
            </a:r>
            <a:r>
              <a:rPr lang="it-IT" sz="2400" err="1">
                <a:solidFill>
                  <a:schemeClr val="bg1"/>
                </a:solidFill>
                <a:latin typeface="Bahnschrift SemiBold SemiConden" panose="020B0502040204020203" pitchFamily="34" charset="0"/>
                <a:ea typeface="Roboto Light" panose="02000000000000000000" pitchFamily="2" charset="0"/>
              </a:rPr>
              <a:t>Hypothesis</a:t>
            </a:r>
            <a:endParaRPr lang="it-IT" sz="2400">
              <a:solidFill>
                <a:schemeClr val="bg1"/>
              </a:solidFill>
              <a:latin typeface="Bahnschrift SemiBold SemiConden" panose="020B0502040204020203" pitchFamily="34" charset="0"/>
              <a:ea typeface="Roboto Light" panose="02000000000000000000" pitchFamily="2" charset="0"/>
            </a:endParaRPr>
          </a:p>
        </p:txBody>
      </p:sp>
      <p:sp>
        <p:nvSpPr>
          <p:cNvPr id="2" name="Rectangle 2">
            <a:extLst>
              <a:ext uri="{FF2B5EF4-FFF2-40B4-BE49-F238E27FC236}">
                <a16:creationId xmlns:a16="http://schemas.microsoft.com/office/drawing/2014/main" id="{0E3766DB-84E8-4FF5-B923-7EB7E68E8D37}"/>
              </a:ext>
            </a:extLst>
          </p:cNvPr>
          <p:cNvSpPr>
            <a:spLocks noChangeArrowheads="1"/>
          </p:cNvSpPr>
          <p:nvPr/>
        </p:nvSpPr>
        <p:spPr bwMode="auto">
          <a:xfrm>
            <a:off x="-171063" y="-5955877"/>
            <a:ext cx="204241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pic>
        <p:nvPicPr>
          <p:cNvPr id="8" name="Immagine 7">
            <a:extLst>
              <a:ext uri="{FF2B5EF4-FFF2-40B4-BE49-F238E27FC236}">
                <a16:creationId xmlns:a16="http://schemas.microsoft.com/office/drawing/2014/main" id="{9D9E8DD7-554C-44CD-95AA-5273FD598037}"/>
              </a:ext>
            </a:extLst>
          </p:cNvPr>
          <p:cNvPicPr>
            <a:picLocks noChangeAspect="1"/>
          </p:cNvPicPr>
          <p:nvPr/>
        </p:nvPicPr>
        <p:blipFill>
          <a:blip r:embed="rId3"/>
          <a:stretch>
            <a:fillRect/>
          </a:stretch>
        </p:blipFill>
        <p:spPr>
          <a:xfrm>
            <a:off x="853187" y="1252583"/>
            <a:ext cx="10485625" cy="4135176"/>
          </a:xfrm>
          <a:prstGeom prst="rect">
            <a:avLst/>
          </a:prstGeom>
        </p:spPr>
      </p:pic>
    </p:spTree>
    <p:extLst>
      <p:ext uri="{BB962C8B-B14F-4D97-AF65-F5344CB8AC3E}">
        <p14:creationId xmlns:p14="http://schemas.microsoft.com/office/powerpoint/2010/main" val="2348857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27</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Link to the survey</a:t>
            </a:r>
          </a:p>
        </p:txBody>
      </p:sp>
      <p:sp>
        <p:nvSpPr>
          <p:cNvPr id="2" name="Rettangolo 1">
            <a:extLst>
              <a:ext uri="{FF2B5EF4-FFF2-40B4-BE49-F238E27FC236}">
                <a16:creationId xmlns:a16="http://schemas.microsoft.com/office/drawing/2014/main" id="{26F325DB-0967-4E6B-976E-657081909F4A}"/>
              </a:ext>
            </a:extLst>
          </p:cNvPr>
          <p:cNvSpPr/>
          <p:nvPr/>
        </p:nvSpPr>
        <p:spPr>
          <a:xfrm>
            <a:off x="3757126" y="2136338"/>
            <a:ext cx="6096000" cy="2585323"/>
          </a:xfrm>
          <a:prstGeom prst="rect">
            <a:avLst/>
          </a:prstGeom>
        </p:spPr>
        <p:txBody>
          <a:bodyPr>
            <a:spAutoFit/>
          </a:bodyPr>
          <a:lstStyle/>
          <a:p>
            <a:r>
              <a:rPr lang="en-GB">
                <a:solidFill>
                  <a:srgbClr val="000000"/>
                </a:solidFill>
                <a:latin typeface="Roboto Light" panose="02000000000000000000" pitchFamily="2" charset="0"/>
                <a:ea typeface="DengXian" panose="02010600030101010101" pitchFamily="2" charset="-122"/>
                <a:cs typeface="Arial" panose="020B0604020202020204" pitchFamily="34" charset="0"/>
              </a:rPr>
              <a:t>Q</a:t>
            </a:r>
            <a:r>
              <a:rPr lang="en-US" err="1">
                <a:solidFill>
                  <a:srgbClr val="000000"/>
                </a:solidFill>
                <a:latin typeface="Roboto Light" panose="02000000000000000000" pitchFamily="2" charset="0"/>
                <a:ea typeface="DengXian" panose="02010600030101010101" pitchFamily="2" charset="-122"/>
                <a:cs typeface="Arial" panose="020B0604020202020204" pitchFamily="34" charset="0"/>
              </a:rPr>
              <a:t>uestions</a:t>
            </a:r>
            <a:r>
              <a:rPr lang="en-US">
                <a:solidFill>
                  <a:srgbClr val="000000"/>
                </a:solidFill>
                <a:latin typeface="Roboto Light" panose="02000000000000000000" pitchFamily="2" charset="0"/>
                <a:ea typeface="DengXian" panose="02010600030101010101" pitchFamily="2" charset="-122"/>
                <a:cs typeface="Arial" panose="020B0604020202020204" pitchFamily="34" charset="0"/>
              </a:rPr>
              <a:t> link </a:t>
            </a:r>
            <a:r>
              <a:rPr lang="en-US">
                <a:solidFill>
                  <a:srgbClr val="000000"/>
                </a:solidFill>
                <a:latin typeface="Roboto Light" panose="02000000000000000000" pitchFamily="2" charset="0"/>
                <a:ea typeface="DengXian" panose="02010600030101010101" pitchFamily="2" charset="-122"/>
                <a:cs typeface="Arial" panose="020B0604020202020204" pitchFamily="34" charset="0"/>
                <a:sym typeface="Wingdings" panose="05000000000000000000" pitchFamily="2" charset="2"/>
              </a:rPr>
              <a:t> </a:t>
            </a:r>
            <a:r>
              <a:rPr lang="en-US" u="sng">
                <a:solidFill>
                  <a:srgbClr val="0000FF"/>
                </a:solidFill>
                <a:latin typeface="Roboto Light" panose="02000000000000000000" pitchFamily="2" charset="0"/>
                <a:ea typeface="DengXian" panose="02010600030101010101" pitchFamily="2" charset="-122"/>
                <a:cs typeface="Arial" panose="020B0604020202020204" pitchFamily="34" charset="0"/>
                <a:hlinkClick r:id="rId3"/>
              </a:rPr>
              <a:t>https://www.shorturl.at/deCX2</a:t>
            </a:r>
            <a:endParaRPr lang="en-US" u="sng">
              <a:solidFill>
                <a:srgbClr val="000000"/>
              </a:solidFill>
              <a:latin typeface="Roboto Light" panose="02000000000000000000" pitchFamily="2" charset="0"/>
              <a:ea typeface="DengXian" panose="02010600030101010101" pitchFamily="2" charset="-122"/>
              <a:cs typeface="Arial" panose="020B0604020202020204" pitchFamily="34" charset="0"/>
            </a:endParaRPr>
          </a:p>
          <a:p>
            <a:endParaRPr lang="en-US">
              <a:solidFill>
                <a:srgbClr val="000000"/>
              </a:solidFill>
              <a:latin typeface="Roboto Light" panose="02000000000000000000" pitchFamily="2" charset="0"/>
              <a:ea typeface="DengXian" panose="02010600030101010101" pitchFamily="2" charset="-122"/>
              <a:cs typeface="Arial" panose="020B0604020202020204" pitchFamily="34" charset="0"/>
            </a:endParaRPr>
          </a:p>
          <a:p>
            <a:endParaRPr lang="en-US">
              <a:solidFill>
                <a:srgbClr val="000000"/>
              </a:solidFill>
              <a:latin typeface="Roboto Light" panose="02000000000000000000" pitchFamily="2" charset="0"/>
              <a:ea typeface="DengXian" panose="02010600030101010101" pitchFamily="2" charset="-122"/>
              <a:cs typeface="Arial" panose="020B0604020202020204" pitchFamily="34" charset="0"/>
            </a:endParaRPr>
          </a:p>
          <a:p>
            <a:endParaRPr lang="en-US">
              <a:solidFill>
                <a:srgbClr val="000000"/>
              </a:solidFill>
              <a:latin typeface="Roboto Light" panose="02000000000000000000" pitchFamily="2" charset="0"/>
              <a:ea typeface="DengXian" panose="02010600030101010101" pitchFamily="2" charset="-122"/>
              <a:cs typeface="Arial" panose="020B0604020202020204" pitchFamily="34" charset="0"/>
            </a:endParaRPr>
          </a:p>
          <a:p>
            <a:endParaRPr lang="en-US">
              <a:solidFill>
                <a:srgbClr val="000000"/>
              </a:solidFill>
              <a:latin typeface="Roboto Light" panose="02000000000000000000" pitchFamily="2" charset="0"/>
              <a:ea typeface="DengXian" panose="02010600030101010101" pitchFamily="2" charset="-122"/>
              <a:cs typeface="Arial" panose="020B0604020202020204" pitchFamily="34" charset="0"/>
            </a:endParaRPr>
          </a:p>
          <a:p>
            <a:endParaRPr lang="en-US">
              <a:solidFill>
                <a:srgbClr val="000000"/>
              </a:solidFill>
              <a:latin typeface="Roboto Light" panose="02000000000000000000" pitchFamily="2" charset="0"/>
              <a:ea typeface="DengXian" panose="02010600030101010101" pitchFamily="2" charset="-122"/>
              <a:cs typeface="Arial" panose="020B0604020202020204" pitchFamily="34" charset="0"/>
            </a:endParaRPr>
          </a:p>
          <a:p>
            <a:endParaRPr lang="en-US">
              <a:solidFill>
                <a:srgbClr val="000000"/>
              </a:solidFill>
              <a:latin typeface="Roboto Light" panose="02000000000000000000" pitchFamily="2" charset="0"/>
              <a:ea typeface="DengXian" panose="02010600030101010101" pitchFamily="2" charset="-122"/>
              <a:cs typeface="Arial" panose="020B0604020202020204" pitchFamily="34" charset="0"/>
            </a:endParaRPr>
          </a:p>
          <a:p>
            <a:endParaRPr lang="en-US">
              <a:solidFill>
                <a:srgbClr val="000000"/>
              </a:solidFill>
              <a:latin typeface="Roboto Light" panose="02000000000000000000" pitchFamily="2" charset="0"/>
              <a:ea typeface="DengXian" panose="02010600030101010101" pitchFamily="2" charset="-122"/>
              <a:cs typeface="Arial" panose="020B0604020202020204" pitchFamily="34" charset="0"/>
            </a:endParaRPr>
          </a:p>
          <a:p>
            <a:r>
              <a:rPr lang="en-US">
                <a:solidFill>
                  <a:srgbClr val="000000"/>
                </a:solidFill>
                <a:latin typeface="Roboto Light" panose="02000000000000000000" pitchFamily="2" charset="0"/>
                <a:ea typeface="DengXian" panose="02010600030101010101" pitchFamily="2" charset="-122"/>
                <a:cs typeface="Arial" panose="020B0604020202020204" pitchFamily="34" charset="0"/>
              </a:rPr>
              <a:t>Answers link </a:t>
            </a:r>
            <a:r>
              <a:rPr lang="en-US">
                <a:solidFill>
                  <a:srgbClr val="000000"/>
                </a:solidFill>
                <a:latin typeface="Roboto Light" panose="02000000000000000000" pitchFamily="2" charset="0"/>
                <a:ea typeface="DengXian" panose="02010600030101010101" pitchFamily="2" charset="-122"/>
                <a:cs typeface="Arial" panose="020B0604020202020204" pitchFamily="34" charset="0"/>
                <a:sym typeface="Wingdings" panose="05000000000000000000" pitchFamily="2" charset="2"/>
              </a:rPr>
              <a:t> </a:t>
            </a:r>
            <a:r>
              <a:rPr lang="en-US" u="sng">
                <a:solidFill>
                  <a:srgbClr val="0000FF"/>
                </a:solidFill>
                <a:latin typeface="Roboto Light" panose="02000000000000000000" pitchFamily="2" charset="0"/>
                <a:ea typeface="DengXian" panose="02010600030101010101" pitchFamily="2" charset="-122"/>
                <a:cs typeface="Arial" panose="020B0604020202020204" pitchFamily="34" charset="0"/>
                <a:hlinkClick r:id="rId4"/>
              </a:rPr>
              <a:t>https://www.shorturl.at/fitPW</a:t>
            </a:r>
            <a:endParaRPr lang="it-IT"/>
          </a:p>
        </p:txBody>
      </p:sp>
    </p:spTree>
    <p:extLst>
      <p:ext uri="{BB962C8B-B14F-4D97-AF65-F5344CB8AC3E}">
        <p14:creationId xmlns:p14="http://schemas.microsoft.com/office/powerpoint/2010/main" val="3839227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28</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First Test Card</a:t>
            </a:r>
          </a:p>
        </p:txBody>
      </p:sp>
      <p:pic>
        <p:nvPicPr>
          <p:cNvPr id="2" name="Immagine 1">
            <a:extLst>
              <a:ext uri="{FF2B5EF4-FFF2-40B4-BE49-F238E27FC236}">
                <a16:creationId xmlns:a16="http://schemas.microsoft.com/office/drawing/2014/main" id="{F4DF9895-CE40-42F6-807F-DA7D66DB56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2850" y="883400"/>
            <a:ext cx="4566300" cy="5590517"/>
          </a:xfrm>
          <a:prstGeom prst="rect">
            <a:avLst/>
          </a:prstGeom>
        </p:spPr>
      </p:pic>
    </p:spTree>
    <p:extLst>
      <p:ext uri="{BB962C8B-B14F-4D97-AF65-F5344CB8AC3E}">
        <p14:creationId xmlns:p14="http://schemas.microsoft.com/office/powerpoint/2010/main" val="102410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afico 8">
            <a:extLst>
              <a:ext uri="{FF2B5EF4-FFF2-40B4-BE49-F238E27FC236}">
                <a16:creationId xmlns:a16="http://schemas.microsoft.com/office/drawing/2014/main" id="{0499324B-A62B-4FE6-B161-A15B955FEF78}"/>
              </a:ext>
            </a:extLst>
          </p:cNvPr>
          <p:cNvGraphicFramePr/>
          <p:nvPr/>
        </p:nvGraphicFramePr>
        <p:xfrm>
          <a:off x="317240" y="1785255"/>
          <a:ext cx="4844661" cy="27233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Grafico 11">
            <a:extLst>
              <a:ext uri="{FF2B5EF4-FFF2-40B4-BE49-F238E27FC236}">
                <a16:creationId xmlns:a16="http://schemas.microsoft.com/office/drawing/2014/main" id="{877A17C2-15F8-4C72-82E7-B96607D8EB8B}"/>
              </a:ext>
            </a:extLst>
          </p:cNvPr>
          <p:cNvGraphicFramePr/>
          <p:nvPr/>
        </p:nvGraphicFramePr>
        <p:xfrm>
          <a:off x="5570376" y="1315616"/>
          <a:ext cx="6064898" cy="3662608"/>
        </p:xfrm>
        <a:graphic>
          <a:graphicData uri="http://schemas.openxmlformats.org/drawingml/2006/chart">
            <c:chart xmlns:c="http://schemas.openxmlformats.org/drawingml/2006/chart" xmlns:r="http://schemas.openxmlformats.org/officeDocument/2006/relationships" r:id="rId3"/>
          </a:graphicData>
        </a:graphic>
      </p:graphicFrame>
      <p:sp>
        <p:nvSpPr>
          <p:cNvPr id="4" name="Rettangolo 3">
            <a:extLst>
              <a:ext uri="{FF2B5EF4-FFF2-40B4-BE49-F238E27FC236}">
                <a16:creationId xmlns:a16="http://schemas.microsoft.com/office/drawing/2014/main" id="{20BB98C1-BCA8-4CEB-82F9-4ED637C04A3D}"/>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78158478-CA1F-44C6-989B-4E89F00879C6}"/>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Survey’s</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Results</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6" name="Immagine 4">
            <a:extLst>
              <a:ext uri="{FF2B5EF4-FFF2-40B4-BE49-F238E27FC236}">
                <a16:creationId xmlns:a16="http://schemas.microsoft.com/office/drawing/2014/main" id="{8151FD42-0886-4888-9BA4-300F535C1633}"/>
              </a:ext>
            </a:extLst>
          </p:cNvPr>
          <p:cNvPicPr>
            <a:picLocks noChangeAspect="1"/>
          </p:cNvPicPr>
          <p:nvPr/>
        </p:nvPicPr>
        <p:blipFill>
          <a:blip r:embed="rId4"/>
          <a:stretch>
            <a:fillRect/>
          </a:stretch>
        </p:blipFill>
        <p:spPr>
          <a:xfrm>
            <a:off x="11407569" y="6089837"/>
            <a:ext cx="853514" cy="768163"/>
          </a:xfrm>
          <a:prstGeom prst="rect">
            <a:avLst/>
          </a:prstGeom>
        </p:spPr>
      </p:pic>
      <p:sp>
        <p:nvSpPr>
          <p:cNvPr id="7" name="CasellaDiTesto 5">
            <a:extLst>
              <a:ext uri="{FF2B5EF4-FFF2-40B4-BE49-F238E27FC236}">
                <a16:creationId xmlns:a16="http://schemas.microsoft.com/office/drawing/2014/main" id="{A3B905A7-83CB-4D67-895A-9B207C6A008D}"/>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29</a:t>
            </a:r>
          </a:p>
        </p:txBody>
      </p:sp>
    </p:spTree>
    <p:extLst>
      <p:ext uri="{BB962C8B-B14F-4D97-AF65-F5344CB8AC3E}">
        <p14:creationId xmlns:p14="http://schemas.microsoft.com/office/powerpoint/2010/main" val="2493294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CDBCB7-07B3-4DAF-926F-BE686EDFA6EF}"/>
              </a:ext>
            </a:extLst>
          </p:cNvPr>
          <p:cNvGrpSpPr/>
          <p:nvPr/>
        </p:nvGrpSpPr>
        <p:grpSpPr>
          <a:xfrm>
            <a:off x="2772534" y="1120669"/>
            <a:ext cx="6646932" cy="4784267"/>
            <a:chOff x="5177215" y="1219113"/>
            <a:chExt cx="6646932" cy="4784267"/>
          </a:xfrm>
        </p:grpSpPr>
        <p:grpSp>
          <p:nvGrpSpPr>
            <p:cNvPr id="3" name="Group 2">
              <a:extLst>
                <a:ext uri="{FF2B5EF4-FFF2-40B4-BE49-F238E27FC236}">
                  <a16:creationId xmlns:a16="http://schemas.microsoft.com/office/drawing/2014/main" id="{6C581C80-4CBE-409F-8696-D01BA8DBEA27}"/>
                </a:ext>
              </a:extLst>
            </p:cNvPr>
            <p:cNvGrpSpPr/>
            <p:nvPr/>
          </p:nvGrpSpPr>
          <p:grpSpPr>
            <a:xfrm>
              <a:off x="5177215" y="1219113"/>
              <a:ext cx="6646932" cy="2777667"/>
              <a:chOff x="5824328" y="2696221"/>
              <a:chExt cx="6646932" cy="2777667"/>
            </a:xfrm>
          </p:grpSpPr>
          <p:graphicFrame>
            <p:nvGraphicFramePr>
              <p:cNvPr id="18" name="Chart 17">
                <a:extLst>
                  <a:ext uri="{FF2B5EF4-FFF2-40B4-BE49-F238E27FC236}">
                    <a16:creationId xmlns:a16="http://schemas.microsoft.com/office/drawing/2014/main" id="{B53B5E6D-9A78-4A7A-A4D0-7EC724EA1542}"/>
                  </a:ext>
                </a:extLst>
              </p:cNvPr>
              <p:cNvGraphicFramePr/>
              <p:nvPr/>
            </p:nvGraphicFramePr>
            <p:xfrm>
              <a:off x="9004160" y="2696221"/>
              <a:ext cx="3467100" cy="2623779"/>
            </p:xfrm>
            <a:graphic>
              <a:graphicData uri="http://schemas.openxmlformats.org/drawingml/2006/chart">
                <c:chart xmlns:c="http://schemas.openxmlformats.org/drawingml/2006/chart" xmlns:r="http://schemas.openxmlformats.org/officeDocument/2006/relationships" r:id="rId2"/>
              </a:graphicData>
            </a:graphic>
          </p:graphicFrame>
          <p:grpSp>
            <p:nvGrpSpPr>
              <p:cNvPr id="19" name="Group 18">
                <a:extLst>
                  <a:ext uri="{FF2B5EF4-FFF2-40B4-BE49-F238E27FC236}">
                    <a16:creationId xmlns:a16="http://schemas.microsoft.com/office/drawing/2014/main" id="{4BA4F686-FE07-49EB-8840-8ACFBF04E825}"/>
                  </a:ext>
                </a:extLst>
              </p:cNvPr>
              <p:cNvGrpSpPr/>
              <p:nvPr/>
            </p:nvGrpSpPr>
            <p:grpSpPr>
              <a:xfrm>
                <a:off x="5824328" y="2791219"/>
                <a:ext cx="3179832" cy="2433784"/>
                <a:chOff x="5888649" y="2354842"/>
                <a:chExt cx="4740972" cy="3507942"/>
              </a:xfrm>
            </p:grpSpPr>
            <p:graphicFrame>
              <p:nvGraphicFramePr>
                <p:cNvPr id="26" name="Chart 25">
                  <a:extLst>
                    <a:ext uri="{FF2B5EF4-FFF2-40B4-BE49-F238E27FC236}">
                      <a16:creationId xmlns:a16="http://schemas.microsoft.com/office/drawing/2014/main" id="{09071BF7-8183-4E92-8506-52236F2EA2AA}"/>
                    </a:ext>
                  </a:extLst>
                </p:cNvPr>
                <p:cNvGraphicFramePr/>
                <p:nvPr/>
              </p:nvGraphicFramePr>
              <p:xfrm>
                <a:off x="5924462" y="2354842"/>
                <a:ext cx="4635285" cy="3507942"/>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id="{E1EFFF5C-854E-4B37-92FA-71E0EFF2E4E0}"/>
                    </a:ext>
                  </a:extLst>
                </p:cNvPr>
                <p:cNvSpPr txBox="1"/>
                <p:nvPr/>
              </p:nvSpPr>
              <p:spPr>
                <a:xfrm>
                  <a:off x="5888649" y="3632665"/>
                  <a:ext cx="971550" cy="487976"/>
                </a:xfrm>
                <a:prstGeom prst="rect">
                  <a:avLst/>
                </a:prstGeom>
                <a:noFill/>
              </p:spPr>
              <p:txBody>
                <a:bodyPr wrap="square" rtlCol="0">
                  <a:spAutoFit/>
                </a:bodyPr>
                <a:lstStyle/>
                <a:p>
                  <a:r>
                    <a:rPr lang="it-IT" sz="1600">
                      <a:latin typeface="Roboto Light" panose="02000000000000000000" pitchFamily="2" charset="0"/>
                      <a:ea typeface="Roboto Light" panose="02000000000000000000" pitchFamily="2" charset="0"/>
                    </a:rPr>
                    <a:t>53%</a:t>
                  </a:r>
                  <a:endParaRPr lang="en-GB" sz="1600">
                    <a:latin typeface="Roboto Light" panose="02000000000000000000" pitchFamily="2" charset="0"/>
                    <a:ea typeface="Roboto Light" panose="02000000000000000000" pitchFamily="2" charset="0"/>
                  </a:endParaRPr>
                </a:p>
              </p:txBody>
            </p:sp>
            <p:sp>
              <p:nvSpPr>
                <p:cNvPr id="28" name="TextBox 27">
                  <a:extLst>
                    <a:ext uri="{FF2B5EF4-FFF2-40B4-BE49-F238E27FC236}">
                      <a16:creationId xmlns:a16="http://schemas.microsoft.com/office/drawing/2014/main" id="{70002BC1-6743-4987-975F-51163B4D8078}"/>
                    </a:ext>
                  </a:extLst>
                </p:cNvPr>
                <p:cNvSpPr txBox="1"/>
                <p:nvPr/>
              </p:nvSpPr>
              <p:spPr>
                <a:xfrm>
                  <a:off x="9658071" y="4470340"/>
                  <a:ext cx="971550" cy="487976"/>
                </a:xfrm>
                <a:prstGeom prst="rect">
                  <a:avLst/>
                </a:prstGeom>
                <a:noFill/>
              </p:spPr>
              <p:txBody>
                <a:bodyPr wrap="square" rtlCol="0">
                  <a:spAutoFit/>
                </a:bodyPr>
                <a:lstStyle/>
                <a:p>
                  <a:r>
                    <a:rPr lang="it-IT" sz="1600">
                      <a:latin typeface="Roboto Light" panose="02000000000000000000" pitchFamily="2" charset="0"/>
                      <a:ea typeface="Roboto Light" panose="02000000000000000000" pitchFamily="2" charset="0"/>
                    </a:rPr>
                    <a:t>47%</a:t>
                  </a:r>
                  <a:endParaRPr lang="en-GB" sz="1600">
                    <a:latin typeface="Roboto Light" panose="02000000000000000000" pitchFamily="2" charset="0"/>
                    <a:ea typeface="Roboto Light" panose="02000000000000000000" pitchFamily="2" charset="0"/>
                  </a:endParaRPr>
                </a:p>
              </p:txBody>
            </p:sp>
          </p:grpSp>
          <p:cxnSp>
            <p:nvCxnSpPr>
              <p:cNvPr id="20" name="Straight Connector 19">
                <a:extLst>
                  <a:ext uri="{FF2B5EF4-FFF2-40B4-BE49-F238E27FC236}">
                    <a16:creationId xmlns:a16="http://schemas.microsoft.com/office/drawing/2014/main" id="{157C1954-98AD-4A8E-A2F2-9017A7A1239A}"/>
                  </a:ext>
                </a:extLst>
              </p:cNvPr>
              <p:cNvCxnSpPr/>
              <p:nvPr/>
            </p:nvCxnSpPr>
            <p:spPr>
              <a:xfrm flipV="1">
                <a:off x="7412346" y="2838450"/>
                <a:ext cx="3334889" cy="9743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FD3D5E-6F08-46B6-AAAA-1C05678C557D}"/>
                  </a:ext>
                </a:extLst>
              </p:cNvPr>
              <p:cNvCxnSpPr>
                <a:cxnSpLocks/>
              </p:cNvCxnSpPr>
              <p:nvPr/>
            </p:nvCxnSpPr>
            <p:spPr>
              <a:xfrm>
                <a:off x="7613222" y="5051484"/>
                <a:ext cx="3134013" cy="117416"/>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53A121-4502-46A2-BD99-2E7F3BBA742E}"/>
                  </a:ext>
                </a:extLst>
              </p:cNvPr>
              <p:cNvSpPr txBox="1"/>
              <p:nvPr/>
            </p:nvSpPr>
            <p:spPr>
              <a:xfrm>
                <a:off x="10142470" y="5135334"/>
                <a:ext cx="651631" cy="338554"/>
              </a:xfrm>
              <a:prstGeom prst="rect">
                <a:avLst/>
              </a:prstGeom>
              <a:noFill/>
            </p:spPr>
            <p:txBody>
              <a:bodyPr wrap="square" rtlCol="0">
                <a:spAutoFit/>
              </a:bodyPr>
              <a:lstStyle/>
              <a:p>
                <a:r>
                  <a:rPr lang="it-IT" sz="1600">
                    <a:latin typeface="Roboto Light" panose="02000000000000000000" pitchFamily="2" charset="0"/>
                    <a:ea typeface="Roboto Light" panose="02000000000000000000" pitchFamily="2" charset="0"/>
                  </a:rPr>
                  <a:t>23%</a:t>
                </a:r>
                <a:endParaRPr lang="en-GB" sz="1600">
                  <a:latin typeface="Roboto Light" panose="02000000000000000000" pitchFamily="2" charset="0"/>
                  <a:ea typeface="Roboto Light" panose="02000000000000000000" pitchFamily="2" charset="0"/>
                </a:endParaRPr>
              </a:p>
            </p:txBody>
          </p:sp>
          <p:sp>
            <p:nvSpPr>
              <p:cNvPr id="23" name="TextBox 22">
                <a:extLst>
                  <a:ext uri="{FF2B5EF4-FFF2-40B4-BE49-F238E27FC236}">
                    <a16:creationId xmlns:a16="http://schemas.microsoft.com/office/drawing/2014/main" id="{EC4ACE28-387C-4B0A-9D79-1E6919C6B175}"/>
                  </a:ext>
                </a:extLst>
              </p:cNvPr>
              <p:cNvSpPr txBox="1"/>
              <p:nvPr/>
            </p:nvSpPr>
            <p:spPr>
              <a:xfrm>
                <a:off x="11369847" y="2831882"/>
                <a:ext cx="651631" cy="338554"/>
              </a:xfrm>
              <a:prstGeom prst="rect">
                <a:avLst/>
              </a:prstGeom>
              <a:noFill/>
            </p:spPr>
            <p:txBody>
              <a:bodyPr wrap="square" rtlCol="0">
                <a:spAutoFit/>
              </a:bodyPr>
              <a:lstStyle/>
              <a:p>
                <a:r>
                  <a:rPr lang="it-IT" sz="1600">
                    <a:latin typeface="Roboto Light" panose="02000000000000000000" pitchFamily="2" charset="0"/>
                    <a:ea typeface="Roboto Light" panose="02000000000000000000" pitchFamily="2" charset="0"/>
                  </a:rPr>
                  <a:t>42%</a:t>
                </a:r>
                <a:endParaRPr lang="en-GB" sz="1600">
                  <a:latin typeface="Roboto Light" panose="02000000000000000000" pitchFamily="2" charset="0"/>
                  <a:ea typeface="Roboto Light" panose="02000000000000000000" pitchFamily="2" charset="0"/>
                </a:endParaRPr>
              </a:p>
            </p:txBody>
          </p:sp>
          <p:sp>
            <p:nvSpPr>
              <p:cNvPr id="24" name="TextBox 23">
                <a:extLst>
                  <a:ext uri="{FF2B5EF4-FFF2-40B4-BE49-F238E27FC236}">
                    <a16:creationId xmlns:a16="http://schemas.microsoft.com/office/drawing/2014/main" id="{D46307EF-BF63-4650-8149-8B116B9BD9CA}"/>
                  </a:ext>
                </a:extLst>
              </p:cNvPr>
              <p:cNvSpPr txBox="1"/>
              <p:nvPr/>
            </p:nvSpPr>
            <p:spPr>
              <a:xfrm>
                <a:off x="9340023" y="2994471"/>
                <a:ext cx="651631" cy="338554"/>
              </a:xfrm>
              <a:prstGeom prst="rect">
                <a:avLst/>
              </a:prstGeom>
              <a:noFill/>
            </p:spPr>
            <p:txBody>
              <a:bodyPr wrap="square" rtlCol="0">
                <a:spAutoFit/>
              </a:bodyPr>
              <a:lstStyle/>
              <a:p>
                <a:r>
                  <a:rPr lang="it-IT" sz="1600">
                    <a:latin typeface="Roboto Light" panose="02000000000000000000" pitchFamily="2" charset="0"/>
                    <a:ea typeface="Roboto Light" panose="02000000000000000000" pitchFamily="2" charset="0"/>
                  </a:rPr>
                  <a:t>26%</a:t>
                </a:r>
                <a:endParaRPr lang="en-GB" sz="1600">
                  <a:latin typeface="Roboto Light" panose="02000000000000000000" pitchFamily="2" charset="0"/>
                  <a:ea typeface="Roboto Light" panose="02000000000000000000" pitchFamily="2" charset="0"/>
                </a:endParaRPr>
              </a:p>
            </p:txBody>
          </p:sp>
          <p:sp>
            <p:nvSpPr>
              <p:cNvPr id="25" name="TextBox 24">
                <a:extLst>
                  <a:ext uri="{FF2B5EF4-FFF2-40B4-BE49-F238E27FC236}">
                    <a16:creationId xmlns:a16="http://schemas.microsoft.com/office/drawing/2014/main" id="{3FAD7226-5D3A-4958-9C15-FE5B5BBF675A}"/>
                  </a:ext>
                </a:extLst>
              </p:cNvPr>
              <p:cNvSpPr txBox="1"/>
              <p:nvPr/>
            </p:nvSpPr>
            <p:spPr>
              <a:xfrm>
                <a:off x="9180228" y="3966516"/>
                <a:ext cx="651631" cy="338554"/>
              </a:xfrm>
              <a:prstGeom prst="rect">
                <a:avLst/>
              </a:prstGeom>
              <a:noFill/>
            </p:spPr>
            <p:txBody>
              <a:bodyPr wrap="square" rtlCol="0">
                <a:spAutoFit/>
              </a:bodyPr>
              <a:lstStyle/>
              <a:p>
                <a:r>
                  <a:rPr lang="it-IT" sz="1600">
                    <a:latin typeface="Roboto Light" panose="02000000000000000000" pitchFamily="2" charset="0"/>
                    <a:ea typeface="Roboto Light" panose="02000000000000000000" pitchFamily="2" charset="0"/>
                  </a:rPr>
                  <a:t>9%</a:t>
                </a:r>
                <a:endParaRPr lang="en-GB" sz="1600">
                  <a:latin typeface="Roboto Light" panose="02000000000000000000" pitchFamily="2" charset="0"/>
                  <a:ea typeface="Roboto Light" panose="02000000000000000000" pitchFamily="2" charset="0"/>
                </a:endParaRPr>
              </a:p>
            </p:txBody>
          </p:sp>
        </p:grpSp>
        <p:grpSp>
          <p:nvGrpSpPr>
            <p:cNvPr id="4" name="Group 3">
              <a:extLst>
                <a:ext uri="{FF2B5EF4-FFF2-40B4-BE49-F238E27FC236}">
                  <a16:creationId xmlns:a16="http://schemas.microsoft.com/office/drawing/2014/main" id="{96FF982F-165B-4C36-A33F-FA25F6176FAD}"/>
                </a:ext>
              </a:extLst>
            </p:cNvPr>
            <p:cNvGrpSpPr/>
            <p:nvPr/>
          </p:nvGrpSpPr>
          <p:grpSpPr>
            <a:xfrm>
              <a:off x="5448853" y="4455799"/>
              <a:ext cx="2377642" cy="795314"/>
              <a:chOff x="6095966" y="4455799"/>
              <a:chExt cx="2377642" cy="795314"/>
            </a:xfrm>
          </p:grpSpPr>
          <p:sp>
            <p:nvSpPr>
              <p:cNvPr id="14" name="Rectangle 13">
                <a:extLst>
                  <a:ext uri="{FF2B5EF4-FFF2-40B4-BE49-F238E27FC236}">
                    <a16:creationId xmlns:a16="http://schemas.microsoft.com/office/drawing/2014/main" id="{6FC53648-7305-4A04-A039-E6F7336B6FA5}"/>
                  </a:ext>
                </a:extLst>
              </p:cNvPr>
              <p:cNvSpPr/>
              <p:nvPr/>
            </p:nvSpPr>
            <p:spPr>
              <a:xfrm>
                <a:off x="6095966" y="4555578"/>
                <a:ext cx="72000" cy="72000"/>
              </a:xfrm>
              <a:prstGeom prst="rect">
                <a:avLst/>
              </a:prstGeom>
              <a:solidFill>
                <a:srgbClr val="0000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0FA467D-BDAA-4DE1-87E9-9855FFF8C13E}"/>
                  </a:ext>
                </a:extLst>
              </p:cNvPr>
              <p:cNvSpPr/>
              <p:nvPr/>
            </p:nvSpPr>
            <p:spPr>
              <a:xfrm>
                <a:off x="6095966" y="4934862"/>
                <a:ext cx="72000" cy="7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22BFCDC-0045-462B-8CAF-38120CF73334}"/>
                  </a:ext>
                </a:extLst>
              </p:cNvPr>
              <p:cNvSpPr txBox="1"/>
              <p:nvPr/>
            </p:nvSpPr>
            <p:spPr>
              <a:xfrm>
                <a:off x="6214832" y="4455799"/>
                <a:ext cx="2258776" cy="415498"/>
              </a:xfrm>
              <a:prstGeom prst="rect">
                <a:avLst/>
              </a:prstGeom>
              <a:noFill/>
            </p:spPr>
            <p:txBody>
              <a:bodyPr wrap="square" rtlCol="0">
                <a:spAutoFit/>
              </a:bodyPr>
              <a:lstStyle/>
              <a:p>
                <a:r>
                  <a:rPr lang="it-IT" sz="1050">
                    <a:latin typeface="Roboto Light" panose="02000000000000000000" pitchFamily="2" charset="0"/>
                    <a:ea typeface="Roboto Light" panose="02000000000000000000" pitchFamily="2" charset="0"/>
                  </a:rPr>
                  <a:t>Users </a:t>
                </a:r>
                <a:r>
                  <a:rPr lang="it-IT" sz="1050" err="1">
                    <a:latin typeface="Roboto Light" panose="02000000000000000000" pitchFamily="2" charset="0"/>
                    <a:ea typeface="Roboto Light" panose="02000000000000000000" pitchFamily="2" charset="0"/>
                  </a:rPr>
                  <a:t>that</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would</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not</a:t>
                </a:r>
                <a:r>
                  <a:rPr lang="it-IT" sz="1050">
                    <a:latin typeface="Roboto Light" panose="02000000000000000000" pitchFamily="2" charset="0"/>
                    <a:ea typeface="Roboto Light" panose="02000000000000000000" pitchFamily="2" charset="0"/>
                  </a:rPr>
                  <a:t> like to take challenges </a:t>
                </a:r>
                <a:r>
                  <a:rPr lang="it-IT" sz="1050" err="1">
                    <a:latin typeface="Roboto Light" panose="02000000000000000000" pitchFamily="2" charset="0"/>
                    <a:ea typeface="Roboto Light" panose="02000000000000000000" pitchFamily="2" charset="0"/>
                  </a:rPr>
                  <a:t>proposed</a:t>
                </a:r>
                <a:r>
                  <a:rPr lang="it-IT" sz="1050">
                    <a:latin typeface="Roboto Light" panose="02000000000000000000" pitchFamily="2" charset="0"/>
                    <a:ea typeface="Roboto Light" panose="02000000000000000000" pitchFamily="2" charset="0"/>
                  </a:rPr>
                  <a:t> by </a:t>
                </a:r>
                <a:r>
                  <a:rPr lang="it-IT" sz="1050" err="1">
                    <a:latin typeface="Roboto Light" panose="02000000000000000000" pitchFamily="2" charset="0"/>
                    <a:ea typeface="Roboto Light" panose="02000000000000000000" pitchFamily="2" charset="0"/>
                  </a:rPr>
                  <a:t>artists</a:t>
                </a:r>
                <a:endParaRPr lang="en-GB" sz="1050">
                  <a:latin typeface="Roboto Light" panose="02000000000000000000" pitchFamily="2" charset="0"/>
                  <a:ea typeface="Roboto Light" panose="02000000000000000000" pitchFamily="2" charset="0"/>
                </a:endParaRPr>
              </a:p>
            </p:txBody>
          </p:sp>
          <p:sp>
            <p:nvSpPr>
              <p:cNvPr id="17" name="TextBox 16">
                <a:extLst>
                  <a:ext uri="{FF2B5EF4-FFF2-40B4-BE49-F238E27FC236}">
                    <a16:creationId xmlns:a16="http://schemas.microsoft.com/office/drawing/2014/main" id="{AB9BCA0C-0DCD-4CC3-A6AD-502FC66A9A64}"/>
                  </a:ext>
                </a:extLst>
              </p:cNvPr>
              <p:cNvSpPr txBox="1"/>
              <p:nvPr/>
            </p:nvSpPr>
            <p:spPr>
              <a:xfrm>
                <a:off x="6214832" y="4835615"/>
                <a:ext cx="2258776" cy="415498"/>
              </a:xfrm>
              <a:prstGeom prst="rect">
                <a:avLst/>
              </a:prstGeom>
              <a:noFill/>
            </p:spPr>
            <p:txBody>
              <a:bodyPr wrap="square" rtlCol="0">
                <a:spAutoFit/>
              </a:bodyPr>
              <a:lstStyle/>
              <a:p>
                <a:r>
                  <a:rPr lang="it-IT" sz="1050">
                    <a:latin typeface="Roboto Light" panose="02000000000000000000" pitchFamily="2" charset="0"/>
                    <a:ea typeface="Roboto Light" panose="02000000000000000000" pitchFamily="2" charset="0"/>
                  </a:rPr>
                  <a:t>Users </a:t>
                </a:r>
                <a:r>
                  <a:rPr lang="it-IT" sz="1050" err="1">
                    <a:latin typeface="Roboto Light" panose="02000000000000000000" pitchFamily="2" charset="0"/>
                    <a:ea typeface="Roboto Light" panose="02000000000000000000" pitchFamily="2" charset="0"/>
                  </a:rPr>
                  <a:t>that</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would</a:t>
                </a:r>
                <a:r>
                  <a:rPr lang="it-IT" sz="1050">
                    <a:latin typeface="Roboto Light" panose="02000000000000000000" pitchFamily="2" charset="0"/>
                    <a:ea typeface="Roboto Light" panose="02000000000000000000" pitchFamily="2" charset="0"/>
                  </a:rPr>
                  <a:t> like to take challenges </a:t>
                </a:r>
                <a:r>
                  <a:rPr lang="it-IT" sz="1050" err="1">
                    <a:latin typeface="Roboto Light" panose="02000000000000000000" pitchFamily="2" charset="0"/>
                    <a:ea typeface="Roboto Light" panose="02000000000000000000" pitchFamily="2" charset="0"/>
                  </a:rPr>
                  <a:t>proposed</a:t>
                </a:r>
                <a:r>
                  <a:rPr lang="it-IT" sz="1050">
                    <a:latin typeface="Roboto Light" panose="02000000000000000000" pitchFamily="2" charset="0"/>
                    <a:ea typeface="Roboto Light" panose="02000000000000000000" pitchFamily="2" charset="0"/>
                  </a:rPr>
                  <a:t> by </a:t>
                </a:r>
                <a:r>
                  <a:rPr lang="it-IT" sz="1050" err="1">
                    <a:latin typeface="Roboto Light" panose="02000000000000000000" pitchFamily="2" charset="0"/>
                    <a:ea typeface="Roboto Light" panose="02000000000000000000" pitchFamily="2" charset="0"/>
                  </a:rPr>
                  <a:t>artists</a:t>
                </a:r>
                <a:endParaRPr lang="en-GB" sz="1050">
                  <a:latin typeface="Roboto Light" panose="02000000000000000000" pitchFamily="2" charset="0"/>
                  <a:ea typeface="Roboto Light" panose="02000000000000000000" pitchFamily="2" charset="0"/>
                </a:endParaRPr>
              </a:p>
            </p:txBody>
          </p:sp>
        </p:grpSp>
        <p:grpSp>
          <p:nvGrpSpPr>
            <p:cNvPr id="5" name="Group 4">
              <a:extLst>
                <a:ext uri="{FF2B5EF4-FFF2-40B4-BE49-F238E27FC236}">
                  <a16:creationId xmlns:a16="http://schemas.microsoft.com/office/drawing/2014/main" id="{9AD75C03-FEE8-462D-A8B1-1BE49B19DFCC}"/>
                </a:ext>
              </a:extLst>
            </p:cNvPr>
            <p:cNvGrpSpPr/>
            <p:nvPr/>
          </p:nvGrpSpPr>
          <p:grpSpPr>
            <a:xfrm>
              <a:off x="8577578" y="4455799"/>
              <a:ext cx="2797914" cy="1547581"/>
              <a:chOff x="9224691" y="4455799"/>
              <a:chExt cx="2797914" cy="1547581"/>
            </a:xfrm>
          </p:grpSpPr>
          <p:sp>
            <p:nvSpPr>
              <p:cNvPr id="6" name="Rectangle 5">
                <a:extLst>
                  <a:ext uri="{FF2B5EF4-FFF2-40B4-BE49-F238E27FC236}">
                    <a16:creationId xmlns:a16="http://schemas.microsoft.com/office/drawing/2014/main" id="{34E2705B-4387-426A-8682-2351DCAE1CA8}"/>
                  </a:ext>
                </a:extLst>
              </p:cNvPr>
              <p:cNvSpPr/>
              <p:nvPr/>
            </p:nvSpPr>
            <p:spPr>
              <a:xfrm>
                <a:off x="9236780" y="5667329"/>
                <a:ext cx="72000" cy="7200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E821BEA-0A81-4976-8640-1DFCD7C00FF2}"/>
                  </a:ext>
                </a:extLst>
              </p:cNvPr>
              <p:cNvSpPr/>
              <p:nvPr/>
            </p:nvSpPr>
            <p:spPr>
              <a:xfrm>
                <a:off x="9224691" y="5293531"/>
                <a:ext cx="72000" cy="72000"/>
              </a:xfrm>
              <a:prstGeom prst="rect">
                <a:avLst/>
              </a:prstGeom>
              <a:solidFill>
                <a:srgbClr val="FD7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23FC2785-34F0-45F1-BC8D-1D2F5B3C4A60}"/>
                  </a:ext>
                </a:extLst>
              </p:cNvPr>
              <p:cNvSpPr/>
              <p:nvPr/>
            </p:nvSpPr>
            <p:spPr>
              <a:xfrm>
                <a:off x="9224691" y="4555578"/>
                <a:ext cx="72000" cy="72000"/>
              </a:xfrm>
              <a:prstGeom prst="rect">
                <a:avLst/>
              </a:prstGeom>
              <a:solidFill>
                <a:srgbClr val="FFD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AB4894B-BCBC-42DA-B6C7-23265F3C0ED4}"/>
                  </a:ext>
                </a:extLst>
              </p:cNvPr>
              <p:cNvSpPr/>
              <p:nvPr/>
            </p:nvSpPr>
            <p:spPr>
              <a:xfrm>
                <a:off x="9224691" y="4934862"/>
                <a:ext cx="72000" cy="72000"/>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5CE22CD-9299-4FBA-ADAC-FFC757DF9439}"/>
                  </a:ext>
                </a:extLst>
              </p:cNvPr>
              <p:cNvSpPr txBox="1"/>
              <p:nvPr/>
            </p:nvSpPr>
            <p:spPr>
              <a:xfrm>
                <a:off x="9340024" y="4455799"/>
                <a:ext cx="2682581" cy="415498"/>
              </a:xfrm>
              <a:prstGeom prst="rect">
                <a:avLst/>
              </a:prstGeom>
              <a:noFill/>
            </p:spPr>
            <p:txBody>
              <a:bodyPr wrap="square" rtlCol="0">
                <a:spAutoFit/>
              </a:bodyPr>
              <a:lstStyle/>
              <a:p>
                <a:r>
                  <a:rPr lang="it-IT" sz="1050">
                    <a:latin typeface="Roboto Light" panose="02000000000000000000" pitchFamily="2" charset="0"/>
                    <a:ea typeface="Roboto Light" panose="02000000000000000000" pitchFamily="2" charset="0"/>
                  </a:rPr>
                  <a:t>Users </a:t>
                </a:r>
                <a:r>
                  <a:rPr lang="it-IT" sz="1050" err="1">
                    <a:latin typeface="Roboto Light" panose="02000000000000000000" pitchFamily="2" charset="0"/>
                    <a:ea typeface="Roboto Light" panose="02000000000000000000" pitchFamily="2" charset="0"/>
                  </a:rPr>
                  <a:t>that</a:t>
                </a:r>
                <a:r>
                  <a:rPr lang="it-IT" sz="1050">
                    <a:latin typeface="Roboto Light" panose="02000000000000000000" pitchFamily="2" charset="0"/>
                    <a:ea typeface="Roboto Light" panose="02000000000000000000" pitchFamily="2" charset="0"/>
                  </a:rPr>
                  <a:t> take challenges and </a:t>
                </a:r>
                <a:r>
                  <a:rPr lang="it-IT" sz="1050" err="1">
                    <a:latin typeface="Roboto Light" panose="02000000000000000000" pitchFamily="2" charset="0"/>
                    <a:ea typeface="Roboto Light" panose="02000000000000000000" pitchFamily="2" charset="0"/>
                  </a:rPr>
                  <a:t>publish</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contents</a:t>
                </a:r>
                <a:r>
                  <a:rPr lang="it-IT" sz="1050">
                    <a:latin typeface="Roboto Light" panose="02000000000000000000" pitchFamily="2" charset="0"/>
                    <a:ea typeface="Roboto Light" panose="02000000000000000000" pitchFamily="2" charset="0"/>
                  </a:rPr>
                  <a:t> on </a:t>
                </a:r>
                <a:r>
                  <a:rPr lang="it-IT" sz="1050" err="1">
                    <a:latin typeface="Roboto Light" panose="02000000000000000000" pitchFamily="2" charset="0"/>
                    <a:ea typeface="Roboto Light" panose="02000000000000000000" pitchFamily="2" charset="0"/>
                  </a:rPr>
                  <a:t>TikTok</a:t>
                </a:r>
                <a:endParaRPr lang="en-GB" sz="1050">
                  <a:latin typeface="Roboto Light" panose="02000000000000000000" pitchFamily="2" charset="0"/>
                  <a:ea typeface="Roboto Light" panose="02000000000000000000" pitchFamily="2" charset="0"/>
                </a:endParaRPr>
              </a:p>
            </p:txBody>
          </p:sp>
          <p:sp>
            <p:nvSpPr>
              <p:cNvPr id="11" name="TextBox 10">
                <a:extLst>
                  <a:ext uri="{FF2B5EF4-FFF2-40B4-BE49-F238E27FC236}">
                    <a16:creationId xmlns:a16="http://schemas.microsoft.com/office/drawing/2014/main" id="{3ED85C2E-4B92-4F3A-84D3-A3136489FA0B}"/>
                  </a:ext>
                </a:extLst>
              </p:cNvPr>
              <p:cNvSpPr txBox="1"/>
              <p:nvPr/>
            </p:nvSpPr>
            <p:spPr>
              <a:xfrm>
                <a:off x="9340023" y="4835615"/>
                <a:ext cx="2682581" cy="415498"/>
              </a:xfrm>
              <a:prstGeom prst="rect">
                <a:avLst/>
              </a:prstGeom>
              <a:noFill/>
            </p:spPr>
            <p:txBody>
              <a:bodyPr wrap="square" rtlCol="0">
                <a:spAutoFit/>
              </a:bodyPr>
              <a:lstStyle/>
              <a:p>
                <a:r>
                  <a:rPr lang="it-IT" sz="1050">
                    <a:latin typeface="Roboto Light" panose="02000000000000000000" pitchFamily="2" charset="0"/>
                    <a:ea typeface="Roboto Light" panose="02000000000000000000" pitchFamily="2" charset="0"/>
                  </a:rPr>
                  <a:t>Users </a:t>
                </a:r>
                <a:r>
                  <a:rPr lang="it-IT" sz="1050" err="1">
                    <a:latin typeface="Roboto Light" panose="02000000000000000000" pitchFamily="2" charset="0"/>
                    <a:ea typeface="Roboto Light" panose="02000000000000000000" pitchFamily="2" charset="0"/>
                  </a:rPr>
                  <a:t>that</a:t>
                </a:r>
                <a:r>
                  <a:rPr lang="it-IT" sz="1050">
                    <a:latin typeface="Roboto Light" panose="02000000000000000000" pitchFamily="2" charset="0"/>
                    <a:ea typeface="Roboto Light" panose="02000000000000000000" pitchFamily="2" charset="0"/>
                  </a:rPr>
                  <a:t> take challenges and </a:t>
                </a:r>
                <a:r>
                  <a:rPr lang="it-IT" sz="1050" err="1">
                    <a:latin typeface="Roboto Light" panose="02000000000000000000" pitchFamily="2" charset="0"/>
                    <a:ea typeface="Roboto Light" panose="02000000000000000000" pitchFamily="2" charset="0"/>
                  </a:rPr>
                  <a:t>don’t</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publish</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contents</a:t>
                </a:r>
                <a:r>
                  <a:rPr lang="it-IT" sz="1050">
                    <a:latin typeface="Roboto Light" panose="02000000000000000000" pitchFamily="2" charset="0"/>
                    <a:ea typeface="Roboto Light" panose="02000000000000000000" pitchFamily="2" charset="0"/>
                  </a:rPr>
                  <a:t> on </a:t>
                </a:r>
                <a:r>
                  <a:rPr lang="it-IT" sz="1050" err="1">
                    <a:latin typeface="Roboto Light" panose="02000000000000000000" pitchFamily="2" charset="0"/>
                    <a:ea typeface="Roboto Light" panose="02000000000000000000" pitchFamily="2" charset="0"/>
                  </a:rPr>
                  <a:t>TikTok</a:t>
                </a:r>
                <a:endParaRPr lang="en-GB" sz="1050">
                  <a:latin typeface="Roboto Light" panose="02000000000000000000" pitchFamily="2" charset="0"/>
                  <a:ea typeface="Roboto Light" panose="02000000000000000000" pitchFamily="2" charset="0"/>
                </a:endParaRPr>
              </a:p>
            </p:txBody>
          </p:sp>
          <p:sp>
            <p:nvSpPr>
              <p:cNvPr id="12" name="TextBox 11">
                <a:extLst>
                  <a:ext uri="{FF2B5EF4-FFF2-40B4-BE49-F238E27FC236}">
                    <a16:creationId xmlns:a16="http://schemas.microsoft.com/office/drawing/2014/main" id="{16EA7FE1-3574-4316-9AA3-F4E6B4CF15B8}"/>
                  </a:ext>
                </a:extLst>
              </p:cNvPr>
              <p:cNvSpPr txBox="1"/>
              <p:nvPr/>
            </p:nvSpPr>
            <p:spPr>
              <a:xfrm>
                <a:off x="9340022" y="5183528"/>
                <a:ext cx="2682581" cy="415498"/>
              </a:xfrm>
              <a:prstGeom prst="rect">
                <a:avLst/>
              </a:prstGeom>
              <a:noFill/>
            </p:spPr>
            <p:txBody>
              <a:bodyPr wrap="square" rtlCol="0">
                <a:spAutoFit/>
              </a:bodyPr>
              <a:lstStyle/>
              <a:p>
                <a:r>
                  <a:rPr lang="it-IT" sz="1050">
                    <a:latin typeface="Roboto Light" panose="02000000000000000000" pitchFamily="2" charset="0"/>
                    <a:ea typeface="Roboto Light" panose="02000000000000000000" pitchFamily="2" charset="0"/>
                  </a:rPr>
                  <a:t>Users </a:t>
                </a:r>
                <a:r>
                  <a:rPr lang="it-IT" sz="1050" err="1">
                    <a:latin typeface="Roboto Light" panose="02000000000000000000" pitchFamily="2" charset="0"/>
                    <a:ea typeface="Roboto Light" panose="02000000000000000000" pitchFamily="2" charset="0"/>
                  </a:rPr>
                  <a:t>that</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don’t</a:t>
                </a:r>
                <a:r>
                  <a:rPr lang="it-IT" sz="1050">
                    <a:latin typeface="Roboto Light" panose="02000000000000000000" pitchFamily="2" charset="0"/>
                    <a:ea typeface="Roboto Light" panose="02000000000000000000" pitchFamily="2" charset="0"/>
                  </a:rPr>
                  <a:t> take challenges and </a:t>
                </a:r>
                <a:r>
                  <a:rPr lang="it-IT" sz="1050" err="1">
                    <a:latin typeface="Roboto Light" panose="02000000000000000000" pitchFamily="2" charset="0"/>
                    <a:ea typeface="Roboto Light" panose="02000000000000000000" pitchFamily="2" charset="0"/>
                  </a:rPr>
                  <a:t>publish</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contents</a:t>
                </a:r>
                <a:r>
                  <a:rPr lang="it-IT" sz="1050">
                    <a:latin typeface="Roboto Light" panose="02000000000000000000" pitchFamily="2" charset="0"/>
                    <a:ea typeface="Roboto Light" panose="02000000000000000000" pitchFamily="2" charset="0"/>
                  </a:rPr>
                  <a:t> on </a:t>
                </a:r>
                <a:r>
                  <a:rPr lang="it-IT" sz="1050" err="1">
                    <a:latin typeface="Roboto Light" panose="02000000000000000000" pitchFamily="2" charset="0"/>
                    <a:ea typeface="Roboto Light" panose="02000000000000000000" pitchFamily="2" charset="0"/>
                  </a:rPr>
                  <a:t>TikTok</a:t>
                </a:r>
                <a:endParaRPr lang="en-GB" sz="1050">
                  <a:latin typeface="Roboto Light" panose="02000000000000000000" pitchFamily="2" charset="0"/>
                  <a:ea typeface="Roboto Light" panose="02000000000000000000" pitchFamily="2" charset="0"/>
                </a:endParaRPr>
              </a:p>
            </p:txBody>
          </p:sp>
          <p:sp>
            <p:nvSpPr>
              <p:cNvPr id="13" name="TextBox 12">
                <a:extLst>
                  <a:ext uri="{FF2B5EF4-FFF2-40B4-BE49-F238E27FC236}">
                    <a16:creationId xmlns:a16="http://schemas.microsoft.com/office/drawing/2014/main" id="{4660F35F-74B2-4AC2-BDE6-85E7A6DF818B}"/>
                  </a:ext>
                </a:extLst>
              </p:cNvPr>
              <p:cNvSpPr txBox="1"/>
              <p:nvPr/>
            </p:nvSpPr>
            <p:spPr>
              <a:xfrm>
                <a:off x="9338897" y="5587882"/>
                <a:ext cx="2682581" cy="415498"/>
              </a:xfrm>
              <a:prstGeom prst="rect">
                <a:avLst/>
              </a:prstGeom>
              <a:noFill/>
            </p:spPr>
            <p:txBody>
              <a:bodyPr wrap="square" rtlCol="0">
                <a:spAutoFit/>
              </a:bodyPr>
              <a:lstStyle/>
              <a:p>
                <a:r>
                  <a:rPr lang="it-IT" sz="1050">
                    <a:latin typeface="Roboto Light" panose="02000000000000000000" pitchFamily="2" charset="0"/>
                    <a:ea typeface="Roboto Light" panose="02000000000000000000" pitchFamily="2" charset="0"/>
                  </a:rPr>
                  <a:t>Users </a:t>
                </a:r>
                <a:r>
                  <a:rPr lang="it-IT" sz="1050" err="1">
                    <a:latin typeface="Roboto Light" panose="02000000000000000000" pitchFamily="2" charset="0"/>
                    <a:ea typeface="Roboto Light" panose="02000000000000000000" pitchFamily="2" charset="0"/>
                  </a:rPr>
                  <a:t>that</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don’t</a:t>
                </a:r>
                <a:r>
                  <a:rPr lang="it-IT" sz="1050">
                    <a:latin typeface="Roboto Light" panose="02000000000000000000" pitchFamily="2" charset="0"/>
                    <a:ea typeface="Roboto Light" panose="02000000000000000000" pitchFamily="2" charset="0"/>
                  </a:rPr>
                  <a:t> take challenges and </a:t>
                </a:r>
                <a:r>
                  <a:rPr lang="it-IT" sz="1050" err="1">
                    <a:latin typeface="Roboto Light" panose="02000000000000000000" pitchFamily="2" charset="0"/>
                    <a:ea typeface="Roboto Light" panose="02000000000000000000" pitchFamily="2" charset="0"/>
                  </a:rPr>
                  <a:t>don’t</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publish</a:t>
                </a:r>
                <a:r>
                  <a:rPr lang="it-IT" sz="1050">
                    <a:latin typeface="Roboto Light" panose="02000000000000000000" pitchFamily="2" charset="0"/>
                    <a:ea typeface="Roboto Light" panose="02000000000000000000" pitchFamily="2" charset="0"/>
                  </a:rPr>
                  <a:t> </a:t>
                </a:r>
                <a:r>
                  <a:rPr lang="it-IT" sz="1050" err="1">
                    <a:latin typeface="Roboto Light" panose="02000000000000000000" pitchFamily="2" charset="0"/>
                    <a:ea typeface="Roboto Light" panose="02000000000000000000" pitchFamily="2" charset="0"/>
                  </a:rPr>
                  <a:t>contents</a:t>
                </a:r>
                <a:r>
                  <a:rPr lang="it-IT" sz="1050">
                    <a:latin typeface="Roboto Light" panose="02000000000000000000" pitchFamily="2" charset="0"/>
                    <a:ea typeface="Roboto Light" panose="02000000000000000000" pitchFamily="2" charset="0"/>
                  </a:rPr>
                  <a:t> on </a:t>
                </a:r>
                <a:r>
                  <a:rPr lang="it-IT" sz="1050" err="1">
                    <a:latin typeface="Roboto Light" panose="02000000000000000000" pitchFamily="2" charset="0"/>
                    <a:ea typeface="Roboto Light" panose="02000000000000000000" pitchFamily="2" charset="0"/>
                  </a:rPr>
                  <a:t>TikTok</a:t>
                </a:r>
                <a:endParaRPr lang="en-GB" sz="1050">
                  <a:latin typeface="Roboto Light" panose="02000000000000000000" pitchFamily="2" charset="0"/>
                  <a:ea typeface="Roboto Light" panose="02000000000000000000" pitchFamily="2" charset="0"/>
                </a:endParaRPr>
              </a:p>
            </p:txBody>
          </p:sp>
        </p:grpSp>
      </p:grpSp>
      <p:sp>
        <p:nvSpPr>
          <p:cNvPr id="29" name="Rettangolo 28">
            <a:extLst>
              <a:ext uri="{FF2B5EF4-FFF2-40B4-BE49-F238E27FC236}">
                <a16:creationId xmlns:a16="http://schemas.microsoft.com/office/drawing/2014/main" id="{FA16AD22-B3D5-42A2-B859-2156EA78F3B3}"/>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10268730-11D4-4F48-967B-582E98FCDCE8}"/>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Survey’s</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Results</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31" name="Immagine 4">
            <a:extLst>
              <a:ext uri="{FF2B5EF4-FFF2-40B4-BE49-F238E27FC236}">
                <a16:creationId xmlns:a16="http://schemas.microsoft.com/office/drawing/2014/main" id="{9BDF2E72-DDC8-42AD-BB7F-B1C9210D8AB0}"/>
              </a:ext>
            </a:extLst>
          </p:cNvPr>
          <p:cNvPicPr>
            <a:picLocks noChangeAspect="1"/>
          </p:cNvPicPr>
          <p:nvPr/>
        </p:nvPicPr>
        <p:blipFill>
          <a:blip r:embed="rId4"/>
          <a:stretch>
            <a:fillRect/>
          </a:stretch>
        </p:blipFill>
        <p:spPr>
          <a:xfrm>
            <a:off x="11407569" y="6089837"/>
            <a:ext cx="853514" cy="768163"/>
          </a:xfrm>
          <a:prstGeom prst="rect">
            <a:avLst/>
          </a:prstGeom>
        </p:spPr>
      </p:pic>
      <p:sp>
        <p:nvSpPr>
          <p:cNvPr id="32" name="CasellaDiTesto 5">
            <a:extLst>
              <a:ext uri="{FF2B5EF4-FFF2-40B4-BE49-F238E27FC236}">
                <a16:creationId xmlns:a16="http://schemas.microsoft.com/office/drawing/2014/main" id="{06655772-5D1F-4D77-84BE-A4E2841CFE1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30</a:t>
            </a:r>
          </a:p>
        </p:txBody>
      </p:sp>
    </p:spTree>
    <p:extLst>
      <p:ext uri="{BB962C8B-B14F-4D97-AF65-F5344CB8AC3E}">
        <p14:creationId xmlns:p14="http://schemas.microsoft.com/office/powerpoint/2010/main" val="1505807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7B5388EA-A049-472B-835E-B438FE4391D8}"/>
              </a:ext>
            </a:extLst>
          </p:cNvPr>
          <p:cNvGrpSpPr/>
          <p:nvPr/>
        </p:nvGrpSpPr>
        <p:grpSpPr>
          <a:xfrm>
            <a:off x="1062250" y="774016"/>
            <a:ext cx="3320394" cy="2840221"/>
            <a:chOff x="2920234" y="588779"/>
            <a:chExt cx="3320394" cy="2840221"/>
          </a:xfrm>
        </p:grpSpPr>
        <p:graphicFrame>
          <p:nvGraphicFramePr>
            <p:cNvPr id="3" name="Chart 2">
              <a:extLst>
                <a:ext uri="{FF2B5EF4-FFF2-40B4-BE49-F238E27FC236}">
                  <a16:creationId xmlns:a16="http://schemas.microsoft.com/office/drawing/2014/main" id="{37B0949F-5B70-4226-8D15-C742081770A0}"/>
                </a:ext>
              </a:extLst>
            </p:cNvPr>
            <p:cNvGraphicFramePr/>
            <p:nvPr/>
          </p:nvGraphicFramePr>
          <p:xfrm>
            <a:off x="2996098" y="1027329"/>
            <a:ext cx="2798027" cy="240167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463729DC-C16D-4DB3-9927-D1B0EA0E8318}"/>
                </a:ext>
              </a:extLst>
            </p:cNvPr>
            <p:cNvSpPr txBox="1"/>
            <p:nvPr/>
          </p:nvSpPr>
          <p:spPr>
            <a:xfrm>
              <a:off x="2920234" y="588779"/>
              <a:ext cx="3320394" cy="461665"/>
            </a:xfrm>
            <a:prstGeom prst="rect">
              <a:avLst/>
            </a:prstGeom>
            <a:noFill/>
          </p:spPr>
          <p:txBody>
            <a:bodyPr wrap="square" rtlCol="0">
              <a:spAutoFit/>
            </a:bodyPr>
            <a:lstStyle/>
            <a:p>
              <a:pPr algn="ctr"/>
              <a:r>
                <a:rPr lang="en-GB" sz="1200" b="1">
                  <a:latin typeface="Roboto Light" panose="02000000000000000000" pitchFamily="2" charset="0"/>
                  <a:ea typeface="Roboto Light" panose="02000000000000000000" pitchFamily="2" charset="0"/>
                  <a:cs typeface="Arial" panose="020B0604020202020204" pitchFamily="34" charset="0"/>
                </a:rPr>
                <a:t>Percentage of people that add TikTok songs to their playlist with the relative frequencies.</a:t>
              </a:r>
              <a:endParaRPr lang="en-GB" sz="1200" b="1">
                <a:latin typeface="Roboto Light" panose="02000000000000000000" pitchFamily="2" charset="0"/>
                <a:ea typeface="Roboto Light" panose="02000000000000000000" pitchFamily="2" charset="0"/>
              </a:endParaRPr>
            </a:p>
          </p:txBody>
        </p:sp>
      </p:grpSp>
      <p:grpSp>
        <p:nvGrpSpPr>
          <p:cNvPr id="10" name="Gruppo 9">
            <a:extLst>
              <a:ext uri="{FF2B5EF4-FFF2-40B4-BE49-F238E27FC236}">
                <a16:creationId xmlns:a16="http://schemas.microsoft.com/office/drawing/2014/main" id="{D45A0DC1-1D7A-4098-9FF4-405C9CD7FB83}"/>
              </a:ext>
            </a:extLst>
          </p:cNvPr>
          <p:cNvGrpSpPr/>
          <p:nvPr/>
        </p:nvGrpSpPr>
        <p:grpSpPr>
          <a:xfrm>
            <a:off x="6053061" y="1749412"/>
            <a:ext cx="4405600" cy="3729649"/>
            <a:chOff x="6240629" y="1712843"/>
            <a:chExt cx="4405600" cy="3729649"/>
          </a:xfrm>
        </p:grpSpPr>
        <p:graphicFrame>
          <p:nvGraphicFramePr>
            <p:cNvPr id="4" name="Chart 3">
              <a:extLst>
                <a:ext uri="{FF2B5EF4-FFF2-40B4-BE49-F238E27FC236}">
                  <a16:creationId xmlns:a16="http://schemas.microsoft.com/office/drawing/2014/main" id="{5CF276BB-4EC8-4374-A2C8-7EA309AC43A7}"/>
                </a:ext>
              </a:extLst>
            </p:cNvPr>
            <p:cNvGraphicFramePr/>
            <p:nvPr/>
          </p:nvGraphicFramePr>
          <p:xfrm>
            <a:off x="6240629" y="1993215"/>
            <a:ext cx="4405600" cy="344927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422F7DC6-A3FD-46B8-8D8D-6F5F1600AF50}"/>
                </a:ext>
              </a:extLst>
            </p:cNvPr>
            <p:cNvSpPr txBox="1"/>
            <p:nvPr/>
          </p:nvSpPr>
          <p:spPr>
            <a:xfrm>
              <a:off x="7362249" y="1712843"/>
              <a:ext cx="3145611" cy="280372"/>
            </a:xfrm>
            <a:prstGeom prst="rect">
              <a:avLst/>
            </a:prstGeom>
            <a:noFill/>
          </p:spPr>
          <p:txBody>
            <a:bodyPr wrap="square" rtlCol="0">
              <a:spAutoFit/>
            </a:bodyPr>
            <a:lstStyle/>
            <a:p>
              <a:pPr algn="ctr"/>
              <a:r>
                <a:rPr lang="en-GB" sz="1200" b="1">
                  <a:latin typeface="Roboto Light" panose="02000000000000000000" pitchFamily="2" charset="0"/>
                  <a:ea typeface="Roboto Light" panose="02000000000000000000" pitchFamily="2" charset="0"/>
                  <a:cs typeface="Arial" panose="020B0604020202020204" pitchFamily="34" charset="0"/>
                </a:rPr>
                <a:t>Most used streaming platforms.</a:t>
              </a:r>
              <a:endParaRPr lang="en-GB" sz="1200" b="1">
                <a:latin typeface="Roboto Light" panose="02000000000000000000" pitchFamily="2" charset="0"/>
                <a:ea typeface="Roboto Light" panose="02000000000000000000" pitchFamily="2" charset="0"/>
              </a:endParaRPr>
            </a:p>
          </p:txBody>
        </p:sp>
      </p:grpSp>
      <p:grpSp>
        <p:nvGrpSpPr>
          <p:cNvPr id="9" name="Gruppo 8">
            <a:extLst>
              <a:ext uri="{FF2B5EF4-FFF2-40B4-BE49-F238E27FC236}">
                <a16:creationId xmlns:a16="http://schemas.microsoft.com/office/drawing/2014/main" id="{E05B973E-FD94-4B64-880D-32F2EC215980}"/>
              </a:ext>
            </a:extLst>
          </p:cNvPr>
          <p:cNvGrpSpPr/>
          <p:nvPr/>
        </p:nvGrpSpPr>
        <p:grpSpPr>
          <a:xfrm>
            <a:off x="1040064" y="3970976"/>
            <a:ext cx="3342580" cy="2390923"/>
            <a:chOff x="2996215" y="3539167"/>
            <a:chExt cx="3342580" cy="2390923"/>
          </a:xfrm>
        </p:grpSpPr>
        <p:graphicFrame>
          <p:nvGraphicFramePr>
            <p:cNvPr id="7" name="Chart 6">
              <a:extLst>
                <a:ext uri="{FF2B5EF4-FFF2-40B4-BE49-F238E27FC236}">
                  <a16:creationId xmlns:a16="http://schemas.microsoft.com/office/drawing/2014/main" id="{1F5DD2CC-B7FA-4111-B07F-62692BBF36FC}"/>
                </a:ext>
              </a:extLst>
            </p:cNvPr>
            <p:cNvGraphicFramePr/>
            <p:nvPr/>
          </p:nvGraphicFramePr>
          <p:xfrm>
            <a:off x="2996215" y="3954479"/>
            <a:ext cx="3244413" cy="1975611"/>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48D003FF-8465-4A42-8BFA-B1539A3336EE}"/>
                </a:ext>
              </a:extLst>
            </p:cNvPr>
            <p:cNvSpPr txBox="1"/>
            <p:nvPr/>
          </p:nvSpPr>
          <p:spPr>
            <a:xfrm>
              <a:off x="3018401" y="3539167"/>
              <a:ext cx="3320394" cy="461789"/>
            </a:xfrm>
            <a:prstGeom prst="rect">
              <a:avLst/>
            </a:prstGeom>
            <a:noFill/>
          </p:spPr>
          <p:txBody>
            <a:bodyPr wrap="square" rtlCol="0">
              <a:spAutoFit/>
            </a:bodyPr>
            <a:lstStyle/>
            <a:p>
              <a:pPr algn="ctr"/>
              <a:r>
                <a:rPr lang="en-GB" sz="1200" b="1">
                  <a:latin typeface="Roboto Light" panose="02000000000000000000" pitchFamily="2" charset="0"/>
                  <a:ea typeface="Roboto Light" panose="02000000000000000000" pitchFamily="2" charset="0"/>
                  <a:cs typeface="Arial" panose="020B0604020202020204" pitchFamily="34" charset="0"/>
                </a:rPr>
                <a:t>Percentage of people that discover new songs on TikTok with the relative frequencies.</a:t>
              </a:r>
              <a:endParaRPr lang="en-GB" sz="1200" b="1">
                <a:latin typeface="Roboto Light" panose="02000000000000000000" pitchFamily="2" charset="0"/>
                <a:ea typeface="Roboto Light" panose="02000000000000000000" pitchFamily="2" charset="0"/>
              </a:endParaRPr>
            </a:p>
          </p:txBody>
        </p:sp>
      </p:grpSp>
      <p:sp>
        <p:nvSpPr>
          <p:cNvPr id="11" name="Rettangolo 10">
            <a:extLst>
              <a:ext uri="{FF2B5EF4-FFF2-40B4-BE49-F238E27FC236}">
                <a16:creationId xmlns:a16="http://schemas.microsoft.com/office/drawing/2014/main" id="{139C407C-0BEB-4FD5-9C89-91D88FB4E066}"/>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2B5F591B-3ABE-4FD6-A61D-49EDBB3B9B1A}"/>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Survey’s</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Results</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13" name="Immagine 4">
            <a:extLst>
              <a:ext uri="{FF2B5EF4-FFF2-40B4-BE49-F238E27FC236}">
                <a16:creationId xmlns:a16="http://schemas.microsoft.com/office/drawing/2014/main" id="{24889515-2BF4-42E0-8AE8-A3FC1B5E43EC}"/>
              </a:ext>
            </a:extLst>
          </p:cNvPr>
          <p:cNvPicPr>
            <a:picLocks noChangeAspect="1"/>
          </p:cNvPicPr>
          <p:nvPr/>
        </p:nvPicPr>
        <p:blipFill>
          <a:blip r:embed="rId5"/>
          <a:stretch>
            <a:fillRect/>
          </a:stretch>
        </p:blipFill>
        <p:spPr>
          <a:xfrm>
            <a:off x="11407569" y="6089837"/>
            <a:ext cx="853514" cy="768163"/>
          </a:xfrm>
          <a:prstGeom prst="rect">
            <a:avLst/>
          </a:prstGeom>
        </p:spPr>
      </p:pic>
      <p:sp>
        <p:nvSpPr>
          <p:cNvPr id="14" name="CasellaDiTesto 5">
            <a:extLst>
              <a:ext uri="{FF2B5EF4-FFF2-40B4-BE49-F238E27FC236}">
                <a16:creationId xmlns:a16="http://schemas.microsoft.com/office/drawing/2014/main" id="{68F783E2-687B-407B-9365-05D88B03A059}"/>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31</a:t>
            </a:r>
          </a:p>
        </p:txBody>
      </p:sp>
    </p:spTree>
    <p:extLst>
      <p:ext uri="{BB962C8B-B14F-4D97-AF65-F5344CB8AC3E}">
        <p14:creationId xmlns:p14="http://schemas.microsoft.com/office/powerpoint/2010/main" val="973341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CAD975-B024-4BAC-8161-FE2E175D5C39}"/>
              </a:ext>
            </a:extLst>
          </p:cNvPr>
          <p:cNvGrpSpPr/>
          <p:nvPr/>
        </p:nvGrpSpPr>
        <p:grpSpPr>
          <a:xfrm>
            <a:off x="677826" y="2342009"/>
            <a:ext cx="10836348" cy="2173982"/>
            <a:chOff x="677826" y="502166"/>
            <a:chExt cx="10836348" cy="2173982"/>
          </a:xfrm>
        </p:grpSpPr>
        <p:grpSp>
          <p:nvGrpSpPr>
            <p:cNvPr id="3" name="Group 2">
              <a:extLst>
                <a:ext uri="{FF2B5EF4-FFF2-40B4-BE49-F238E27FC236}">
                  <a16:creationId xmlns:a16="http://schemas.microsoft.com/office/drawing/2014/main" id="{C2B7A50F-A634-4706-B162-137D23404798}"/>
                </a:ext>
              </a:extLst>
            </p:cNvPr>
            <p:cNvGrpSpPr/>
            <p:nvPr/>
          </p:nvGrpSpPr>
          <p:grpSpPr>
            <a:xfrm>
              <a:off x="677826" y="951748"/>
              <a:ext cx="10836348" cy="1724400"/>
              <a:chOff x="1457060" y="951748"/>
              <a:chExt cx="10836348" cy="1724400"/>
            </a:xfrm>
          </p:grpSpPr>
          <p:graphicFrame>
            <p:nvGraphicFramePr>
              <p:cNvPr id="12" name="Chart 11">
                <a:extLst>
                  <a:ext uri="{FF2B5EF4-FFF2-40B4-BE49-F238E27FC236}">
                    <a16:creationId xmlns:a16="http://schemas.microsoft.com/office/drawing/2014/main" id="{DC9A0C82-8BE2-4917-982F-23A81AAB0252}"/>
                  </a:ext>
                </a:extLst>
              </p:cNvPr>
              <p:cNvGraphicFramePr/>
              <p:nvPr/>
            </p:nvGraphicFramePr>
            <p:xfrm>
              <a:off x="1457060" y="952500"/>
              <a:ext cx="2797722" cy="17228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B62430E9-991B-4E69-B031-A7E181BAE6DD}"/>
                  </a:ext>
                </a:extLst>
              </p:cNvPr>
              <p:cNvGraphicFramePr>
                <a:graphicFrameLocks noChangeAspect="1"/>
              </p:cNvGraphicFramePr>
              <p:nvPr/>
            </p:nvGraphicFramePr>
            <p:xfrm>
              <a:off x="4135240" y="951748"/>
              <a:ext cx="2799084" cy="1724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B959EB3D-8DCD-491A-93D0-EDB005C7A95A}"/>
                  </a:ext>
                </a:extLst>
              </p:cNvPr>
              <p:cNvGraphicFramePr>
                <a:graphicFrameLocks noChangeAspect="1"/>
              </p:cNvGraphicFramePr>
              <p:nvPr/>
            </p:nvGraphicFramePr>
            <p:xfrm>
              <a:off x="6814782" y="951748"/>
              <a:ext cx="2799084" cy="1724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38D76D89-4462-4D6E-8D0A-BDEF9ACC71BE}"/>
                  </a:ext>
                </a:extLst>
              </p:cNvPr>
              <p:cNvGraphicFramePr>
                <a:graphicFrameLocks noChangeAspect="1"/>
              </p:cNvGraphicFramePr>
              <p:nvPr/>
            </p:nvGraphicFramePr>
            <p:xfrm>
              <a:off x="9494324" y="951748"/>
              <a:ext cx="2799084" cy="1724400"/>
            </p:xfrm>
            <a:graphic>
              <a:graphicData uri="http://schemas.openxmlformats.org/drawingml/2006/chart">
                <c:chart xmlns:c="http://schemas.openxmlformats.org/drawingml/2006/chart" xmlns:r="http://schemas.openxmlformats.org/officeDocument/2006/relationships" r:id="rId5"/>
              </a:graphicData>
            </a:graphic>
          </p:graphicFrame>
        </p:grpSp>
        <p:sp>
          <p:nvSpPr>
            <p:cNvPr id="4" name="TextBox 3">
              <a:extLst>
                <a:ext uri="{FF2B5EF4-FFF2-40B4-BE49-F238E27FC236}">
                  <a16:creationId xmlns:a16="http://schemas.microsoft.com/office/drawing/2014/main" id="{AD500211-2173-46F8-A105-17A438E30D57}"/>
                </a:ext>
              </a:extLst>
            </p:cNvPr>
            <p:cNvSpPr txBox="1"/>
            <p:nvPr/>
          </p:nvSpPr>
          <p:spPr>
            <a:xfrm>
              <a:off x="1714737" y="1629282"/>
              <a:ext cx="723900" cy="369332"/>
            </a:xfrm>
            <a:prstGeom prst="rect">
              <a:avLst/>
            </a:prstGeom>
            <a:noFill/>
          </p:spPr>
          <p:txBody>
            <a:bodyPr wrap="square" rtlCol="0">
              <a:spAutoFit/>
            </a:bodyPr>
            <a:lstStyle/>
            <a:p>
              <a:pPr algn="ctr"/>
              <a:r>
                <a:rPr lang="it-IT">
                  <a:latin typeface="Roboto Light" panose="02000000000000000000" pitchFamily="2" charset="0"/>
                  <a:ea typeface="Roboto Light" panose="02000000000000000000" pitchFamily="2" charset="0"/>
                </a:rPr>
                <a:t>70%</a:t>
              </a:r>
              <a:endParaRPr lang="en-GB">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FD92C657-64BE-476B-8825-825F11CD82B2}"/>
                </a:ext>
              </a:extLst>
            </p:cNvPr>
            <p:cNvSpPr txBox="1"/>
            <p:nvPr/>
          </p:nvSpPr>
          <p:spPr>
            <a:xfrm>
              <a:off x="9752001" y="1629282"/>
              <a:ext cx="723900" cy="369332"/>
            </a:xfrm>
            <a:prstGeom prst="rect">
              <a:avLst/>
            </a:prstGeom>
            <a:noFill/>
          </p:spPr>
          <p:txBody>
            <a:bodyPr wrap="square" rtlCol="0">
              <a:spAutoFit/>
            </a:bodyPr>
            <a:lstStyle/>
            <a:p>
              <a:pPr algn="ctr"/>
              <a:r>
                <a:rPr lang="it-IT">
                  <a:latin typeface="Roboto Light" panose="02000000000000000000" pitchFamily="2" charset="0"/>
                  <a:ea typeface="Roboto Light" panose="02000000000000000000" pitchFamily="2" charset="0"/>
                </a:rPr>
                <a:t>52%</a:t>
              </a:r>
              <a:endParaRPr lang="en-GB">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D5C05961-F041-4DC5-976C-77FCDA932811}"/>
                </a:ext>
              </a:extLst>
            </p:cNvPr>
            <p:cNvSpPr txBox="1"/>
            <p:nvPr/>
          </p:nvSpPr>
          <p:spPr>
            <a:xfrm>
              <a:off x="7072459" y="1629282"/>
              <a:ext cx="723900" cy="369332"/>
            </a:xfrm>
            <a:prstGeom prst="rect">
              <a:avLst/>
            </a:prstGeom>
            <a:noFill/>
          </p:spPr>
          <p:txBody>
            <a:bodyPr wrap="square" rtlCol="0">
              <a:spAutoFit/>
            </a:bodyPr>
            <a:lstStyle/>
            <a:p>
              <a:pPr algn="ctr"/>
              <a:r>
                <a:rPr lang="it-IT">
                  <a:latin typeface="Roboto Light" panose="02000000000000000000" pitchFamily="2" charset="0"/>
                  <a:ea typeface="Roboto Light" panose="02000000000000000000" pitchFamily="2" charset="0"/>
                </a:rPr>
                <a:t>46%</a:t>
              </a:r>
              <a:endParaRPr lang="en-GB">
                <a:latin typeface="Roboto Light" panose="02000000000000000000" pitchFamily="2" charset="0"/>
                <a:ea typeface="Roboto Light" panose="02000000000000000000" pitchFamily="2" charset="0"/>
              </a:endParaRPr>
            </a:p>
          </p:txBody>
        </p:sp>
        <p:sp>
          <p:nvSpPr>
            <p:cNvPr id="7" name="TextBox 6">
              <a:extLst>
                <a:ext uri="{FF2B5EF4-FFF2-40B4-BE49-F238E27FC236}">
                  <a16:creationId xmlns:a16="http://schemas.microsoft.com/office/drawing/2014/main" id="{128F0B82-B308-469E-87AF-54DBF6D967B0}"/>
                </a:ext>
              </a:extLst>
            </p:cNvPr>
            <p:cNvSpPr txBox="1"/>
            <p:nvPr/>
          </p:nvSpPr>
          <p:spPr>
            <a:xfrm>
              <a:off x="4392917" y="1629282"/>
              <a:ext cx="723900" cy="369332"/>
            </a:xfrm>
            <a:prstGeom prst="rect">
              <a:avLst/>
            </a:prstGeom>
            <a:noFill/>
          </p:spPr>
          <p:txBody>
            <a:bodyPr wrap="square" rtlCol="0">
              <a:spAutoFit/>
            </a:bodyPr>
            <a:lstStyle/>
            <a:p>
              <a:pPr algn="ctr"/>
              <a:r>
                <a:rPr lang="it-IT">
                  <a:latin typeface="Roboto Light" panose="02000000000000000000" pitchFamily="2" charset="0"/>
                  <a:ea typeface="Roboto Light" panose="02000000000000000000" pitchFamily="2" charset="0"/>
                </a:rPr>
                <a:t>84%</a:t>
              </a:r>
              <a:endParaRPr lang="en-GB">
                <a:latin typeface="Roboto Light" panose="02000000000000000000" pitchFamily="2" charset="0"/>
                <a:ea typeface="Roboto Light" panose="02000000000000000000" pitchFamily="2" charset="0"/>
              </a:endParaRPr>
            </a:p>
          </p:txBody>
        </p:sp>
        <p:sp>
          <p:nvSpPr>
            <p:cNvPr id="8" name="TextBox 7">
              <a:extLst>
                <a:ext uri="{FF2B5EF4-FFF2-40B4-BE49-F238E27FC236}">
                  <a16:creationId xmlns:a16="http://schemas.microsoft.com/office/drawing/2014/main" id="{73CA0BF7-B53E-4FEF-A2B3-C1FE9868DDA1}"/>
                </a:ext>
              </a:extLst>
            </p:cNvPr>
            <p:cNvSpPr txBox="1"/>
            <p:nvPr/>
          </p:nvSpPr>
          <p:spPr>
            <a:xfrm>
              <a:off x="1257537" y="514866"/>
              <a:ext cx="1638300" cy="369332"/>
            </a:xfrm>
            <a:prstGeom prst="rect">
              <a:avLst/>
            </a:prstGeom>
            <a:noFill/>
          </p:spPr>
          <p:txBody>
            <a:bodyPr wrap="square" rtlCol="0">
              <a:spAutoFit/>
            </a:bodyPr>
            <a:lstStyle/>
            <a:p>
              <a:pPr algn="ctr"/>
              <a:r>
                <a:rPr lang="it-IT" i="1">
                  <a:latin typeface="Roboto Light" panose="02000000000000000000" pitchFamily="2" charset="0"/>
                  <a:ea typeface="Roboto Light" panose="02000000000000000000" pitchFamily="2" charset="0"/>
                </a:rPr>
                <a:t>50 </a:t>
              </a:r>
              <a:r>
                <a:rPr lang="it-IT" i="1" err="1">
                  <a:latin typeface="Roboto Light" panose="02000000000000000000" pitchFamily="2" charset="0"/>
                  <a:ea typeface="Roboto Light" panose="02000000000000000000" pitchFamily="2" charset="0"/>
                </a:rPr>
                <a:t>viral</a:t>
              </a:r>
              <a:r>
                <a:rPr lang="it-IT" i="1">
                  <a:latin typeface="Roboto Light" panose="02000000000000000000" pitchFamily="2" charset="0"/>
                  <a:ea typeface="Roboto Light" panose="02000000000000000000" pitchFamily="2" charset="0"/>
                </a:rPr>
                <a:t> global</a:t>
              </a:r>
              <a:endParaRPr lang="en-GB" i="1">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634ECECC-4CEE-4E7F-85B6-2DC978C5A5DB}"/>
                </a:ext>
              </a:extLst>
            </p:cNvPr>
            <p:cNvSpPr txBox="1"/>
            <p:nvPr/>
          </p:nvSpPr>
          <p:spPr>
            <a:xfrm>
              <a:off x="3935717" y="514866"/>
              <a:ext cx="1638300" cy="369332"/>
            </a:xfrm>
            <a:prstGeom prst="rect">
              <a:avLst/>
            </a:prstGeom>
            <a:noFill/>
          </p:spPr>
          <p:txBody>
            <a:bodyPr wrap="square" rtlCol="0">
              <a:spAutoFit/>
            </a:bodyPr>
            <a:lstStyle/>
            <a:p>
              <a:r>
                <a:rPr lang="it-IT" i="1">
                  <a:latin typeface="Roboto Light" panose="02000000000000000000" pitchFamily="2" charset="0"/>
                  <a:ea typeface="Roboto Light" panose="02000000000000000000" pitchFamily="2" charset="0"/>
                </a:rPr>
                <a:t>50 top global</a:t>
              </a:r>
              <a:endParaRPr lang="en-GB" i="1">
                <a:latin typeface="Roboto Light" panose="02000000000000000000" pitchFamily="2" charset="0"/>
                <a:ea typeface="Roboto Light" panose="02000000000000000000" pitchFamily="2" charset="0"/>
              </a:endParaRPr>
            </a:p>
          </p:txBody>
        </p:sp>
        <p:sp>
          <p:nvSpPr>
            <p:cNvPr id="10" name="TextBox 9">
              <a:extLst>
                <a:ext uri="{FF2B5EF4-FFF2-40B4-BE49-F238E27FC236}">
                  <a16:creationId xmlns:a16="http://schemas.microsoft.com/office/drawing/2014/main" id="{B8771812-13AF-493F-B2FB-FF28B120CA0F}"/>
                </a:ext>
              </a:extLst>
            </p:cNvPr>
            <p:cNvSpPr txBox="1"/>
            <p:nvPr/>
          </p:nvSpPr>
          <p:spPr>
            <a:xfrm>
              <a:off x="6613897" y="508000"/>
              <a:ext cx="1638300" cy="369332"/>
            </a:xfrm>
            <a:prstGeom prst="rect">
              <a:avLst/>
            </a:prstGeom>
            <a:noFill/>
          </p:spPr>
          <p:txBody>
            <a:bodyPr wrap="square" rtlCol="0">
              <a:spAutoFit/>
            </a:bodyPr>
            <a:lstStyle/>
            <a:p>
              <a:pPr algn="ctr"/>
              <a:r>
                <a:rPr lang="it-IT" i="1">
                  <a:latin typeface="Roboto Light" panose="02000000000000000000" pitchFamily="2" charset="0"/>
                  <a:ea typeface="Roboto Light" panose="02000000000000000000" pitchFamily="2" charset="0"/>
                </a:rPr>
                <a:t>50 </a:t>
              </a:r>
              <a:r>
                <a:rPr lang="it-IT" i="1" err="1">
                  <a:latin typeface="Roboto Light" panose="02000000000000000000" pitchFamily="2" charset="0"/>
                  <a:ea typeface="Roboto Light" panose="02000000000000000000" pitchFamily="2" charset="0"/>
                </a:rPr>
                <a:t>viral</a:t>
              </a:r>
              <a:r>
                <a:rPr lang="it-IT" i="1">
                  <a:latin typeface="Roboto Light" panose="02000000000000000000" pitchFamily="2" charset="0"/>
                  <a:ea typeface="Roboto Light" panose="02000000000000000000" pitchFamily="2" charset="0"/>
                </a:rPr>
                <a:t> </a:t>
              </a:r>
              <a:r>
                <a:rPr lang="it-IT" i="1" err="1">
                  <a:latin typeface="Roboto Light" panose="02000000000000000000" pitchFamily="2" charset="0"/>
                  <a:ea typeface="Roboto Light" panose="02000000000000000000" pitchFamily="2" charset="0"/>
                </a:rPr>
                <a:t>Italy</a:t>
              </a:r>
              <a:endParaRPr lang="en-GB" i="1">
                <a:latin typeface="Roboto Light" panose="02000000000000000000" pitchFamily="2" charset="0"/>
                <a:ea typeface="Roboto Light" panose="02000000000000000000" pitchFamily="2" charset="0"/>
              </a:endParaRPr>
            </a:p>
          </p:txBody>
        </p:sp>
        <p:sp>
          <p:nvSpPr>
            <p:cNvPr id="11" name="TextBox 10">
              <a:extLst>
                <a:ext uri="{FF2B5EF4-FFF2-40B4-BE49-F238E27FC236}">
                  <a16:creationId xmlns:a16="http://schemas.microsoft.com/office/drawing/2014/main" id="{3BCEEA80-698A-41D7-A059-862E5184A525}"/>
                </a:ext>
              </a:extLst>
            </p:cNvPr>
            <p:cNvSpPr txBox="1"/>
            <p:nvPr/>
          </p:nvSpPr>
          <p:spPr>
            <a:xfrm>
              <a:off x="9294801" y="502166"/>
              <a:ext cx="1638300" cy="369332"/>
            </a:xfrm>
            <a:prstGeom prst="rect">
              <a:avLst/>
            </a:prstGeom>
            <a:noFill/>
          </p:spPr>
          <p:txBody>
            <a:bodyPr wrap="square" rtlCol="0">
              <a:spAutoFit/>
            </a:bodyPr>
            <a:lstStyle/>
            <a:p>
              <a:pPr algn="ctr"/>
              <a:r>
                <a:rPr lang="it-IT" i="1">
                  <a:latin typeface="Roboto Light" panose="02000000000000000000" pitchFamily="2" charset="0"/>
                  <a:ea typeface="Roboto Light" panose="02000000000000000000" pitchFamily="2" charset="0"/>
                </a:rPr>
                <a:t>50 top </a:t>
              </a:r>
              <a:r>
                <a:rPr lang="it-IT" i="1" err="1">
                  <a:latin typeface="Roboto Light" panose="02000000000000000000" pitchFamily="2" charset="0"/>
                  <a:ea typeface="Roboto Light" panose="02000000000000000000" pitchFamily="2" charset="0"/>
                </a:rPr>
                <a:t>Italy</a:t>
              </a:r>
              <a:endParaRPr lang="en-GB" i="1">
                <a:latin typeface="Roboto Light" panose="02000000000000000000" pitchFamily="2" charset="0"/>
                <a:ea typeface="Roboto Light" panose="02000000000000000000" pitchFamily="2" charset="0"/>
              </a:endParaRPr>
            </a:p>
          </p:txBody>
        </p:sp>
      </p:grpSp>
      <p:sp>
        <p:nvSpPr>
          <p:cNvPr id="16" name="Rettangolo 15">
            <a:extLst>
              <a:ext uri="{FF2B5EF4-FFF2-40B4-BE49-F238E27FC236}">
                <a16:creationId xmlns:a16="http://schemas.microsoft.com/office/drawing/2014/main" id="{1F3EE83B-CF3E-415C-B056-97549F72292F}"/>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A16CE38C-CF94-49D0-8750-234D0C4EE7E2}"/>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Survey’s</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Results</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18" name="Immagine 4">
            <a:extLst>
              <a:ext uri="{FF2B5EF4-FFF2-40B4-BE49-F238E27FC236}">
                <a16:creationId xmlns:a16="http://schemas.microsoft.com/office/drawing/2014/main" id="{0CC6E29E-1C82-469B-BC17-D7FFFEDDC9B2}"/>
              </a:ext>
            </a:extLst>
          </p:cNvPr>
          <p:cNvPicPr>
            <a:picLocks noChangeAspect="1"/>
          </p:cNvPicPr>
          <p:nvPr/>
        </p:nvPicPr>
        <p:blipFill>
          <a:blip r:embed="rId6"/>
          <a:stretch>
            <a:fillRect/>
          </a:stretch>
        </p:blipFill>
        <p:spPr>
          <a:xfrm>
            <a:off x="11407569" y="6089837"/>
            <a:ext cx="853514" cy="768163"/>
          </a:xfrm>
          <a:prstGeom prst="rect">
            <a:avLst/>
          </a:prstGeom>
        </p:spPr>
      </p:pic>
      <p:sp>
        <p:nvSpPr>
          <p:cNvPr id="19" name="CasellaDiTesto 5">
            <a:extLst>
              <a:ext uri="{FF2B5EF4-FFF2-40B4-BE49-F238E27FC236}">
                <a16:creationId xmlns:a16="http://schemas.microsoft.com/office/drawing/2014/main" id="{88B590A4-2A98-44EB-8A3D-F15DD4130864}"/>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32</a:t>
            </a:r>
          </a:p>
        </p:txBody>
      </p:sp>
    </p:spTree>
    <p:extLst>
      <p:ext uri="{BB962C8B-B14F-4D97-AF65-F5344CB8AC3E}">
        <p14:creationId xmlns:p14="http://schemas.microsoft.com/office/powerpoint/2010/main" val="1192155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33</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Second Test Card</a:t>
            </a:r>
          </a:p>
        </p:txBody>
      </p:sp>
      <p:pic>
        <p:nvPicPr>
          <p:cNvPr id="2" name="Immagine 1">
            <a:extLst>
              <a:ext uri="{FF2B5EF4-FFF2-40B4-BE49-F238E27FC236}">
                <a16:creationId xmlns:a16="http://schemas.microsoft.com/office/drawing/2014/main" id="{E6E5D48C-7DEC-4639-BF88-40A5C4CAB89C}"/>
              </a:ext>
            </a:extLst>
          </p:cNvPr>
          <p:cNvPicPr>
            <a:picLocks noChangeAspect="1"/>
          </p:cNvPicPr>
          <p:nvPr/>
        </p:nvPicPr>
        <p:blipFill>
          <a:blip r:embed="rId3"/>
          <a:stretch>
            <a:fillRect/>
          </a:stretch>
        </p:blipFill>
        <p:spPr>
          <a:xfrm>
            <a:off x="3889056" y="718385"/>
            <a:ext cx="4413887" cy="5962405"/>
          </a:xfrm>
          <a:prstGeom prst="rect">
            <a:avLst/>
          </a:prstGeom>
        </p:spPr>
      </p:pic>
    </p:spTree>
    <p:extLst>
      <p:ext uri="{BB962C8B-B14F-4D97-AF65-F5344CB8AC3E}">
        <p14:creationId xmlns:p14="http://schemas.microsoft.com/office/powerpoint/2010/main" val="2169312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34</a:t>
            </a:r>
          </a:p>
        </p:txBody>
      </p:sp>
      <p:sp>
        <p:nvSpPr>
          <p:cNvPr id="7" name="CasellaDiTesto 6">
            <a:extLst>
              <a:ext uri="{FF2B5EF4-FFF2-40B4-BE49-F238E27FC236}">
                <a16:creationId xmlns:a16="http://schemas.microsoft.com/office/drawing/2014/main" id="{E03EB8C0-3EF6-42D5-81AF-2F302828B374}"/>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Spotify</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Tables</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3" name="Immagine 2">
            <a:extLst>
              <a:ext uri="{FF2B5EF4-FFF2-40B4-BE49-F238E27FC236}">
                <a16:creationId xmlns:a16="http://schemas.microsoft.com/office/drawing/2014/main" id="{A5B3CF93-9839-47E7-87F7-42EB204AD07F}"/>
              </a:ext>
            </a:extLst>
          </p:cNvPr>
          <p:cNvPicPr>
            <a:picLocks noChangeAspect="1"/>
          </p:cNvPicPr>
          <p:nvPr/>
        </p:nvPicPr>
        <p:blipFill rotWithShape="1">
          <a:blip r:embed="rId3"/>
          <a:srcRect r="38971"/>
          <a:stretch/>
        </p:blipFill>
        <p:spPr>
          <a:xfrm>
            <a:off x="396298" y="475308"/>
            <a:ext cx="11131344" cy="6033715"/>
          </a:xfrm>
          <a:prstGeom prst="rect">
            <a:avLst/>
          </a:prstGeom>
        </p:spPr>
      </p:pic>
    </p:spTree>
    <p:extLst>
      <p:ext uri="{BB962C8B-B14F-4D97-AF65-F5344CB8AC3E}">
        <p14:creationId xmlns:p14="http://schemas.microsoft.com/office/powerpoint/2010/main" val="472790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E03EB8C0-3EF6-42D5-81AF-2F302828B374}"/>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YouTube </a:t>
            </a:r>
            <a:r>
              <a:rPr lang="it-IT" sz="2400" err="1">
                <a:solidFill>
                  <a:schemeClr val="bg1"/>
                </a:solidFill>
                <a:latin typeface="Bahnschrift SemiBold SemiConden" panose="020B0502040204020203" pitchFamily="34" charset="0"/>
                <a:ea typeface="Roboto Light" panose="02000000000000000000" pitchFamily="2" charset="0"/>
              </a:rPr>
              <a:t>comments</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8" name="Picture 2">
            <a:extLst>
              <a:ext uri="{FF2B5EF4-FFF2-40B4-BE49-F238E27FC236}">
                <a16:creationId xmlns:a16="http://schemas.microsoft.com/office/drawing/2014/main" id="{060B1991-8B5F-47E9-A9FD-38F5CDFE8E4D}"/>
              </a:ext>
            </a:extLst>
          </p:cNvPr>
          <p:cNvPicPr>
            <a:picLocks noChangeAspect="1"/>
          </p:cNvPicPr>
          <p:nvPr/>
        </p:nvPicPr>
        <p:blipFill>
          <a:blip r:embed="rId2"/>
          <a:stretch>
            <a:fillRect/>
          </a:stretch>
        </p:blipFill>
        <p:spPr>
          <a:xfrm>
            <a:off x="78359" y="625704"/>
            <a:ext cx="5368783" cy="4513783"/>
          </a:xfrm>
          <a:prstGeom prst="rect">
            <a:avLst/>
          </a:prstGeom>
          <a:ln>
            <a:solidFill>
              <a:schemeClr val="tx1"/>
            </a:solidFill>
          </a:ln>
        </p:spPr>
      </p:pic>
      <p:pic>
        <p:nvPicPr>
          <p:cNvPr id="9" name="Picture 9">
            <a:extLst>
              <a:ext uri="{FF2B5EF4-FFF2-40B4-BE49-F238E27FC236}">
                <a16:creationId xmlns:a16="http://schemas.microsoft.com/office/drawing/2014/main" id="{EDE77795-93D4-4CBC-A71B-1C2933077678}"/>
              </a:ext>
            </a:extLst>
          </p:cNvPr>
          <p:cNvPicPr>
            <a:picLocks noChangeAspect="1"/>
          </p:cNvPicPr>
          <p:nvPr/>
        </p:nvPicPr>
        <p:blipFill>
          <a:blip r:embed="rId3"/>
          <a:stretch>
            <a:fillRect/>
          </a:stretch>
        </p:blipFill>
        <p:spPr>
          <a:xfrm>
            <a:off x="5087525" y="625704"/>
            <a:ext cx="5029063" cy="2168617"/>
          </a:xfrm>
          <a:prstGeom prst="rect">
            <a:avLst/>
          </a:prstGeom>
          <a:ln>
            <a:solidFill>
              <a:schemeClr val="tx1"/>
            </a:solidFill>
          </a:ln>
        </p:spPr>
      </p:pic>
      <p:pic>
        <p:nvPicPr>
          <p:cNvPr id="11" name="Picture 3">
            <a:extLst>
              <a:ext uri="{FF2B5EF4-FFF2-40B4-BE49-F238E27FC236}">
                <a16:creationId xmlns:a16="http://schemas.microsoft.com/office/drawing/2014/main" id="{24312B01-954E-48CA-894F-5F61428E3198}"/>
              </a:ext>
            </a:extLst>
          </p:cNvPr>
          <p:cNvPicPr>
            <a:picLocks noChangeAspect="1"/>
          </p:cNvPicPr>
          <p:nvPr/>
        </p:nvPicPr>
        <p:blipFill>
          <a:blip r:embed="rId4"/>
          <a:stretch>
            <a:fillRect/>
          </a:stretch>
        </p:blipFill>
        <p:spPr>
          <a:xfrm>
            <a:off x="3012733" y="3024188"/>
            <a:ext cx="5573413" cy="3833812"/>
          </a:xfrm>
          <a:prstGeom prst="rect">
            <a:avLst/>
          </a:prstGeom>
          <a:ln>
            <a:solidFill>
              <a:schemeClr val="tx1"/>
            </a:solidFill>
          </a:ln>
        </p:spPr>
      </p:pic>
      <p:pic>
        <p:nvPicPr>
          <p:cNvPr id="10" name="Picture 8">
            <a:extLst>
              <a:ext uri="{FF2B5EF4-FFF2-40B4-BE49-F238E27FC236}">
                <a16:creationId xmlns:a16="http://schemas.microsoft.com/office/drawing/2014/main" id="{48017A25-7CF0-4F4A-859B-952E64BC3F5C}"/>
              </a:ext>
            </a:extLst>
          </p:cNvPr>
          <p:cNvPicPr>
            <a:picLocks noChangeAspect="1"/>
          </p:cNvPicPr>
          <p:nvPr/>
        </p:nvPicPr>
        <p:blipFill>
          <a:blip r:embed="rId5"/>
          <a:stretch>
            <a:fillRect/>
          </a:stretch>
        </p:blipFill>
        <p:spPr>
          <a:xfrm>
            <a:off x="6960616" y="1233461"/>
            <a:ext cx="5153025" cy="2362200"/>
          </a:xfrm>
          <a:prstGeom prst="rect">
            <a:avLst/>
          </a:prstGeom>
          <a:ln>
            <a:solidFill>
              <a:schemeClr val="tx1"/>
            </a:solidFill>
          </a:ln>
        </p:spPr>
      </p:pic>
      <p:pic>
        <p:nvPicPr>
          <p:cNvPr id="14" name="Picture 1">
            <a:extLst>
              <a:ext uri="{FF2B5EF4-FFF2-40B4-BE49-F238E27FC236}">
                <a16:creationId xmlns:a16="http://schemas.microsoft.com/office/drawing/2014/main" id="{DE1F0C28-803A-425F-9FC9-E1883E7AFAFA}"/>
              </a:ext>
            </a:extLst>
          </p:cNvPr>
          <p:cNvPicPr>
            <a:picLocks noChangeAspect="1"/>
          </p:cNvPicPr>
          <p:nvPr/>
        </p:nvPicPr>
        <p:blipFill rotWithShape="1">
          <a:blip r:embed="rId6"/>
          <a:srcRect r="11911"/>
          <a:stretch/>
        </p:blipFill>
        <p:spPr>
          <a:xfrm>
            <a:off x="8582469" y="3176588"/>
            <a:ext cx="3266198" cy="3681412"/>
          </a:xfrm>
          <a:prstGeom prst="rect">
            <a:avLst/>
          </a:prstGeom>
          <a:ln>
            <a:solidFill>
              <a:schemeClr val="tx1"/>
            </a:solidFill>
          </a:ln>
        </p:spPr>
      </p:pic>
      <p:pic>
        <p:nvPicPr>
          <p:cNvPr id="13" name="Picture 7">
            <a:extLst>
              <a:ext uri="{FF2B5EF4-FFF2-40B4-BE49-F238E27FC236}">
                <a16:creationId xmlns:a16="http://schemas.microsoft.com/office/drawing/2014/main" id="{A0D2ACBB-1A7B-4E08-9DAC-6A5A31A08372}"/>
              </a:ext>
            </a:extLst>
          </p:cNvPr>
          <p:cNvPicPr>
            <a:picLocks noChangeAspect="1"/>
          </p:cNvPicPr>
          <p:nvPr/>
        </p:nvPicPr>
        <p:blipFill>
          <a:blip r:embed="rId7"/>
          <a:stretch>
            <a:fillRect/>
          </a:stretch>
        </p:blipFill>
        <p:spPr>
          <a:xfrm>
            <a:off x="5182044" y="3251564"/>
            <a:ext cx="3400425" cy="2054103"/>
          </a:xfrm>
          <a:prstGeom prst="rect">
            <a:avLst/>
          </a:prstGeom>
          <a:ln>
            <a:solidFill>
              <a:schemeClr val="tx1"/>
            </a:solidFill>
          </a:ln>
        </p:spPr>
      </p:pic>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8"/>
          <a:stretch>
            <a:fillRect/>
          </a:stretch>
        </p:blipFill>
        <p:spPr>
          <a:xfrm>
            <a:off x="11421910"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35</a:t>
            </a:r>
          </a:p>
        </p:txBody>
      </p:sp>
      <p:pic>
        <p:nvPicPr>
          <p:cNvPr id="15" name="Picture 5">
            <a:extLst>
              <a:ext uri="{FF2B5EF4-FFF2-40B4-BE49-F238E27FC236}">
                <a16:creationId xmlns:a16="http://schemas.microsoft.com/office/drawing/2014/main" id="{C63CC9D4-CB64-4074-B929-A795CAAB31C0}"/>
              </a:ext>
            </a:extLst>
          </p:cNvPr>
          <p:cNvPicPr>
            <a:picLocks noChangeAspect="1"/>
          </p:cNvPicPr>
          <p:nvPr/>
        </p:nvPicPr>
        <p:blipFill rotWithShape="1">
          <a:blip r:embed="rId9"/>
          <a:srcRect r="4649"/>
          <a:stretch/>
        </p:blipFill>
        <p:spPr>
          <a:xfrm>
            <a:off x="78359" y="5854935"/>
            <a:ext cx="3266198" cy="927867"/>
          </a:xfrm>
          <a:prstGeom prst="rect">
            <a:avLst/>
          </a:prstGeom>
          <a:ln>
            <a:solidFill>
              <a:schemeClr val="tx1"/>
            </a:solidFill>
          </a:ln>
        </p:spPr>
      </p:pic>
    </p:spTree>
    <p:extLst>
      <p:ext uri="{BB962C8B-B14F-4D97-AF65-F5344CB8AC3E}">
        <p14:creationId xmlns:p14="http://schemas.microsoft.com/office/powerpoint/2010/main" val="481728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63699"/>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4</a:t>
            </a:r>
          </a:p>
        </p:txBody>
      </p:sp>
      <p:sp>
        <p:nvSpPr>
          <p:cNvPr id="7" name="CasellaDiTesto 6">
            <a:extLst>
              <a:ext uri="{FF2B5EF4-FFF2-40B4-BE49-F238E27FC236}">
                <a16:creationId xmlns:a16="http://schemas.microsoft.com/office/drawing/2014/main" id="{A679E7EE-40FC-4506-86DC-2529EFDE36EE}"/>
              </a:ext>
            </a:extLst>
          </p:cNvPr>
          <p:cNvSpPr txBox="1"/>
          <p:nvPr/>
        </p:nvSpPr>
        <p:spPr>
          <a:xfrm>
            <a:off x="0" y="4552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The Idea</a:t>
            </a:r>
          </a:p>
        </p:txBody>
      </p:sp>
      <p:sp>
        <p:nvSpPr>
          <p:cNvPr id="44" name="CasellaDiTesto 43">
            <a:extLst>
              <a:ext uri="{FF2B5EF4-FFF2-40B4-BE49-F238E27FC236}">
                <a16:creationId xmlns:a16="http://schemas.microsoft.com/office/drawing/2014/main" id="{04F4574E-2CEE-498B-B9FB-B0E951725AFB}"/>
              </a:ext>
            </a:extLst>
          </p:cNvPr>
          <p:cNvSpPr txBox="1"/>
          <p:nvPr/>
        </p:nvSpPr>
        <p:spPr>
          <a:xfrm>
            <a:off x="1863910" y="838276"/>
            <a:ext cx="8464179" cy="1569660"/>
          </a:xfrm>
          <a:prstGeom prst="rect">
            <a:avLst/>
          </a:prstGeom>
          <a:solidFill>
            <a:srgbClr val="FFD8D8"/>
          </a:solidFill>
          <a:ln>
            <a:solidFill>
              <a:srgbClr val="FFD8D8"/>
            </a:solidFill>
          </a:ln>
        </p:spPr>
        <p:txBody>
          <a:bodyPr wrap="square" rtlCol="0">
            <a:spAutoFit/>
          </a:bodyPr>
          <a:lstStyle/>
          <a:p>
            <a:pPr algn="ctr"/>
            <a:r>
              <a:rPr lang="en-GB" sz="2400" b="1">
                <a:solidFill>
                  <a:srgbClr val="C00000"/>
                </a:solidFill>
                <a:latin typeface="Bahnschrift SemiBold Condensed" panose="020B0502040204020203" pitchFamily="34" charset="0"/>
                <a:ea typeface="Roboto Light" panose="02000000000000000000" pitchFamily="2" charset="0"/>
              </a:rPr>
              <a:t>UNIQUE VALUE PROPOSITION</a:t>
            </a:r>
          </a:p>
          <a:p>
            <a:pPr algn="ctr"/>
            <a:r>
              <a:rPr lang="en-GB" i="1">
                <a:latin typeface="Roboto Light" panose="02000000000000000000" pitchFamily="2" charset="0"/>
                <a:ea typeface="Roboto Light" panose="02000000000000000000" pitchFamily="2" charset="0"/>
              </a:rPr>
              <a:t>“Anticipate competitors in spotting new talents in a dynamic and new environment and promote Sony's songs relying on an effective, efficient and differentiated marketing, based on predictive analysis and on a marketing framework that aims to engage the final users”</a:t>
            </a:r>
            <a:endParaRPr lang="it-IT">
              <a:latin typeface="Roboto Light" panose="02000000000000000000" pitchFamily="2" charset="0"/>
              <a:ea typeface="Roboto Light" panose="02000000000000000000" pitchFamily="2" charset="0"/>
            </a:endParaRPr>
          </a:p>
        </p:txBody>
      </p:sp>
      <p:grpSp>
        <p:nvGrpSpPr>
          <p:cNvPr id="14" name="Group 13">
            <a:extLst>
              <a:ext uri="{FF2B5EF4-FFF2-40B4-BE49-F238E27FC236}">
                <a16:creationId xmlns:a16="http://schemas.microsoft.com/office/drawing/2014/main" id="{3E9A8319-6E36-AD44-B99D-6C7C7CF8F05D}"/>
              </a:ext>
            </a:extLst>
          </p:cNvPr>
          <p:cNvGrpSpPr/>
          <p:nvPr/>
        </p:nvGrpSpPr>
        <p:grpSpPr>
          <a:xfrm>
            <a:off x="106606" y="2654758"/>
            <a:ext cx="5866953" cy="3564034"/>
            <a:chOff x="106606" y="2654758"/>
            <a:chExt cx="5866953" cy="3564034"/>
          </a:xfrm>
        </p:grpSpPr>
        <p:sp>
          <p:nvSpPr>
            <p:cNvPr id="10" name="CasellaDiTesto 9">
              <a:extLst>
                <a:ext uri="{FF2B5EF4-FFF2-40B4-BE49-F238E27FC236}">
                  <a16:creationId xmlns:a16="http://schemas.microsoft.com/office/drawing/2014/main" id="{B8A413C1-6C69-486A-9386-7D435629B6F5}"/>
                </a:ext>
              </a:extLst>
            </p:cNvPr>
            <p:cNvSpPr txBox="1"/>
            <p:nvPr/>
          </p:nvSpPr>
          <p:spPr>
            <a:xfrm>
              <a:off x="106606" y="3148569"/>
              <a:ext cx="1847656" cy="369332"/>
            </a:xfrm>
            <a:prstGeom prst="rect">
              <a:avLst/>
            </a:prstGeom>
            <a:noFill/>
          </p:spPr>
          <p:txBody>
            <a:bodyPr wrap="square" rtlCol="0">
              <a:spAutoFit/>
            </a:bodyPr>
            <a:lstStyle/>
            <a:p>
              <a:pPr algn="ctr"/>
              <a:r>
                <a:rPr lang="it-IT">
                  <a:latin typeface="Bahnschrift SemiBold Condensed" panose="020B0502040204020203" pitchFamily="34" charset="0"/>
                  <a:ea typeface="Roboto" panose="02000000000000000000" pitchFamily="2" charset="0"/>
                </a:rPr>
                <a:t>WEB SCRAPING </a:t>
              </a:r>
            </a:p>
          </p:txBody>
        </p:sp>
        <p:grpSp>
          <p:nvGrpSpPr>
            <p:cNvPr id="13" name="Group 12">
              <a:extLst>
                <a:ext uri="{FF2B5EF4-FFF2-40B4-BE49-F238E27FC236}">
                  <a16:creationId xmlns:a16="http://schemas.microsoft.com/office/drawing/2014/main" id="{08E3F02C-4F7A-C948-831B-686135FEB9BD}"/>
                </a:ext>
              </a:extLst>
            </p:cNvPr>
            <p:cNvGrpSpPr/>
            <p:nvPr/>
          </p:nvGrpSpPr>
          <p:grpSpPr>
            <a:xfrm>
              <a:off x="538687" y="2654758"/>
              <a:ext cx="5434872" cy="3564034"/>
              <a:chOff x="538687" y="2654758"/>
              <a:chExt cx="5434872" cy="3564034"/>
            </a:xfrm>
          </p:grpSpPr>
          <p:sp>
            <p:nvSpPr>
              <p:cNvPr id="2" name="CasellaDiTesto 1">
                <a:extLst>
                  <a:ext uri="{FF2B5EF4-FFF2-40B4-BE49-F238E27FC236}">
                    <a16:creationId xmlns:a16="http://schemas.microsoft.com/office/drawing/2014/main" id="{D8ED31F4-BDFA-446F-8E7F-EA307E16C390}"/>
                  </a:ext>
                </a:extLst>
              </p:cNvPr>
              <p:cNvSpPr txBox="1"/>
              <p:nvPr/>
            </p:nvSpPr>
            <p:spPr>
              <a:xfrm>
                <a:off x="1790763" y="2654758"/>
                <a:ext cx="2283884" cy="400110"/>
              </a:xfrm>
              <a:prstGeom prst="rect">
                <a:avLst/>
              </a:prstGeom>
              <a:noFill/>
            </p:spPr>
            <p:txBody>
              <a:bodyPr wrap="square" rtlCol="0">
                <a:spAutoFit/>
              </a:bodyPr>
              <a:lstStyle/>
              <a:p>
                <a:pPr algn="ctr"/>
                <a:r>
                  <a:rPr lang="it-IT" sz="2000" b="1">
                    <a:solidFill>
                      <a:srgbClr val="C00000"/>
                    </a:solidFill>
                    <a:latin typeface="Bahnschrift SemiBold Condensed" panose="020B0502040204020203" pitchFamily="34" charset="0"/>
                    <a:ea typeface="Roboto" panose="02000000000000000000" pitchFamily="2" charset="0"/>
                  </a:rPr>
                  <a:t>A&amp;R and SCOUTING</a:t>
                </a:r>
              </a:p>
            </p:txBody>
          </p:sp>
          <p:grpSp>
            <p:nvGrpSpPr>
              <p:cNvPr id="3" name="Gruppo 2">
                <a:extLst>
                  <a:ext uri="{FF2B5EF4-FFF2-40B4-BE49-F238E27FC236}">
                    <a16:creationId xmlns:a16="http://schemas.microsoft.com/office/drawing/2014/main" id="{ECFE9F56-C9FB-4927-BD90-2F8DA05D3810}"/>
                  </a:ext>
                </a:extLst>
              </p:cNvPr>
              <p:cNvGrpSpPr/>
              <p:nvPr/>
            </p:nvGrpSpPr>
            <p:grpSpPr>
              <a:xfrm>
                <a:off x="4099194" y="3140302"/>
                <a:ext cx="1874365" cy="1317632"/>
                <a:chOff x="954257" y="4783836"/>
                <a:chExt cx="1874365" cy="1317632"/>
              </a:xfrm>
            </p:grpSpPr>
            <p:pic>
              <p:nvPicPr>
                <p:cNvPr id="21" name="Elemento grafico 20" descr="CD">
                  <a:extLst>
                    <a:ext uri="{FF2B5EF4-FFF2-40B4-BE49-F238E27FC236}">
                      <a16:creationId xmlns:a16="http://schemas.microsoft.com/office/drawing/2014/main" id="{44E5BD9A-C99E-458B-A9EC-C82F768F19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7995" y="5063466"/>
                  <a:ext cx="914400" cy="914400"/>
                </a:xfrm>
                <a:prstGeom prst="rect">
                  <a:avLst/>
                </a:prstGeom>
              </p:spPr>
            </p:pic>
            <p:pic>
              <p:nvPicPr>
                <p:cNvPr id="22" name="Elemento grafico 21" descr="CD">
                  <a:extLst>
                    <a:ext uri="{FF2B5EF4-FFF2-40B4-BE49-F238E27FC236}">
                      <a16:creationId xmlns:a16="http://schemas.microsoft.com/office/drawing/2014/main" id="{CFC19E16-0D34-47EC-9239-A9FF4ADF84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8840" y="5187068"/>
                  <a:ext cx="914400" cy="914400"/>
                </a:xfrm>
                <a:prstGeom prst="rect">
                  <a:avLst/>
                </a:prstGeom>
              </p:spPr>
            </p:pic>
            <p:sp>
              <p:nvSpPr>
                <p:cNvPr id="23" name="CasellaDiTesto 22">
                  <a:extLst>
                    <a:ext uri="{FF2B5EF4-FFF2-40B4-BE49-F238E27FC236}">
                      <a16:creationId xmlns:a16="http://schemas.microsoft.com/office/drawing/2014/main" id="{1F206F83-C207-41B3-A0BF-FE357B86B389}"/>
                    </a:ext>
                  </a:extLst>
                </p:cNvPr>
                <p:cNvSpPr txBox="1"/>
                <p:nvPr/>
              </p:nvSpPr>
              <p:spPr>
                <a:xfrm>
                  <a:off x="954257" y="4783836"/>
                  <a:ext cx="1874365" cy="369332"/>
                </a:xfrm>
                <a:prstGeom prst="rect">
                  <a:avLst/>
                </a:prstGeom>
                <a:noFill/>
              </p:spPr>
              <p:txBody>
                <a:bodyPr wrap="square" rtlCol="0">
                  <a:spAutoFit/>
                </a:bodyPr>
                <a:lstStyle/>
                <a:p>
                  <a:pPr algn="ctr"/>
                  <a:r>
                    <a:rPr lang="it-IT">
                      <a:latin typeface="Bahnschrift SemiBold Condensed" panose="020B0502040204020203" pitchFamily="34" charset="0"/>
                      <a:ea typeface="Roboto" panose="02000000000000000000" pitchFamily="2" charset="0"/>
                    </a:rPr>
                    <a:t>BADGE SYSTEM</a:t>
                  </a:r>
                </a:p>
              </p:txBody>
            </p:sp>
          </p:grpSp>
          <p:pic>
            <p:nvPicPr>
              <p:cNvPr id="38" name="Elemento grafico 37">
                <a:extLst>
                  <a:ext uri="{FF2B5EF4-FFF2-40B4-BE49-F238E27FC236}">
                    <a16:creationId xmlns:a16="http://schemas.microsoft.com/office/drawing/2014/main" id="{BC2CF4C2-7756-47ED-8C62-F767598B52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8687" y="3564758"/>
                <a:ext cx="914400" cy="914400"/>
              </a:xfrm>
              <a:prstGeom prst="rect">
                <a:avLst/>
              </a:prstGeom>
            </p:spPr>
          </p:pic>
          <p:grpSp>
            <p:nvGrpSpPr>
              <p:cNvPr id="12" name="Gruppo 11">
                <a:extLst>
                  <a:ext uri="{FF2B5EF4-FFF2-40B4-BE49-F238E27FC236}">
                    <a16:creationId xmlns:a16="http://schemas.microsoft.com/office/drawing/2014/main" id="{720B361E-D3B6-49C3-B294-667FD0E0B6A1}"/>
                  </a:ext>
                </a:extLst>
              </p:cNvPr>
              <p:cNvGrpSpPr/>
              <p:nvPr/>
            </p:nvGrpSpPr>
            <p:grpSpPr>
              <a:xfrm>
                <a:off x="3256826" y="4645337"/>
                <a:ext cx="1693682" cy="1573455"/>
                <a:chOff x="3559879" y="4645337"/>
                <a:chExt cx="1693682" cy="1573455"/>
              </a:xfrm>
            </p:grpSpPr>
            <p:sp>
              <p:nvSpPr>
                <p:cNvPr id="24" name="CasellaDiTesto 23">
                  <a:extLst>
                    <a:ext uri="{FF2B5EF4-FFF2-40B4-BE49-F238E27FC236}">
                      <a16:creationId xmlns:a16="http://schemas.microsoft.com/office/drawing/2014/main" id="{40CD6033-5885-43DF-8235-C8382638DDE2}"/>
                    </a:ext>
                  </a:extLst>
                </p:cNvPr>
                <p:cNvSpPr txBox="1"/>
                <p:nvPr/>
              </p:nvSpPr>
              <p:spPr>
                <a:xfrm>
                  <a:off x="3559879" y="4645337"/>
                  <a:ext cx="1693682" cy="646331"/>
                </a:xfrm>
                <a:prstGeom prst="rect">
                  <a:avLst/>
                </a:prstGeom>
                <a:noFill/>
              </p:spPr>
              <p:txBody>
                <a:bodyPr wrap="square" rtlCol="0">
                  <a:spAutoFit/>
                </a:bodyPr>
                <a:lstStyle/>
                <a:p>
                  <a:pPr algn="ctr"/>
                  <a:r>
                    <a:rPr lang="it-IT">
                      <a:latin typeface="Bahnschrift SemiBold Condensed" panose="020B0502040204020203" pitchFamily="34" charset="0"/>
                      <a:ea typeface="Roboto" panose="02000000000000000000" pitchFamily="2" charset="0"/>
                    </a:rPr>
                    <a:t>SHORT-TERM CONTRACT</a:t>
                  </a:r>
                  <a:r>
                    <a:rPr lang="it-IT" b="1">
                      <a:latin typeface="Bahnschrift SemiBold Condensed" panose="020B0502040204020203" pitchFamily="34" charset="0"/>
                      <a:ea typeface="Roboto" panose="02000000000000000000" pitchFamily="2" charset="0"/>
                    </a:rPr>
                    <a:t> </a:t>
                  </a:r>
                </a:p>
              </p:txBody>
            </p:sp>
            <p:pic>
              <p:nvPicPr>
                <p:cNvPr id="40" name="Elemento grafico 39">
                  <a:extLst>
                    <a:ext uri="{FF2B5EF4-FFF2-40B4-BE49-F238E27FC236}">
                      <a16:creationId xmlns:a16="http://schemas.microsoft.com/office/drawing/2014/main" id="{9FEC3983-8822-4DD8-80EE-D2EE93328B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58890" y="5325568"/>
                  <a:ext cx="893224" cy="893224"/>
                </a:xfrm>
                <a:prstGeom prst="rect">
                  <a:avLst/>
                </a:prstGeom>
              </p:spPr>
            </p:pic>
          </p:grpSp>
          <p:grpSp>
            <p:nvGrpSpPr>
              <p:cNvPr id="9" name="Gruppo 8">
                <a:extLst>
                  <a:ext uri="{FF2B5EF4-FFF2-40B4-BE49-F238E27FC236}">
                    <a16:creationId xmlns:a16="http://schemas.microsoft.com/office/drawing/2014/main" id="{2444293E-8295-4AFE-99EC-4D0251C9C052}"/>
                  </a:ext>
                </a:extLst>
              </p:cNvPr>
              <p:cNvGrpSpPr/>
              <p:nvPr/>
            </p:nvGrpSpPr>
            <p:grpSpPr>
              <a:xfrm>
                <a:off x="1182835" y="4783836"/>
                <a:ext cx="1542854" cy="1332080"/>
                <a:chOff x="2361882" y="3148569"/>
                <a:chExt cx="1542854" cy="1332080"/>
              </a:xfrm>
            </p:grpSpPr>
            <p:sp>
              <p:nvSpPr>
                <p:cNvPr id="17" name="CasellaDiTesto 16">
                  <a:extLst>
                    <a:ext uri="{FF2B5EF4-FFF2-40B4-BE49-F238E27FC236}">
                      <a16:creationId xmlns:a16="http://schemas.microsoft.com/office/drawing/2014/main" id="{74FBC6AF-3106-4C19-A9E8-B1C2C089627B}"/>
                    </a:ext>
                  </a:extLst>
                </p:cNvPr>
                <p:cNvSpPr txBox="1"/>
                <p:nvPr/>
              </p:nvSpPr>
              <p:spPr>
                <a:xfrm>
                  <a:off x="2361882" y="3148569"/>
                  <a:ext cx="1542854" cy="369332"/>
                </a:xfrm>
                <a:prstGeom prst="rect">
                  <a:avLst/>
                </a:prstGeom>
                <a:noFill/>
              </p:spPr>
              <p:txBody>
                <a:bodyPr wrap="square" rtlCol="0">
                  <a:spAutoFit/>
                </a:bodyPr>
                <a:lstStyle/>
                <a:p>
                  <a:pPr algn="ctr"/>
                  <a:r>
                    <a:rPr lang="it-IT">
                      <a:latin typeface="Bahnschrift SemiBold Condensed" panose="020B0502040204020203" pitchFamily="34" charset="0"/>
                      <a:ea typeface="Roboto" panose="02000000000000000000" pitchFamily="2" charset="0"/>
                    </a:rPr>
                    <a:t>DASHBOARD</a:t>
                  </a:r>
                </a:p>
              </p:txBody>
            </p:sp>
            <p:pic>
              <p:nvPicPr>
                <p:cNvPr id="42" name="Elemento grafico 41">
                  <a:extLst>
                    <a:ext uri="{FF2B5EF4-FFF2-40B4-BE49-F238E27FC236}">
                      <a16:creationId xmlns:a16="http://schemas.microsoft.com/office/drawing/2014/main" id="{43A4A391-950E-44C1-98D6-82C1943193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74617" y="3563266"/>
                  <a:ext cx="917383" cy="917383"/>
                </a:xfrm>
                <a:prstGeom prst="rect">
                  <a:avLst/>
                </a:prstGeom>
              </p:spPr>
            </p:pic>
          </p:grpSp>
          <p:grpSp>
            <p:nvGrpSpPr>
              <p:cNvPr id="11" name="Gruppo 10">
                <a:extLst>
                  <a:ext uri="{FF2B5EF4-FFF2-40B4-BE49-F238E27FC236}">
                    <a16:creationId xmlns:a16="http://schemas.microsoft.com/office/drawing/2014/main" id="{6EF4B378-92DC-47A9-ACCF-C55CB45747D5}"/>
                  </a:ext>
                </a:extLst>
              </p:cNvPr>
              <p:cNvGrpSpPr/>
              <p:nvPr/>
            </p:nvGrpSpPr>
            <p:grpSpPr>
              <a:xfrm>
                <a:off x="2161278" y="3148569"/>
                <a:ext cx="1542854" cy="1283732"/>
                <a:chOff x="4305502" y="3148569"/>
                <a:chExt cx="1542854" cy="1283732"/>
              </a:xfrm>
            </p:grpSpPr>
            <p:pic>
              <p:nvPicPr>
                <p:cNvPr id="25" name="Elemento grafico 24">
                  <a:extLst>
                    <a:ext uri="{FF2B5EF4-FFF2-40B4-BE49-F238E27FC236}">
                      <a16:creationId xmlns:a16="http://schemas.microsoft.com/office/drawing/2014/main" id="{65FF238A-8116-4951-B1A4-1780CD71A6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9729" y="3517901"/>
                  <a:ext cx="914400" cy="914400"/>
                </a:xfrm>
                <a:prstGeom prst="rect">
                  <a:avLst/>
                </a:prstGeom>
              </p:spPr>
            </p:pic>
            <p:sp>
              <p:nvSpPr>
                <p:cNvPr id="26" name="CasellaDiTesto 25">
                  <a:extLst>
                    <a:ext uri="{FF2B5EF4-FFF2-40B4-BE49-F238E27FC236}">
                      <a16:creationId xmlns:a16="http://schemas.microsoft.com/office/drawing/2014/main" id="{436EEC43-7EB1-420E-B304-8C17DE366F55}"/>
                    </a:ext>
                  </a:extLst>
                </p:cNvPr>
                <p:cNvSpPr txBox="1"/>
                <p:nvPr/>
              </p:nvSpPr>
              <p:spPr>
                <a:xfrm>
                  <a:off x="4305502" y="3148569"/>
                  <a:ext cx="1542854" cy="369332"/>
                </a:xfrm>
                <a:prstGeom prst="rect">
                  <a:avLst/>
                </a:prstGeom>
                <a:noFill/>
              </p:spPr>
              <p:txBody>
                <a:bodyPr wrap="square" rtlCol="0">
                  <a:spAutoFit/>
                </a:bodyPr>
                <a:lstStyle/>
                <a:p>
                  <a:pPr algn="ctr"/>
                  <a:r>
                    <a:rPr lang="it-IT">
                      <a:latin typeface="Bahnschrift SemiBold Condensed" panose="020B0502040204020203" pitchFamily="34" charset="0"/>
                      <a:ea typeface="Roboto" panose="02000000000000000000" pitchFamily="2" charset="0"/>
                    </a:rPr>
                    <a:t>ALGORITHM</a:t>
                  </a:r>
                </a:p>
              </p:txBody>
            </p:sp>
          </p:grpSp>
        </p:grpSp>
      </p:grpSp>
      <p:grpSp>
        <p:nvGrpSpPr>
          <p:cNvPr id="15" name="Group 14">
            <a:extLst>
              <a:ext uri="{FF2B5EF4-FFF2-40B4-BE49-F238E27FC236}">
                <a16:creationId xmlns:a16="http://schemas.microsoft.com/office/drawing/2014/main" id="{C23F54F7-CCBA-2147-9D0A-E1337BAB0033}"/>
              </a:ext>
            </a:extLst>
          </p:cNvPr>
          <p:cNvGrpSpPr/>
          <p:nvPr/>
        </p:nvGrpSpPr>
        <p:grpSpPr>
          <a:xfrm>
            <a:off x="7294276" y="2654758"/>
            <a:ext cx="4164915" cy="3576114"/>
            <a:chOff x="7294276" y="2654758"/>
            <a:chExt cx="4164915" cy="3576114"/>
          </a:xfrm>
        </p:grpSpPr>
        <p:sp>
          <p:nvSpPr>
            <p:cNvPr id="8" name="CasellaDiTesto 7">
              <a:extLst>
                <a:ext uri="{FF2B5EF4-FFF2-40B4-BE49-F238E27FC236}">
                  <a16:creationId xmlns:a16="http://schemas.microsoft.com/office/drawing/2014/main" id="{FCFA1282-9078-43BE-9BEA-07B577324856}"/>
                </a:ext>
              </a:extLst>
            </p:cNvPr>
            <p:cNvSpPr txBox="1"/>
            <p:nvPr/>
          </p:nvSpPr>
          <p:spPr>
            <a:xfrm>
              <a:off x="8010503" y="2654758"/>
              <a:ext cx="2969443" cy="707886"/>
            </a:xfrm>
            <a:prstGeom prst="rect">
              <a:avLst/>
            </a:prstGeom>
            <a:noFill/>
          </p:spPr>
          <p:txBody>
            <a:bodyPr wrap="square" rtlCol="0">
              <a:spAutoFit/>
            </a:bodyPr>
            <a:lstStyle/>
            <a:p>
              <a:pPr algn="ctr"/>
              <a:r>
                <a:rPr lang="it-IT" sz="2000" b="1">
                  <a:solidFill>
                    <a:srgbClr val="C00000"/>
                  </a:solidFill>
                  <a:latin typeface="Bahnschrift SemiBold Condensed" panose="020B0502040204020203" pitchFamily="34" charset="0"/>
                  <a:ea typeface="Roboto" panose="02000000000000000000" pitchFamily="2" charset="0"/>
                </a:rPr>
                <a:t>MARKETING PROCESS</a:t>
              </a:r>
            </a:p>
            <a:p>
              <a:pPr algn="ctr"/>
              <a:endParaRPr lang="it-IT" sz="2000">
                <a:solidFill>
                  <a:srgbClr val="C00000"/>
                </a:solidFill>
                <a:latin typeface="Bahnschrift SemiBold Condensed" panose="020B0502040204020203" pitchFamily="34" charset="0"/>
              </a:endParaRPr>
            </a:p>
          </p:txBody>
        </p:sp>
        <p:pic>
          <p:nvPicPr>
            <p:cNvPr id="30" name="Elemento grafico 29">
              <a:extLst>
                <a:ext uri="{FF2B5EF4-FFF2-40B4-BE49-F238E27FC236}">
                  <a16:creationId xmlns:a16="http://schemas.microsoft.com/office/drawing/2014/main" id="{91AAD562-325A-4D66-A75D-06C6EDDCC8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55150" y="3564758"/>
              <a:ext cx="914400" cy="914400"/>
            </a:xfrm>
            <a:prstGeom prst="rect">
              <a:avLst/>
            </a:prstGeom>
          </p:spPr>
        </p:pic>
        <p:sp>
          <p:nvSpPr>
            <p:cNvPr id="31" name="CasellaDiTesto 30">
              <a:extLst>
                <a:ext uri="{FF2B5EF4-FFF2-40B4-BE49-F238E27FC236}">
                  <a16:creationId xmlns:a16="http://schemas.microsoft.com/office/drawing/2014/main" id="{6B2C2864-DDBD-4BDC-8BBD-D9C08AA48565}"/>
                </a:ext>
              </a:extLst>
            </p:cNvPr>
            <p:cNvSpPr txBox="1"/>
            <p:nvPr/>
          </p:nvSpPr>
          <p:spPr>
            <a:xfrm>
              <a:off x="9840923" y="3148569"/>
              <a:ext cx="1542854" cy="369332"/>
            </a:xfrm>
            <a:prstGeom prst="rect">
              <a:avLst/>
            </a:prstGeom>
            <a:noFill/>
          </p:spPr>
          <p:txBody>
            <a:bodyPr wrap="square" rtlCol="0">
              <a:spAutoFit/>
            </a:bodyPr>
            <a:lstStyle/>
            <a:p>
              <a:pPr algn="ctr"/>
              <a:r>
                <a:rPr lang="it-IT">
                  <a:latin typeface="Bahnschrift SemiBold Condensed" panose="020B0502040204020203" pitchFamily="34" charset="0"/>
                  <a:ea typeface="Roboto" panose="02000000000000000000" pitchFamily="2" charset="0"/>
                </a:rPr>
                <a:t>ALGORITHM</a:t>
              </a:r>
            </a:p>
          </p:txBody>
        </p:sp>
        <p:sp>
          <p:nvSpPr>
            <p:cNvPr id="32" name="CasellaDiTesto 31">
              <a:extLst>
                <a:ext uri="{FF2B5EF4-FFF2-40B4-BE49-F238E27FC236}">
                  <a16:creationId xmlns:a16="http://schemas.microsoft.com/office/drawing/2014/main" id="{B9A3AD8D-A6A6-485D-9836-75203CB3A87A}"/>
                </a:ext>
              </a:extLst>
            </p:cNvPr>
            <p:cNvSpPr txBox="1"/>
            <p:nvPr/>
          </p:nvSpPr>
          <p:spPr>
            <a:xfrm>
              <a:off x="7415951" y="4783836"/>
              <a:ext cx="1542854" cy="369332"/>
            </a:xfrm>
            <a:prstGeom prst="rect">
              <a:avLst/>
            </a:prstGeom>
            <a:noFill/>
          </p:spPr>
          <p:txBody>
            <a:bodyPr wrap="square" rtlCol="0">
              <a:spAutoFit/>
            </a:bodyPr>
            <a:lstStyle/>
            <a:p>
              <a:pPr algn="ctr"/>
              <a:r>
                <a:rPr lang="it-IT">
                  <a:latin typeface="Bahnschrift SemiBold Condensed" panose="020B0502040204020203" pitchFamily="34" charset="0"/>
                  <a:ea typeface="Roboto" panose="02000000000000000000" pitchFamily="2" charset="0"/>
                </a:rPr>
                <a:t>DASHBOARD</a:t>
              </a:r>
            </a:p>
          </p:txBody>
        </p:sp>
        <p:pic>
          <p:nvPicPr>
            <p:cNvPr id="35" name="Elemento grafico 34">
              <a:extLst>
                <a:ext uri="{FF2B5EF4-FFF2-40B4-BE49-F238E27FC236}">
                  <a16:creationId xmlns:a16="http://schemas.microsoft.com/office/drawing/2014/main" id="{B7B0AB97-FF3A-4FDC-8E52-74CF5CB135F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56001" y="5265566"/>
              <a:ext cx="912698" cy="912698"/>
            </a:xfrm>
            <a:prstGeom prst="rect">
              <a:avLst/>
            </a:prstGeom>
          </p:spPr>
        </p:pic>
        <p:sp>
          <p:nvSpPr>
            <p:cNvPr id="36" name="CasellaDiTesto 35">
              <a:extLst>
                <a:ext uri="{FF2B5EF4-FFF2-40B4-BE49-F238E27FC236}">
                  <a16:creationId xmlns:a16="http://schemas.microsoft.com/office/drawing/2014/main" id="{3F89E794-A91E-4506-9A6C-7F1C2B870ACF}"/>
                </a:ext>
              </a:extLst>
            </p:cNvPr>
            <p:cNvSpPr txBox="1"/>
            <p:nvPr/>
          </p:nvSpPr>
          <p:spPr>
            <a:xfrm>
              <a:off x="9765509" y="4645337"/>
              <a:ext cx="1693682" cy="646331"/>
            </a:xfrm>
            <a:prstGeom prst="rect">
              <a:avLst/>
            </a:prstGeom>
            <a:noFill/>
          </p:spPr>
          <p:txBody>
            <a:bodyPr wrap="square" rtlCol="0">
              <a:spAutoFit/>
            </a:bodyPr>
            <a:lstStyle/>
            <a:p>
              <a:pPr algn="ctr"/>
              <a:r>
                <a:rPr lang="it-IT">
                  <a:latin typeface="Bahnschrift SemiBold Condensed" panose="020B0502040204020203" pitchFamily="34" charset="0"/>
                  <a:ea typeface="Roboto" panose="02000000000000000000" pitchFamily="2" charset="0"/>
                </a:rPr>
                <a:t>MARKETING </a:t>
              </a:r>
            </a:p>
            <a:p>
              <a:pPr algn="ctr"/>
              <a:r>
                <a:rPr lang="it-IT">
                  <a:latin typeface="Bahnschrift SemiBold Condensed" panose="020B0502040204020203" pitchFamily="34" charset="0"/>
                  <a:ea typeface="Roboto" panose="02000000000000000000" pitchFamily="2" charset="0"/>
                </a:rPr>
                <a:t>FRAMEWORK</a:t>
              </a:r>
            </a:p>
          </p:txBody>
        </p:sp>
        <p:pic>
          <p:nvPicPr>
            <p:cNvPr id="43" name="Elemento grafico 42">
              <a:extLst>
                <a:ext uri="{FF2B5EF4-FFF2-40B4-BE49-F238E27FC236}">
                  <a16:creationId xmlns:a16="http://schemas.microsoft.com/office/drawing/2014/main" id="{EEFC7562-B1CF-44A4-9527-69B6D93601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58556" y="5313489"/>
              <a:ext cx="917383" cy="917383"/>
            </a:xfrm>
            <a:prstGeom prst="rect">
              <a:avLst/>
            </a:prstGeom>
          </p:spPr>
        </p:pic>
        <p:sp>
          <p:nvSpPr>
            <p:cNvPr id="27" name="CasellaDiTesto 26">
              <a:extLst>
                <a:ext uri="{FF2B5EF4-FFF2-40B4-BE49-F238E27FC236}">
                  <a16:creationId xmlns:a16="http://schemas.microsoft.com/office/drawing/2014/main" id="{5A9C937D-1E80-4E8C-9799-063F99C89FB1}"/>
                </a:ext>
              </a:extLst>
            </p:cNvPr>
            <p:cNvSpPr txBox="1"/>
            <p:nvPr/>
          </p:nvSpPr>
          <p:spPr>
            <a:xfrm>
              <a:off x="7294276" y="3148569"/>
              <a:ext cx="1847656" cy="369332"/>
            </a:xfrm>
            <a:prstGeom prst="rect">
              <a:avLst/>
            </a:prstGeom>
            <a:noFill/>
          </p:spPr>
          <p:txBody>
            <a:bodyPr wrap="square" rtlCol="0">
              <a:spAutoFit/>
            </a:bodyPr>
            <a:lstStyle/>
            <a:p>
              <a:pPr algn="ctr"/>
              <a:r>
                <a:rPr lang="it-IT">
                  <a:latin typeface="Bahnschrift SemiBold Condensed" panose="020B0502040204020203" pitchFamily="34" charset="0"/>
                  <a:ea typeface="Roboto" panose="02000000000000000000" pitchFamily="2" charset="0"/>
                </a:rPr>
                <a:t>WEB SCRAPING </a:t>
              </a:r>
            </a:p>
          </p:txBody>
        </p:sp>
        <p:pic>
          <p:nvPicPr>
            <p:cNvPr id="28" name="Elemento grafico 27">
              <a:extLst>
                <a:ext uri="{FF2B5EF4-FFF2-40B4-BE49-F238E27FC236}">
                  <a16:creationId xmlns:a16="http://schemas.microsoft.com/office/drawing/2014/main" id="{18F66C4D-A297-40FC-B168-5509313B15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5424" y="3564758"/>
              <a:ext cx="914400" cy="914400"/>
            </a:xfrm>
            <a:prstGeom prst="rect">
              <a:avLst/>
            </a:prstGeom>
          </p:spPr>
        </p:pic>
      </p:grpSp>
    </p:spTree>
    <p:extLst>
      <p:ext uri="{BB962C8B-B14F-4D97-AF65-F5344CB8AC3E}">
        <p14:creationId xmlns:p14="http://schemas.microsoft.com/office/powerpoint/2010/main" val="361356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36</a:t>
            </a:r>
          </a:p>
        </p:txBody>
      </p:sp>
      <p:sp>
        <p:nvSpPr>
          <p:cNvPr id="7" name="CasellaDiTesto 6">
            <a:extLst>
              <a:ext uri="{FF2B5EF4-FFF2-40B4-BE49-F238E27FC236}">
                <a16:creationId xmlns:a16="http://schemas.microsoft.com/office/drawing/2014/main" id="{1B390F55-A5DD-4931-9927-E7954B861191}"/>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Third Test Card</a:t>
            </a:r>
          </a:p>
        </p:txBody>
      </p:sp>
      <p:pic>
        <p:nvPicPr>
          <p:cNvPr id="2" name="Immagine 1">
            <a:extLst>
              <a:ext uri="{FF2B5EF4-FFF2-40B4-BE49-F238E27FC236}">
                <a16:creationId xmlns:a16="http://schemas.microsoft.com/office/drawing/2014/main" id="{8CAA03C0-F56C-4E1D-BE20-7FF258524D0B}"/>
              </a:ext>
            </a:extLst>
          </p:cNvPr>
          <p:cNvPicPr>
            <a:picLocks noChangeAspect="1"/>
          </p:cNvPicPr>
          <p:nvPr/>
        </p:nvPicPr>
        <p:blipFill>
          <a:blip r:embed="rId3"/>
          <a:stretch>
            <a:fillRect/>
          </a:stretch>
        </p:blipFill>
        <p:spPr>
          <a:xfrm>
            <a:off x="3907049" y="909908"/>
            <a:ext cx="4377902" cy="5312510"/>
          </a:xfrm>
          <a:prstGeom prst="rect">
            <a:avLst/>
          </a:prstGeom>
        </p:spPr>
      </p:pic>
    </p:spTree>
    <p:extLst>
      <p:ext uri="{BB962C8B-B14F-4D97-AF65-F5344CB8AC3E}">
        <p14:creationId xmlns:p14="http://schemas.microsoft.com/office/powerpoint/2010/main" val="2502627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37</a:t>
            </a:r>
          </a:p>
        </p:txBody>
      </p:sp>
      <p:sp>
        <p:nvSpPr>
          <p:cNvPr id="7" name="CasellaDiTesto 6">
            <a:extLst>
              <a:ext uri="{FF2B5EF4-FFF2-40B4-BE49-F238E27FC236}">
                <a16:creationId xmlns:a16="http://schemas.microsoft.com/office/drawing/2014/main" id="{08466FA0-C748-4111-BE27-7426A2E6787D}"/>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Building the model</a:t>
            </a:r>
          </a:p>
        </p:txBody>
      </p:sp>
      <p:pic>
        <p:nvPicPr>
          <p:cNvPr id="3" name="Immagine 2">
            <a:extLst>
              <a:ext uri="{FF2B5EF4-FFF2-40B4-BE49-F238E27FC236}">
                <a16:creationId xmlns:a16="http://schemas.microsoft.com/office/drawing/2014/main" id="{232AE073-7CB7-4683-B7D1-66B83BA91A1D}"/>
              </a:ext>
            </a:extLst>
          </p:cNvPr>
          <p:cNvPicPr>
            <a:picLocks noChangeAspect="1"/>
          </p:cNvPicPr>
          <p:nvPr/>
        </p:nvPicPr>
        <p:blipFill>
          <a:blip r:embed="rId3"/>
          <a:stretch>
            <a:fillRect/>
          </a:stretch>
        </p:blipFill>
        <p:spPr>
          <a:xfrm>
            <a:off x="1639438" y="1234250"/>
            <a:ext cx="8913124" cy="4389500"/>
          </a:xfrm>
          <a:prstGeom prst="rect">
            <a:avLst/>
          </a:prstGeom>
        </p:spPr>
      </p:pic>
    </p:spTree>
    <p:extLst>
      <p:ext uri="{BB962C8B-B14F-4D97-AF65-F5344CB8AC3E}">
        <p14:creationId xmlns:p14="http://schemas.microsoft.com/office/powerpoint/2010/main" val="18958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38</a:t>
            </a:r>
          </a:p>
        </p:txBody>
      </p:sp>
      <p:sp>
        <p:nvSpPr>
          <p:cNvPr id="7" name="CasellaDiTesto 6">
            <a:extLst>
              <a:ext uri="{FF2B5EF4-FFF2-40B4-BE49-F238E27FC236}">
                <a16:creationId xmlns:a16="http://schemas.microsoft.com/office/drawing/2014/main" id="{08466FA0-C748-4111-BE27-7426A2E6787D}"/>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Technicalities</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2" name="Immagine 1">
            <a:extLst>
              <a:ext uri="{FF2B5EF4-FFF2-40B4-BE49-F238E27FC236}">
                <a16:creationId xmlns:a16="http://schemas.microsoft.com/office/drawing/2014/main" id="{71E5C319-C922-47A9-89E5-8C996D89054B}"/>
              </a:ext>
            </a:extLst>
          </p:cNvPr>
          <p:cNvPicPr>
            <a:picLocks noChangeAspect="1"/>
          </p:cNvPicPr>
          <p:nvPr/>
        </p:nvPicPr>
        <p:blipFill>
          <a:blip r:embed="rId3"/>
          <a:stretch>
            <a:fillRect/>
          </a:stretch>
        </p:blipFill>
        <p:spPr>
          <a:xfrm>
            <a:off x="1349852" y="1179381"/>
            <a:ext cx="9492295" cy="4499238"/>
          </a:xfrm>
          <a:prstGeom prst="rect">
            <a:avLst/>
          </a:prstGeom>
        </p:spPr>
      </p:pic>
    </p:spTree>
    <p:extLst>
      <p:ext uri="{BB962C8B-B14F-4D97-AF65-F5344CB8AC3E}">
        <p14:creationId xmlns:p14="http://schemas.microsoft.com/office/powerpoint/2010/main" val="2983482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39</a:t>
            </a:r>
          </a:p>
        </p:txBody>
      </p:sp>
      <p:sp>
        <p:nvSpPr>
          <p:cNvPr id="7" name="CasellaDiTesto 6">
            <a:extLst>
              <a:ext uri="{FF2B5EF4-FFF2-40B4-BE49-F238E27FC236}">
                <a16:creationId xmlns:a16="http://schemas.microsoft.com/office/drawing/2014/main" id="{08466FA0-C748-4111-BE27-7426A2E6787D}"/>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Technicalities</a:t>
            </a:r>
            <a:endParaRPr lang="it-IT" sz="2400">
              <a:solidFill>
                <a:schemeClr val="bg1"/>
              </a:solidFill>
              <a:latin typeface="Bahnschrift SemiBold SemiConden" panose="020B0502040204020203" pitchFamily="34" charset="0"/>
              <a:ea typeface="Roboto Light" panose="02000000000000000000" pitchFamily="2" charset="0"/>
            </a:endParaRPr>
          </a:p>
        </p:txBody>
      </p:sp>
      <p:grpSp>
        <p:nvGrpSpPr>
          <p:cNvPr id="8" name="Gruppo 7">
            <a:extLst>
              <a:ext uri="{FF2B5EF4-FFF2-40B4-BE49-F238E27FC236}">
                <a16:creationId xmlns:a16="http://schemas.microsoft.com/office/drawing/2014/main" id="{6F73E9D3-FCA7-40AF-B694-089E0B18FDC5}"/>
              </a:ext>
            </a:extLst>
          </p:cNvPr>
          <p:cNvGrpSpPr/>
          <p:nvPr/>
        </p:nvGrpSpPr>
        <p:grpSpPr>
          <a:xfrm>
            <a:off x="1179870" y="1415845"/>
            <a:ext cx="9832259" cy="4293564"/>
            <a:chOff x="-635" y="0"/>
            <a:chExt cx="5153025" cy="2050870"/>
          </a:xfrm>
        </p:grpSpPr>
        <p:pic>
          <p:nvPicPr>
            <p:cNvPr id="9" name="Picture 225">
              <a:extLst>
                <a:ext uri="{FF2B5EF4-FFF2-40B4-BE49-F238E27FC236}">
                  <a16:creationId xmlns:a16="http://schemas.microsoft.com/office/drawing/2014/main" id="{896354E3-89AC-41E8-A721-65E5C5AB4D44}"/>
                </a:ext>
              </a:extLst>
            </p:cNvPr>
            <p:cNvPicPr>
              <a:picLocks noChangeAspect="1"/>
            </p:cNvPicPr>
            <p:nvPr/>
          </p:nvPicPr>
          <p:blipFill rotWithShape="1">
            <a:blip r:embed="rId3">
              <a:extLst>
                <a:ext uri="{28A0092B-C50C-407E-A947-70E740481C1C}">
                  <a14:useLocalDpi xmlns:a14="http://schemas.microsoft.com/office/drawing/2010/main" val="0"/>
                </a:ext>
              </a:extLst>
            </a:blip>
            <a:srcRect t="1" b="-6641"/>
            <a:stretch/>
          </p:blipFill>
          <p:spPr bwMode="auto">
            <a:xfrm>
              <a:off x="0" y="0"/>
              <a:ext cx="5152390" cy="1877695"/>
            </a:xfrm>
            <a:prstGeom prst="rect">
              <a:avLst/>
            </a:prstGeom>
            <a:noFill/>
            <a:ln>
              <a:noFill/>
            </a:ln>
            <a:extLst>
              <a:ext uri="{53640926-AAD7-44D8-BBD7-CCE9431645EC}">
                <a14:shadowObscured xmlns:a14="http://schemas.microsoft.com/office/drawing/2010/main"/>
              </a:ext>
            </a:extLst>
          </p:spPr>
        </p:pic>
        <p:sp>
          <p:nvSpPr>
            <p:cNvPr id="10" name="Casella di testo 85">
              <a:extLst>
                <a:ext uri="{FF2B5EF4-FFF2-40B4-BE49-F238E27FC236}">
                  <a16:creationId xmlns:a16="http://schemas.microsoft.com/office/drawing/2014/main" id="{48D1BEE9-B322-4E55-B108-C2D5BD71DB8A}"/>
                </a:ext>
              </a:extLst>
            </p:cNvPr>
            <p:cNvSpPr txBox="1"/>
            <p:nvPr/>
          </p:nvSpPr>
          <p:spPr>
            <a:xfrm>
              <a:off x="-635" y="1809904"/>
              <a:ext cx="3291205" cy="24096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Bef>
                  <a:spcPts val="600"/>
                </a:spcBef>
                <a:spcAft>
                  <a:spcPts val="1000"/>
                </a:spcAft>
              </a:pPr>
              <a:r>
                <a:rPr lang="en-GB" sz="900" i="1">
                  <a:solidFill>
                    <a:srgbClr val="44546A"/>
                  </a:solidFill>
                  <a:effectLst/>
                  <a:latin typeface="Roboto Light" panose="02000000000000000000" pitchFamily="2" charset="0"/>
                  <a:ea typeface="DengXian" panose="02010600030101010101" pitchFamily="2" charset="-122"/>
                  <a:cs typeface="Arial" panose="020B0604020202020204" pitchFamily="34" charset="0"/>
                </a:rPr>
                <a:t>ETL Jobs for Data Preparation in Pentaho</a:t>
              </a:r>
              <a:endParaRPr lang="it-IT" sz="900" i="1">
                <a:solidFill>
                  <a:srgbClr val="44546A"/>
                </a:solidFill>
                <a:effectLst/>
                <a:latin typeface="Roboto Light" panose="02000000000000000000" pitchFamily="2" charset="0"/>
                <a:ea typeface="DengXian" panose="02010600030101010101" pitchFamily="2" charset="-122"/>
                <a:cs typeface="Arial" panose="020B0604020202020204" pitchFamily="34" charset="0"/>
              </a:endParaRPr>
            </a:p>
          </p:txBody>
        </p:sp>
      </p:grpSp>
    </p:spTree>
    <p:extLst>
      <p:ext uri="{BB962C8B-B14F-4D97-AF65-F5344CB8AC3E}">
        <p14:creationId xmlns:p14="http://schemas.microsoft.com/office/powerpoint/2010/main" val="3344779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40</a:t>
            </a:r>
          </a:p>
        </p:txBody>
      </p:sp>
      <p:sp>
        <p:nvSpPr>
          <p:cNvPr id="7" name="CasellaDiTesto 6">
            <a:extLst>
              <a:ext uri="{FF2B5EF4-FFF2-40B4-BE49-F238E27FC236}">
                <a16:creationId xmlns:a16="http://schemas.microsoft.com/office/drawing/2014/main" id="{08466FA0-C748-4111-BE27-7426A2E6787D}"/>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Technicalities</a:t>
            </a:r>
            <a:endParaRPr lang="it-IT" sz="2400">
              <a:solidFill>
                <a:schemeClr val="bg1"/>
              </a:solidFill>
              <a:latin typeface="Bahnschrift SemiBold SemiConden" panose="020B0502040204020203" pitchFamily="34" charset="0"/>
              <a:ea typeface="Roboto Light" panose="02000000000000000000" pitchFamily="2" charset="0"/>
            </a:endParaRPr>
          </a:p>
        </p:txBody>
      </p:sp>
      <p:grpSp>
        <p:nvGrpSpPr>
          <p:cNvPr id="8" name="Gruppo 7">
            <a:extLst>
              <a:ext uri="{FF2B5EF4-FFF2-40B4-BE49-F238E27FC236}">
                <a16:creationId xmlns:a16="http://schemas.microsoft.com/office/drawing/2014/main" id="{F42C3E79-0718-48F4-8B00-8FCBD92AFA37}"/>
              </a:ext>
            </a:extLst>
          </p:cNvPr>
          <p:cNvGrpSpPr/>
          <p:nvPr/>
        </p:nvGrpSpPr>
        <p:grpSpPr>
          <a:xfrm>
            <a:off x="1592826" y="704686"/>
            <a:ext cx="9006347" cy="5907731"/>
            <a:chOff x="-635" y="-39459"/>
            <a:chExt cx="4690745" cy="3048001"/>
          </a:xfrm>
        </p:grpSpPr>
        <p:pic>
          <p:nvPicPr>
            <p:cNvPr id="9" name="Picture 32">
              <a:extLst>
                <a:ext uri="{FF2B5EF4-FFF2-40B4-BE49-F238E27FC236}">
                  <a16:creationId xmlns:a16="http://schemas.microsoft.com/office/drawing/2014/main" id="{9A240EEC-4C5F-4C50-8495-D1495F03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459"/>
              <a:ext cx="4690110" cy="2771775"/>
            </a:xfrm>
            <a:prstGeom prst="rect">
              <a:avLst/>
            </a:prstGeom>
          </p:spPr>
        </p:pic>
        <p:sp>
          <p:nvSpPr>
            <p:cNvPr id="10" name="Casella di testo 85">
              <a:extLst>
                <a:ext uri="{FF2B5EF4-FFF2-40B4-BE49-F238E27FC236}">
                  <a16:creationId xmlns:a16="http://schemas.microsoft.com/office/drawing/2014/main" id="{BC4B0F52-2E70-44F8-BC3C-4FF2CD775C7F}"/>
                </a:ext>
              </a:extLst>
            </p:cNvPr>
            <p:cNvSpPr txBox="1"/>
            <p:nvPr/>
          </p:nvSpPr>
          <p:spPr>
            <a:xfrm>
              <a:off x="-635" y="2753922"/>
              <a:ext cx="3291205" cy="25462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spcBef>
                  <a:spcPts val="600"/>
                </a:spcBef>
                <a:spcAft>
                  <a:spcPts val="1000"/>
                </a:spcAft>
              </a:pPr>
              <a:r>
                <a:rPr lang="en-GB" sz="900" i="1">
                  <a:solidFill>
                    <a:srgbClr val="44546A"/>
                  </a:solidFill>
                  <a:effectLst/>
                  <a:latin typeface="Roboto Light" panose="02000000000000000000" pitchFamily="2" charset="0"/>
                  <a:ea typeface="DengXian" panose="02010600030101010101" pitchFamily="2" charset="-122"/>
                  <a:cs typeface="Arial" panose="020B0604020202020204" pitchFamily="34" charset="0"/>
                </a:rPr>
                <a:t>Decision Tree Model with Depth</a:t>
              </a:r>
              <a:endParaRPr lang="it-IT" sz="900" i="1">
                <a:solidFill>
                  <a:srgbClr val="44546A"/>
                </a:solidFill>
                <a:effectLst/>
                <a:latin typeface="Roboto Light" panose="02000000000000000000" pitchFamily="2" charset="0"/>
                <a:ea typeface="DengXian" panose="02010600030101010101" pitchFamily="2" charset="-122"/>
                <a:cs typeface="Arial" panose="020B0604020202020204" pitchFamily="34" charset="0"/>
              </a:endParaRPr>
            </a:p>
          </p:txBody>
        </p:sp>
      </p:grpSp>
    </p:spTree>
    <p:extLst>
      <p:ext uri="{BB962C8B-B14F-4D97-AF65-F5344CB8AC3E}">
        <p14:creationId xmlns:p14="http://schemas.microsoft.com/office/powerpoint/2010/main" val="1351344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41</a:t>
            </a:r>
          </a:p>
        </p:txBody>
      </p:sp>
      <p:sp>
        <p:nvSpPr>
          <p:cNvPr id="7" name="CasellaDiTesto 6">
            <a:extLst>
              <a:ext uri="{FF2B5EF4-FFF2-40B4-BE49-F238E27FC236}">
                <a16:creationId xmlns:a16="http://schemas.microsoft.com/office/drawing/2014/main" id="{08466FA0-C748-4111-BE27-7426A2E6787D}"/>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Technicalities</a:t>
            </a:r>
            <a:endParaRPr lang="it-IT" sz="2400">
              <a:solidFill>
                <a:schemeClr val="bg1"/>
              </a:solidFill>
              <a:latin typeface="Bahnschrift SemiBold SemiConden" panose="020B0502040204020203" pitchFamily="34" charset="0"/>
              <a:ea typeface="Roboto Light" panose="02000000000000000000" pitchFamily="2" charset="0"/>
            </a:endParaRPr>
          </a:p>
        </p:txBody>
      </p:sp>
      <p:grpSp>
        <p:nvGrpSpPr>
          <p:cNvPr id="8" name="Gruppo 7">
            <a:extLst>
              <a:ext uri="{FF2B5EF4-FFF2-40B4-BE49-F238E27FC236}">
                <a16:creationId xmlns:a16="http://schemas.microsoft.com/office/drawing/2014/main" id="{9DF9BFA6-7AB4-4BEA-884B-55D744C6E830}"/>
              </a:ext>
            </a:extLst>
          </p:cNvPr>
          <p:cNvGrpSpPr/>
          <p:nvPr/>
        </p:nvGrpSpPr>
        <p:grpSpPr>
          <a:xfrm>
            <a:off x="1691148" y="1173483"/>
            <a:ext cx="8809703" cy="5161935"/>
            <a:chOff x="0" y="0"/>
            <a:chExt cx="3313885" cy="2336610"/>
          </a:xfrm>
        </p:grpSpPr>
        <p:pic>
          <p:nvPicPr>
            <p:cNvPr id="9" name="Picture 33">
              <a:extLst>
                <a:ext uri="{FF2B5EF4-FFF2-40B4-BE49-F238E27FC236}">
                  <a16:creationId xmlns:a16="http://schemas.microsoft.com/office/drawing/2014/main" id="{DEE70042-C3CD-481D-B5F6-9B2F2320E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147060" cy="2089785"/>
            </a:xfrm>
            <a:prstGeom prst="rect">
              <a:avLst/>
            </a:prstGeom>
          </p:spPr>
        </p:pic>
        <p:sp>
          <p:nvSpPr>
            <p:cNvPr id="10" name="Casella di testo 85">
              <a:extLst>
                <a:ext uri="{FF2B5EF4-FFF2-40B4-BE49-F238E27FC236}">
                  <a16:creationId xmlns:a16="http://schemas.microsoft.com/office/drawing/2014/main" id="{E3BF7696-3B05-4793-BD1B-8AA61E485012}"/>
                </a:ext>
              </a:extLst>
            </p:cNvPr>
            <p:cNvSpPr txBox="1"/>
            <p:nvPr/>
          </p:nvSpPr>
          <p:spPr>
            <a:xfrm>
              <a:off x="22680" y="2063728"/>
              <a:ext cx="3291205" cy="272882"/>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Bef>
                  <a:spcPts val="600"/>
                </a:spcBef>
                <a:spcAft>
                  <a:spcPts val="1000"/>
                </a:spcAft>
              </a:pPr>
              <a:r>
                <a:rPr lang="en-GB" sz="900" i="1">
                  <a:solidFill>
                    <a:srgbClr val="44546A"/>
                  </a:solidFill>
                  <a:effectLst/>
                  <a:latin typeface="Roboto Light" panose="02000000000000000000" pitchFamily="2" charset="0"/>
                  <a:ea typeface="DengXian" panose="02010600030101010101" pitchFamily="2" charset="-122"/>
                  <a:cs typeface="Arial" panose="020B0604020202020204" pitchFamily="34" charset="0"/>
                </a:rPr>
                <a:t>Feature Importance based  on the Model</a:t>
              </a:r>
              <a:endParaRPr lang="it-IT" sz="900" i="1">
                <a:solidFill>
                  <a:srgbClr val="44546A"/>
                </a:solidFill>
                <a:effectLst/>
                <a:latin typeface="Roboto Light" panose="02000000000000000000" pitchFamily="2" charset="0"/>
                <a:ea typeface="DengXian" panose="02010600030101010101" pitchFamily="2" charset="-122"/>
                <a:cs typeface="Arial" panose="020B0604020202020204" pitchFamily="34" charset="0"/>
              </a:endParaRPr>
            </a:p>
          </p:txBody>
        </p:sp>
      </p:grpSp>
    </p:spTree>
    <p:extLst>
      <p:ext uri="{BB962C8B-B14F-4D97-AF65-F5344CB8AC3E}">
        <p14:creationId xmlns:p14="http://schemas.microsoft.com/office/powerpoint/2010/main" val="3174631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42</a:t>
            </a:r>
          </a:p>
        </p:txBody>
      </p:sp>
      <p:sp>
        <p:nvSpPr>
          <p:cNvPr id="7" name="CasellaDiTesto 6">
            <a:extLst>
              <a:ext uri="{FF2B5EF4-FFF2-40B4-BE49-F238E27FC236}">
                <a16:creationId xmlns:a16="http://schemas.microsoft.com/office/drawing/2014/main" id="{08466FA0-C748-4111-BE27-7426A2E6787D}"/>
              </a:ext>
            </a:extLst>
          </p:cNvPr>
          <p:cNvSpPr txBox="1"/>
          <p:nvPr/>
        </p:nvSpPr>
        <p:spPr>
          <a:xfrm>
            <a:off x="0" y="75198"/>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Technicalities</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8" name="Picture 1919418774">
            <a:extLst>
              <a:ext uri="{FF2B5EF4-FFF2-40B4-BE49-F238E27FC236}">
                <a16:creationId xmlns:a16="http://schemas.microsoft.com/office/drawing/2014/main" id="{91E9819D-6973-4F50-8AB4-6178C6424221}"/>
              </a:ext>
            </a:extLst>
          </p:cNvPr>
          <p:cNvPicPr/>
          <p:nvPr/>
        </p:nvPicPr>
        <p:blipFill>
          <a:blip r:embed="rId3">
            <a:extLst>
              <a:ext uri="{28A0092B-C50C-407E-A947-70E740481C1C}">
                <a14:useLocalDpi xmlns:a14="http://schemas.microsoft.com/office/drawing/2010/main" val="0"/>
              </a:ext>
            </a:extLst>
          </a:blip>
          <a:stretch>
            <a:fillRect/>
          </a:stretch>
        </p:blipFill>
        <p:spPr>
          <a:xfrm>
            <a:off x="2148349" y="1052554"/>
            <a:ext cx="7895302" cy="4752892"/>
          </a:xfrm>
          <a:prstGeom prst="rect">
            <a:avLst/>
          </a:prstGeom>
        </p:spPr>
      </p:pic>
      <p:sp>
        <p:nvSpPr>
          <p:cNvPr id="9" name="Casella di testo 85">
            <a:extLst>
              <a:ext uri="{FF2B5EF4-FFF2-40B4-BE49-F238E27FC236}">
                <a16:creationId xmlns:a16="http://schemas.microsoft.com/office/drawing/2014/main" id="{135861A7-B6D1-4F51-841C-1747E562C4C2}"/>
              </a:ext>
            </a:extLst>
          </p:cNvPr>
          <p:cNvSpPr txBox="1"/>
          <p:nvPr/>
        </p:nvSpPr>
        <p:spPr>
          <a:xfrm>
            <a:off x="1751441" y="5732579"/>
            <a:ext cx="8749410" cy="60283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spcBef>
                <a:spcPts val="600"/>
              </a:spcBef>
              <a:spcAft>
                <a:spcPts val="1000"/>
              </a:spcAft>
            </a:pPr>
            <a:r>
              <a:rPr lang="en-GB" sz="900" i="1">
                <a:solidFill>
                  <a:srgbClr val="44546A"/>
                </a:solidFill>
                <a:effectLst/>
                <a:latin typeface="Roboto Light" panose="02000000000000000000" pitchFamily="2" charset="0"/>
                <a:ea typeface="DengXian" panose="02010600030101010101" pitchFamily="2" charset="-122"/>
                <a:cs typeface="Arial" panose="020B0604020202020204" pitchFamily="34" charset="0"/>
              </a:rPr>
              <a:t>Accuracy Graph</a:t>
            </a:r>
            <a:endParaRPr lang="it-IT" sz="900" i="1">
              <a:solidFill>
                <a:srgbClr val="44546A"/>
              </a:solidFill>
              <a:effectLst/>
              <a:latin typeface="Roboto Light" panose="02000000000000000000" pitchFamily="2"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416186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43</a:t>
            </a:r>
          </a:p>
        </p:txBody>
      </p:sp>
      <p:sp>
        <p:nvSpPr>
          <p:cNvPr id="7" name="CasellaDiTesto 6">
            <a:extLst>
              <a:ext uri="{FF2B5EF4-FFF2-40B4-BE49-F238E27FC236}">
                <a16:creationId xmlns:a16="http://schemas.microsoft.com/office/drawing/2014/main" id="{08466FA0-C748-4111-BE27-7426A2E6787D}"/>
              </a:ext>
            </a:extLst>
          </p:cNvPr>
          <p:cNvSpPr txBox="1"/>
          <p:nvPr/>
        </p:nvSpPr>
        <p:spPr>
          <a:xfrm>
            <a:off x="0" y="75198"/>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Idea </a:t>
            </a:r>
            <a:r>
              <a:rPr lang="it-IT" sz="2400" err="1">
                <a:solidFill>
                  <a:schemeClr val="bg1"/>
                </a:solidFill>
                <a:latin typeface="Bahnschrift SemiBold SemiConden" panose="020B0502040204020203" pitchFamily="34" charset="0"/>
                <a:ea typeface="Roboto Light" panose="02000000000000000000" pitchFamily="2" charset="0"/>
              </a:rPr>
              <a:t>behind</a:t>
            </a:r>
            <a:r>
              <a:rPr lang="it-IT" sz="2400">
                <a:solidFill>
                  <a:schemeClr val="bg1"/>
                </a:solidFill>
                <a:latin typeface="Bahnschrift SemiBold SemiConden" panose="020B0502040204020203" pitchFamily="34" charset="0"/>
                <a:ea typeface="Roboto Light" panose="02000000000000000000" pitchFamily="2" charset="0"/>
              </a:rPr>
              <a:t> the scouting </a:t>
            </a:r>
            <a:r>
              <a:rPr lang="it-IT" sz="2400" err="1">
                <a:solidFill>
                  <a:schemeClr val="bg1"/>
                </a:solidFill>
                <a:latin typeface="Bahnschrift SemiBold SemiConden" panose="020B0502040204020203" pitchFamily="34" charset="0"/>
                <a:ea typeface="Roboto Light" panose="02000000000000000000" pitchFamily="2" charset="0"/>
              </a:rPr>
              <a:t>algorithm</a:t>
            </a:r>
            <a:endParaRPr lang="it-IT" sz="2400">
              <a:solidFill>
                <a:schemeClr val="bg1"/>
              </a:solidFill>
              <a:latin typeface="Bahnschrift SemiBold SemiConden" panose="020B0502040204020203" pitchFamily="34" charset="0"/>
              <a:ea typeface="Roboto Light" panose="02000000000000000000" pitchFamily="2" charset="0"/>
            </a:endParaRPr>
          </a:p>
        </p:txBody>
      </p:sp>
      <p:pic>
        <p:nvPicPr>
          <p:cNvPr id="2" name="Immagine 1">
            <a:extLst>
              <a:ext uri="{FF2B5EF4-FFF2-40B4-BE49-F238E27FC236}">
                <a16:creationId xmlns:a16="http://schemas.microsoft.com/office/drawing/2014/main" id="{21AA259B-7C13-41F0-828F-22BF428F5183}"/>
              </a:ext>
            </a:extLst>
          </p:cNvPr>
          <p:cNvPicPr>
            <a:picLocks noChangeAspect="1"/>
          </p:cNvPicPr>
          <p:nvPr/>
        </p:nvPicPr>
        <p:blipFill>
          <a:blip r:embed="rId3"/>
          <a:stretch>
            <a:fillRect/>
          </a:stretch>
        </p:blipFill>
        <p:spPr>
          <a:xfrm>
            <a:off x="2075339" y="2209694"/>
            <a:ext cx="8041321" cy="2438611"/>
          </a:xfrm>
          <a:prstGeom prst="rect">
            <a:avLst/>
          </a:prstGeom>
        </p:spPr>
      </p:pic>
    </p:spTree>
    <p:extLst>
      <p:ext uri="{BB962C8B-B14F-4D97-AF65-F5344CB8AC3E}">
        <p14:creationId xmlns:p14="http://schemas.microsoft.com/office/powerpoint/2010/main" val="364071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3">
            <a:extLst>
              <a:ext uri="{FF2B5EF4-FFF2-40B4-BE49-F238E27FC236}">
                <a16:creationId xmlns:a16="http://schemas.microsoft.com/office/drawing/2014/main" id="{641E9488-EFA0-1F41-8018-272AC2882929}"/>
              </a:ext>
            </a:extLst>
          </p:cNvPr>
          <p:cNvSpPr>
            <a:spLocks noChangeArrowheads="1"/>
          </p:cNvSpPr>
          <p:nvPr/>
        </p:nvSpPr>
        <p:spPr bwMode="auto">
          <a:xfrm>
            <a:off x="4203087" y="1456384"/>
            <a:ext cx="584917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GB" sz="1600" b="1" i="1">
                <a:solidFill>
                  <a:srgbClr val="222222"/>
                </a:solidFill>
                <a:latin typeface="Roboto Light" panose="02000000000000000000" pitchFamily="2" charset="0"/>
                <a:ea typeface="Times New Roman" panose="02020603050405020304" pitchFamily="18" charset="0"/>
                <a:cs typeface="Calibri" panose="020F0502020204030204" pitchFamily="34" charset="0"/>
              </a:rPr>
              <a:t>Scouting Algorithm</a:t>
            </a:r>
            <a:r>
              <a:rPr lang="en-GB" sz="1600" i="1">
                <a:solidFill>
                  <a:srgbClr val="222222"/>
                </a:solidFill>
                <a:latin typeface="Roboto Light" panose="02000000000000000000" pitchFamily="2" charset="0"/>
                <a:ea typeface="Times New Roman" panose="02020603050405020304" pitchFamily="18" charset="0"/>
                <a:cs typeface="Calibri" panose="020F0502020204030204" pitchFamily="34" charset="0"/>
              </a:rPr>
              <a:t> works on the same basis of the marketing one, but the main difference is that it should receive in input clips of new songs published on </a:t>
            </a:r>
            <a:r>
              <a:rPr lang="en-GB" sz="1600" i="1" err="1">
                <a:solidFill>
                  <a:srgbClr val="222222"/>
                </a:solidFill>
                <a:latin typeface="Roboto Light" panose="02000000000000000000" pitchFamily="2" charset="0"/>
                <a:ea typeface="Times New Roman" panose="02020603050405020304" pitchFamily="18" charset="0"/>
                <a:cs typeface="Calibri" panose="020F0502020204030204" pitchFamily="34" charset="0"/>
              </a:rPr>
              <a:t>TikTok</a:t>
            </a:r>
            <a:r>
              <a:rPr lang="en-GB" sz="1600" i="1">
                <a:solidFill>
                  <a:srgbClr val="222222"/>
                </a:solidFill>
                <a:latin typeface="Roboto Light" panose="02000000000000000000" pitchFamily="2" charset="0"/>
                <a:ea typeface="Times New Roman" panose="02020603050405020304" pitchFamily="18" charset="0"/>
                <a:cs typeface="Calibri" panose="020F0502020204030204" pitchFamily="34" charset="0"/>
              </a:rPr>
              <a:t>. </a:t>
            </a:r>
          </a:p>
          <a:p>
            <a:pPr algn="ctr"/>
            <a:r>
              <a:rPr lang="en-GB" sz="1600" i="1">
                <a:solidFill>
                  <a:srgbClr val="222222"/>
                </a:solidFill>
                <a:latin typeface="Roboto Light" panose="02000000000000000000" pitchFamily="2" charset="0"/>
                <a:ea typeface="Times New Roman" panose="02020603050405020304" pitchFamily="18" charset="0"/>
                <a:cs typeface="Calibri" panose="020F0502020204030204" pitchFamily="34" charset="0"/>
              </a:rPr>
              <a:t>The A&amp;R department can scout emerging artists from the platform before they go to the top of the charts. </a:t>
            </a:r>
          </a:p>
          <a:p>
            <a:pPr algn="ctr"/>
            <a:endParaRPr lang="en-GB" altLang="it-IT" sz="1600" b="1" i="1">
              <a:solidFill>
                <a:srgbClr val="222222"/>
              </a:solidFill>
              <a:latin typeface="Roboto Light" panose="02000000000000000000" pitchFamily="2" charset="0"/>
              <a:ea typeface="Times New Roman" panose="02020603050405020304" pitchFamily="18"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72" name="Donut 8">
            <a:extLst>
              <a:ext uri="{FF2B5EF4-FFF2-40B4-BE49-F238E27FC236}">
                <a16:creationId xmlns:a16="http://schemas.microsoft.com/office/drawing/2014/main" id="{4A36A17D-4567-4382-A303-CD33DE004A76}"/>
              </a:ext>
            </a:extLst>
          </p:cNvPr>
          <p:cNvSpPr/>
          <p:nvPr/>
        </p:nvSpPr>
        <p:spPr>
          <a:xfrm>
            <a:off x="6848144" y="-77119"/>
            <a:ext cx="265037" cy="30909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latin typeface="Roboto Light" panose="02000000000000000000" pitchFamily="2" charset="0"/>
            </a:endParaRPr>
          </a:p>
        </p:txBody>
      </p:sp>
      <p:sp>
        <p:nvSpPr>
          <p:cNvPr id="70" name="Rounded Rectangle 7">
            <a:extLst>
              <a:ext uri="{FF2B5EF4-FFF2-40B4-BE49-F238E27FC236}">
                <a16:creationId xmlns:a16="http://schemas.microsoft.com/office/drawing/2014/main" id="{6861A177-3624-4451-A2BE-E69D16B753D0}"/>
              </a:ext>
            </a:extLst>
          </p:cNvPr>
          <p:cNvSpPr/>
          <p:nvPr/>
        </p:nvSpPr>
        <p:spPr>
          <a:xfrm>
            <a:off x="5817387" y="401039"/>
            <a:ext cx="323680" cy="272535"/>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Roboto Light" panose="02000000000000000000" pitchFamily="2" charset="0"/>
            </a:endParaRPr>
          </a:p>
        </p:txBody>
      </p:sp>
      <p:sp>
        <p:nvSpPr>
          <p:cNvPr id="60" name="Rectangle 3">
            <a:extLst>
              <a:ext uri="{FF2B5EF4-FFF2-40B4-BE49-F238E27FC236}">
                <a16:creationId xmlns:a16="http://schemas.microsoft.com/office/drawing/2014/main" id="{08F23106-19C0-3F44-9CD3-27AB00778E46}"/>
              </a:ext>
            </a:extLst>
          </p:cNvPr>
          <p:cNvSpPr>
            <a:spLocks noChangeArrowheads="1"/>
          </p:cNvSpPr>
          <p:nvPr/>
        </p:nvSpPr>
        <p:spPr bwMode="auto">
          <a:xfrm>
            <a:off x="4203087" y="1699312"/>
            <a:ext cx="5849174"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GB" sz="1600" b="1" i="1">
                <a:solidFill>
                  <a:srgbClr val="222222"/>
                </a:solidFill>
                <a:latin typeface="Roboto Light" panose="02000000000000000000" pitchFamily="2" charset="0"/>
                <a:ea typeface="Times New Roman" panose="02020603050405020304" pitchFamily="18" charset="0"/>
                <a:cs typeface="Calibri" panose="020F0502020204030204" pitchFamily="34" charset="0"/>
              </a:rPr>
              <a:t>Marketing Algorithm </a:t>
            </a:r>
            <a:r>
              <a:rPr lang="en-GB" sz="1600" i="1">
                <a:solidFill>
                  <a:srgbClr val="222222"/>
                </a:solidFill>
                <a:latin typeface="Roboto Light" panose="02000000000000000000" pitchFamily="2" charset="0"/>
                <a:ea typeface="Times New Roman" panose="02020603050405020304" pitchFamily="18" charset="0"/>
                <a:cs typeface="Calibri" panose="020F0502020204030204" pitchFamily="34" charset="0"/>
              </a:rPr>
              <a:t>makes it possible to optimize a specific part of the process of releasing songs to </a:t>
            </a:r>
            <a:r>
              <a:rPr lang="en-GB" sz="1600" i="1" err="1">
                <a:solidFill>
                  <a:srgbClr val="222222"/>
                </a:solidFill>
                <a:latin typeface="Roboto Light" panose="02000000000000000000" pitchFamily="2" charset="0"/>
                <a:ea typeface="Times New Roman" panose="02020603050405020304" pitchFamily="18" charset="0"/>
                <a:cs typeface="Calibri" panose="020F0502020204030204" pitchFamily="34" charset="0"/>
              </a:rPr>
              <a:t>TikTok</a:t>
            </a:r>
            <a:r>
              <a:rPr lang="en-GB" sz="1600" i="1">
                <a:solidFill>
                  <a:srgbClr val="222222"/>
                </a:solidFill>
                <a:latin typeface="Roboto Light" panose="02000000000000000000" pitchFamily="2" charset="0"/>
                <a:ea typeface="Times New Roman" panose="02020603050405020304" pitchFamily="18" charset="0"/>
                <a:cs typeface="Calibri" panose="020F0502020204030204" pitchFamily="34" charset="0"/>
              </a:rPr>
              <a:t>: </a:t>
            </a:r>
            <a:r>
              <a:rPr lang="en-GB" sz="1600" b="1" i="1">
                <a:solidFill>
                  <a:srgbClr val="222222"/>
                </a:solidFill>
                <a:latin typeface="Roboto Light" panose="02000000000000000000" pitchFamily="2" charset="0"/>
                <a:ea typeface="Times New Roman" panose="02020603050405020304" pitchFamily="18" charset="0"/>
                <a:cs typeface="Calibri" panose="020F0502020204030204" pitchFamily="34" charset="0"/>
              </a:rPr>
              <a:t>the choice of the 30 seconds snippet. </a:t>
            </a: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it-IT" sz="1600" i="1">
              <a:solidFill>
                <a:srgbClr val="222222"/>
              </a:solidFill>
              <a:latin typeface="Roboto Light" panose="02000000000000000000" pitchFamily="2" charset="0"/>
              <a:cs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4" name="Rettangolo 3">
            <a:extLst>
              <a:ext uri="{FF2B5EF4-FFF2-40B4-BE49-F238E27FC236}">
                <a16:creationId xmlns:a16="http://schemas.microsoft.com/office/drawing/2014/main" id="{499D673F-BF41-4DB5-8AF7-5E4AFFAC65F4}"/>
              </a:ext>
            </a:extLst>
          </p:cNvPr>
          <p:cNvSpPr/>
          <p:nvPr/>
        </p:nvSpPr>
        <p:spPr>
          <a:xfrm>
            <a:off x="0" y="-13119"/>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2"/>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5</a:t>
            </a:r>
          </a:p>
        </p:txBody>
      </p:sp>
      <p:sp>
        <p:nvSpPr>
          <p:cNvPr id="7" name="CasellaDiTesto 6">
            <a:extLst>
              <a:ext uri="{FF2B5EF4-FFF2-40B4-BE49-F238E27FC236}">
                <a16:creationId xmlns:a16="http://schemas.microsoft.com/office/drawing/2014/main" id="{571B143C-408F-4C3A-A9E0-A9BB202E88DF}"/>
              </a:ext>
            </a:extLst>
          </p:cNvPr>
          <p:cNvSpPr txBox="1"/>
          <p:nvPr/>
        </p:nvSpPr>
        <p:spPr>
          <a:xfrm>
            <a:off x="7431" y="31851"/>
            <a:ext cx="12192000" cy="461665"/>
          </a:xfrm>
          <a:prstGeom prst="rect">
            <a:avLst/>
          </a:prstGeom>
          <a:noFill/>
        </p:spPr>
        <p:txBody>
          <a:bodyPr wrap="square" rtlCol="0">
            <a:spAutoFit/>
          </a:bodyPr>
          <a:lstStyle/>
          <a:p>
            <a:r>
              <a:rPr lang="it-IT" sz="2400" err="1">
                <a:solidFill>
                  <a:schemeClr val="bg1"/>
                </a:solidFill>
                <a:latin typeface="Bahnschrift SemiBold SemiConden" panose="020B0502040204020203" pitchFamily="34" charset="0"/>
                <a:ea typeface="Roboto Light" panose="02000000000000000000" pitchFamily="2" charset="0"/>
              </a:rPr>
              <a:t>Underlying</a:t>
            </a:r>
            <a:r>
              <a:rPr lang="it-IT" sz="2400">
                <a:solidFill>
                  <a:schemeClr val="bg1"/>
                </a:solidFill>
                <a:latin typeface="Bahnschrift SemiBold SemiConden" panose="020B0502040204020203" pitchFamily="34" charset="0"/>
                <a:ea typeface="Roboto Light" panose="02000000000000000000" pitchFamily="2" charset="0"/>
              </a:rPr>
              <a:t> Technologies</a:t>
            </a:r>
          </a:p>
        </p:txBody>
      </p:sp>
      <p:grpSp>
        <p:nvGrpSpPr>
          <p:cNvPr id="13" name="Gruppo 12">
            <a:extLst>
              <a:ext uri="{FF2B5EF4-FFF2-40B4-BE49-F238E27FC236}">
                <a16:creationId xmlns:a16="http://schemas.microsoft.com/office/drawing/2014/main" id="{5926C055-1606-4299-A2C5-E98D3C735A9D}"/>
              </a:ext>
            </a:extLst>
          </p:cNvPr>
          <p:cNvGrpSpPr/>
          <p:nvPr/>
        </p:nvGrpSpPr>
        <p:grpSpPr>
          <a:xfrm>
            <a:off x="4110964" y="3958060"/>
            <a:ext cx="1647014" cy="2242943"/>
            <a:chOff x="4110964" y="3958060"/>
            <a:chExt cx="1647014" cy="2242943"/>
          </a:xfrm>
        </p:grpSpPr>
        <p:sp>
          <p:nvSpPr>
            <p:cNvPr id="69" name="Freeform: Shape 4">
              <a:extLst>
                <a:ext uri="{FF2B5EF4-FFF2-40B4-BE49-F238E27FC236}">
                  <a16:creationId xmlns:a16="http://schemas.microsoft.com/office/drawing/2014/main" id="{0B39DC66-9342-4952-B744-C18743508EEC}"/>
                </a:ext>
              </a:extLst>
            </p:cNvPr>
            <p:cNvSpPr/>
            <p:nvPr/>
          </p:nvSpPr>
          <p:spPr>
            <a:xfrm rot="10800000" flipV="1">
              <a:off x="4110964" y="3958060"/>
              <a:ext cx="1647014" cy="1285549"/>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rgbClr val="F25151"/>
            </a:solidFill>
            <a:ln w="25400" cap="flat">
              <a:solidFill>
                <a:schemeClr val="bg1"/>
              </a:solidFill>
              <a:prstDash val="solid"/>
              <a:miter/>
            </a:ln>
          </p:spPr>
          <p:txBody>
            <a:bodyPr rtlCol="0" anchor="ctr"/>
            <a:lstStyle/>
            <a:p>
              <a:endParaRPr lang="en-US">
                <a:latin typeface="Roboto Light" panose="02000000000000000000" pitchFamily="2" charset="0"/>
                <a:ea typeface="Roboto Light" panose="02000000000000000000" pitchFamily="2" charset="0"/>
              </a:endParaRPr>
            </a:p>
          </p:txBody>
        </p:sp>
        <p:sp>
          <p:nvSpPr>
            <p:cNvPr id="75" name="TextBox 74">
              <a:extLst>
                <a:ext uri="{FF2B5EF4-FFF2-40B4-BE49-F238E27FC236}">
                  <a16:creationId xmlns:a16="http://schemas.microsoft.com/office/drawing/2014/main" id="{E20790B5-BCFD-4F15-8548-FFBE39E241FC}"/>
                </a:ext>
              </a:extLst>
            </p:cNvPr>
            <p:cNvSpPr txBox="1"/>
            <p:nvPr/>
          </p:nvSpPr>
          <p:spPr>
            <a:xfrm>
              <a:off x="4337716" y="5924004"/>
              <a:ext cx="1187813" cy="276999"/>
            </a:xfrm>
            <a:prstGeom prst="rect">
              <a:avLst/>
            </a:prstGeom>
            <a:noFill/>
          </p:spPr>
          <p:txBody>
            <a:bodyPr wrap="square" lIns="0" rIns="0" rtlCol="0">
              <a:spAutoFit/>
            </a:bodyPr>
            <a:lstStyle/>
            <a:p>
              <a:r>
                <a:rPr lang="en-IN"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Model creation</a:t>
              </a:r>
              <a:endParaRPr lang="ko-KR" altLang="en-US" sz="1200" b="1">
                <a:solidFill>
                  <a:schemeClr val="tx1">
                    <a:lumMod val="75000"/>
                    <a:lumOff val="25000"/>
                  </a:schemeClr>
                </a:solidFill>
                <a:latin typeface="Roboto Light" panose="02000000000000000000" pitchFamily="2" charset="0"/>
                <a:cs typeface="Calibri" pitchFamily="34" charset="0"/>
              </a:endParaRPr>
            </a:p>
          </p:txBody>
        </p:sp>
        <p:cxnSp>
          <p:nvCxnSpPr>
            <p:cNvPr id="76" name="Elbow Connector 30">
              <a:extLst>
                <a:ext uri="{FF2B5EF4-FFF2-40B4-BE49-F238E27FC236}">
                  <a16:creationId xmlns:a16="http://schemas.microsoft.com/office/drawing/2014/main" id="{E4958E9F-3D5D-4E06-99C6-3368F8B5BF49}"/>
                </a:ext>
              </a:extLst>
            </p:cNvPr>
            <p:cNvCxnSpPr>
              <a:cxnSpLocks/>
            </p:cNvCxnSpPr>
            <p:nvPr/>
          </p:nvCxnSpPr>
          <p:spPr>
            <a:xfrm rot="16200000" flipV="1">
              <a:off x="4653226" y="5570808"/>
              <a:ext cx="557646" cy="851"/>
            </a:xfrm>
            <a:prstGeom prst="bentConnector3">
              <a:avLst>
                <a:gd name="adj1" fmla="val 50000"/>
              </a:avLst>
            </a:prstGeom>
            <a:ln w="25400">
              <a:solidFill>
                <a:srgbClr val="D20000">
                  <a:alpha val="70000"/>
                </a:srgb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85" name="Graphic 84" descr="Brain">
              <a:extLst>
                <a:ext uri="{FF2B5EF4-FFF2-40B4-BE49-F238E27FC236}">
                  <a16:creationId xmlns:a16="http://schemas.microsoft.com/office/drawing/2014/main" id="{8B0B70CE-BE6D-4B28-844E-397293A8C9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15668" y="4387325"/>
              <a:ext cx="609422" cy="511307"/>
            </a:xfrm>
            <a:prstGeom prst="rect">
              <a:avLst/>
            </a:prstGeom>
          </p:spPr>
        </p:pic>
      </p:grpSp>
      <p:grpSp>
        <p:nvGrpSpPr>
          <p:cNvPr id="8" name="Gruppo 7">
            <a:extLst>
              <a:ext uri="{FF2B5EF4-FFF2-40B4-BE49-F238E27FC236}">
                <a16:creationId xmlns:a16="http://schemas.microsoft.com/office/drawing/2014/main" id="{54641712-D6E6-4A75-B585-C8E790C5E814}"/>
              </a:ext>
            </a:extLst>
          </p:cNvPr>
          <p:cNvGrpSpPr/>
          <p:nvPr/>
        </p:nvGrpSpPr>
        <p:grpSpPr>
          <a:xfrm>
            <a:off x="676027" y="3231668"/>
            <a:ext cx="3768053" cy="2341284"/>
            <a:chOff x="676027" y="3231668"/>
            <a:chExt cx="3768053" cy="2341284"/>
          </a:xfrm>
        </p:grpSpPr>
        <p:sp>
          <p:nvSpPr>
            <p:cNvPr id="68" name="Freeform: Shape 3">
              <a:extLst>
                <a:ext uri="{FF2B5EF4-FFF2-40B4-BE49-F238E27FC236}">
                  <a16:creationId xmlns:a16="http://schemas.microsoft.com/office/drawing/2014/main" id="{872E482F-C802-4444-9997-DDA23AEE41EB}"/>
                </a:ext>
              </a:extLst>
            </p:cNvPr>
            <p:cNvSpPr/>
            <p:nvPr/>
          </p:nvSpPr>
          <p:spPr>
            <a:xfrm>
              <a:off x="3455870" y="4287403"/>
              <a:ext cx="988210" cy="1285549"/>
            </a:xfrm>
            <a:custGeom>
              <a:avLst/>
              <a:gdLst>
                <a:gd name="connsiteX0" fmla="*/ 1580 w 442678"/>
                <a:gd name="connsiteY0" fmla="*/ 362575 h 590237"/>
                <a:gd name="connsiteX1" fmla="*/ 1580 w 442678"/>
                <a:gd name="connsiteY1" fmla="*/ 299335 h 590237"/>
                <a:gd name="connsiteX2" fmla="*/ 27579 w 442678"/>
                <a:gd name="connsiteY2" fmla="*/ 257175 h 590237"/>
                <a:gd name="connsiteX3" fmla="*/ 56388 w 442678"/>
                <a:gd name="connsiteY3" fmla="*/ 259986 h 590237"/>
                <a:gd name="connsiteX4" fmla="*/ 130871 w 442678"/>
                <a:gd name="connsiteY4" fmla="*/ 274039 h 590237"/>
                <a:gd name="connsiteX5" fmla="*/ 132979 w 442678"/>
                <a:gd name="connsiteY5" fmla="*/ 171450 h 590237"/>
                <a:gd name="connsiteX6" fmla="*/ 64820 w 442678"/>
                <a:gd name="connsiteY6" fmla="*/ 172855 h 590237"/>
                <a:gd name="connsiteX7" fmla="*/ 34606 w 442678"/>
                <a:gd name="connsiteY7" fmla="*/ 189719 h 590237"/>
                <a:gd name="connsiteX8" fmla="*/ 2986 w 442678"/>
                <a:gd name="connsiteY8" fmla="*/ 152478 h 590237"/>
                <a:gd name="connsiteX9" fmla="*/ 2283 w 442678"/>
                <a:gd name="connsiteY9" fmla="*/ 12648 h 590237"/>
                <a:gd name="connsiteX10" fmla="*/ 17742 w 442678"/>
                <a:gd name="connsiteY10" fmla="*/ 0 h 590237"/>
                <a:gd name="connsiteX11" fmla="*/ 146329 w 442678"/>
                <a:gd name="connsiteY11" fmla="*/ 0 h 590237"/>
                <a:gd name="connsiteX12" fmla="*/ 184976 w 442678"/>
                <a:gd name="connsiteY12" fmla="*/ 22485 h 590237"/>
                <a:gd name="connsiteX13" fmla="*/ 180760 w 442678"/>
                <a:gd name="connsiteY13" fmla="*/ 59726 h 590237"/>
                <a:gd name="connsiteX14" fmla="*/ 155464 w 442678"/>
                <a:gd name="connsiteY14" fmla="*/ 105400 h 590237"/>
                <a:gd name="connsiteX15" fmla="*/ 212380 w 442678"/>
                <a:gd name="connsiteY15" fmla="*/ 148262 h 590237"/>
                <a:gd name="connsiteX16" fmla="*/ 281241 w 442678"/>
                <a:gd name="connsiteY16" fmla="*/ 123669 h 590237"/>
                <a:gd name="connsiteX17" fmla="*/ 276322 w 442678"/>
                <a:gd name="connsiteY17" fmla="*/ 67456 h 590237"/>
                <a:gd name="connsiteX18" fmla="*/ 256648 w 442678"/>
                <a:gd name="connsiteY18" fmla="*/ 30917 h 590237"/>
                <a:gd name="connsiteX19" fmla="*/ 300915 w 442678"/>
                <a:gd name="connsiteY19" fmla="*/ 0 h 590237"/>
                <a:gd name="connsiteX20" fmla="*/ 429503 w 442678"/>
                <a:gd name="connsiteY20" fmla="*/ 0 h 590237"/>
                <a:gd name="connsiteX21" fmla="*/ 445664 w 442678"/>
                <a:gd name="connsiteY21" fmla="*/ 15459 h 590237"/>
                <a:gd name="connsiteX22" fmla="*/ 444961 w 442678"/>
                <a:gd name="connsiteY22" fmla="*/ 144046 h 590237"/>
                <a:gd name="connsiteX23" fmla="*/ 425287 w 442678"/>
                <a:gd name="connsiteY23" fmla="*/ 181990 h 590237"/>
                <a:gd name="connsiteX24" fmla="*/ 383830 w 442678"/>
                <a:gd name="connsiteY24" fmla="*/ 177774 h 590237"/>
                <a:gd name="connsiteX25" fmla="*/ 339562 w 442678"/>
                <a:gd name="connsiteY25" fmla="*/ 153884 h 590237"/>
                <a:gd name="connsiteX26" fmla="*/ 296699 w 442678"/>
                <a:gd name="connsiteY26" fmla="*/ 205881 h 590237"/>
                <a:gd name="connsiteX27" fmla="*/ 319887 w 442678"/>
                <a:gd name="connsiteY27" fmla="*/ 279660 h 590237"/>
                <a:gd name="connsiteX28" fmla="*/ 376100 w 442678"/>
                <a:gd name="connsiteY28" fmla="*/ 276147 h 590237"/>
                <a:gd name="connsiteX29" fmla="*/ 409126 w 442678"/>
                <a:gd name="connsiteY29" fmla="*/ 254364 h 590237"/>
                <a:gd name="connsiteX30" fmla="*/ 443556 w 442678"/>
                <a:gd name="connsiteY30" fmla="*/ 298632 h 590237"/>
                <a:gd name="connsiteX31" fmla="*/ 444259 w 442678"/>
                <a:gd name="connsiteY31" fmla="*/ 430030 h 590237"/>
                <a:gd name="connsiteX32" fmla="*/ 425989 w 442678"/>
                <a:gd name="connsiteY32" fmla="*/ 442678 h 590237"/>
                <a:gd name="connsiteX33" fmla="*/ 307942 w 442678"/>
                <a:gd name="connsiteY33" fmla="*/ 442678 h 590237"/>
                <a:gd name="connsiteX34" fmla="*/ 279835 w 442678"/>
                <a:gd name="connsiteY34" fmla="*/ 450408 h 590237"/>
                <a:gd name="connsiteX35" fmla="*/ 278430 w 442678"/>
                <a:gd name="connsiteY35" fmla="*/ 486244 h 590237"/>
                <a:gd name="connsiteX36" fmla="*/ 281241 w 442678"/>
                <a:gd name="connsiteY36" fmla="*/ 571266 h 590237"/>
                <a:gd name="connsiteX37" fmla="*/ 150545 w 442678"/>
                <a:gd name="connsiteY37" fmla="*/ 558618 h 590237"/>
                <a:gd name="connsiteX38" fmla="*/ 157572 w 442678"/>
                <a:gd name="connsiteY38" fmla="*/ 491162 h 590237"/>
                <a:gd name="connsiteX39" fmla="*/ 175139 w 442678"/>
                <a:gd name="connsiteY39" fmla="*/ 464461 h 590237"/>
                <a:gd name="connsiteX40" fmla="*/ 137195 w 442678"/>
                <a:gd name="connsiteY40" fmla="*/ 443381 h 590237"/>
                <a:gd name="connsiteX41" fmla="*/ 21958 w 442678"/>
                <a:gd name="connsiteY41" fmla="*/ 444084 h 590237"/>
                <a:gd name="connsiteX42" fmla="*/ 175 w 442678"/>
                <a:gd name="connsiteY42" fmla="*/ 423706 h 590237"/>
                <a:gd name="connsiteX43" fmla="*/ 1580 w 442678"/>
                <a:gd name="connsiteY43" fmla="*/ 362575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678" h="590237">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rgbClr val="FFD8D8"/>
            </a:solidFill>
            <a:ln w="25400" cap="flat">
              <a:solidFill>
                <a:schemeClr val="bg1"/>
              </a:solidFill>
              <a:prstDash val="solid"/>
              <a:miter/>
            </a:ln>
          </p:spPr>
          <p:txBody>
            <a:bodyPr rtlCol="0" anchor="ctr"/>
            <a:lstStyle/>
            <a:p>
              <a:endParaRPr lang="en-US">
                <a:latin typeface="Roboto Light" panose="02000000000000000000" pitchFamily="2" charset="0"/>
                <a:ea typeface="Roboto Light" panose="02000000000000000000" pitchFamily="2" charset="0"/>
              </a:endParaRPr>
            </a:p>
          </p:txBody>
        </p:sp>
        <p:pic>
          <p:nvPicPr>
            <p:cNvPr id="84" name="Graphic 83" descr="Bar chart">
              <a:extLst>
                <a:ext uri="{FF2B5EF4-FFF2-40B4-BE49-F238E27FC236}">
                  <a16:creationId xmlns:a16="http://schemas.microsoft.com/office/drawing/2014/main" id="{6625F33B-D363-4250-AF44-3BA7C021D5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5372" y="4775128"/>
              <a:ext cx="489077" cy="477175"/>
            </a:xfrm>
            <a:prstGeom prst="rect">
              <a:avLst/>
            </a:prstGeom>
          </p:spPr>
        </p:pic>
        <p:sp>
          <p:nvSpPr>
            <p:cNvPr id="77" name="TextBox 76">
              <a:extLst>
                <a:ext uri="{FF2B5EF4-FFF2-40B4-BE49-F238E27FC236}">
                  <a16:creationId xmlns:a16="http://schemas.microsoft.com/office/drawing/2014/main" id="{B8C85E30-88DF-48D8-9FD0-D432403FC508}"/>
                </a:ext>
              </a:extLst>
            </p:cNvPr>
            <p:cNvSpPr txBox="1"/>
            <p:nvPr/>
          </p:nvSpPr>
          <p:spPr>
            <a:xfrm>
              <a:off x="676027" y="3231668"/>
              <a:ext cx="2244444" cy="276999"/>
            </a:xfrm>
            <a:prstGeom prst="rect">
              <a:avLst/>
            </a:prstGeom>
            <a:noFill/>
          </p:spPr>
          <p:txBody>
            <a:bodyPr wrap="square" lIns="0" rIns="0" rtlCol="0">
              <a:spAutoFit/>
            </a:bodyPr>
            <a:lstStyle/>
            <a:p>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Get Attributes (Feature Selection)</a:t>
              </a:r>
              <a:endParaRPr lang="ko-KR" altLang="en-US" sz="1200" b="1">
                <a:solidFill>
                  <a:schemeClr val="tx1">
                    <a:lumMod val="75000"/>
                    <a:lumOff val="25000"/>
                  </a:schemeClr>
                </a:solidFill>
                <a:latin typeface="Roboto Light" panose="02000000000000000000" pitchFamily="2" charset="0"/>
                <a:cs typeface="Calibri" pitchFamily="34" charset="0"/>
              </a:endParaRPr>
            </a:p>
          </p:txBody>
        </p:sp>
        <p:cxnSp>
          <p:nvCxnSpPr>
            <p:cNvPr id="78" name="Elbow Connector 43">
              <a:extLst>
                <a:ext uri="{FF2B5EF4-FFF2-40B4-BE49-F238E27FC236}">
                  <a16:creationId xmlns:a16="http://schemas.microsoft.com/office/drawing/2014/main" id="{0F4570F6-734F-4B91-B425-ED398C0AAADC}"/>
                </a:ext>
              </a:extLst>
            </p:cNvPr>
            <p:cNvCxnSpPr>
              <a:cxnSpLocks/>
            </p:cNvCxnSpPr>
            <p:nvPr/>
          </p:nvCxnSpPr>
          <p:spPr>
            <a:xfrm>
              <a:off x="2971763" y="3355021"/>
              <a:ext cx="1010504" cy="745123"/>
            </a:xfrm>
            <a:prstGeom prst="bentConnector3">
              <a:avLst>
                <a:gd name="adj1" fmla="val 50000"/>
              </a:avLst>
            </a:prstGeom>
            <a:ln w="25400">
              <a:solidFill>
                <a:srgbClr val="C00000">
                  <a:alpha val="7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9DEF352E-2997-49AC-9734-73D4E7881FDE}"/>
              </a:ext>
            </a:extLst>
          </p:cNvPr>
          <p:cNvGrpSpPr/>
          <p:nvPr/>
        </p:nvGrpSpPr>
        <p:grpSpPr>
          <a:xfrm>
            <a:off x="569497" y="3959765"/>
            <a:ext cx="3225773" cy="2425809"/>
            <a:chOff x="569497" y="3959765"/>
            <a:chExt cx="3225773" cy="2425809"/>
          </a:xfrm>
        </p:grpSpPr>
        <p:sp>
          <p:nvSpPr>
            <p:cNvPr id="67" name="Freeform: Shape 2">
              <a:extLst>
                <a:ext uri="{FF2B5EF4-FFF2-40B4-BE49-F238E27FC236}">
                  <a16:creationId xmlns:a16="http://schemas.microsoft.com/office/drawing/2014/main" id="{806D4684-009E-47AE-BA90-BEC40FAE6D8C}"/>
                </a:ext>
              </a:extLst>
            </p:cNvPr>
            <p:cNvSpPr/>
            <p:nvPr/>
          </p:nvSpPr>
          <p:spPr>
            <a:xfrm>
              <a:off x="2148256" y="3959765"/>
              <a:ext cx="1647014" cy="1285549"/>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rgbClr val="D20000"/>
            </a:solidFill>
            <a:ln w="25400" cap="flat">
              <a:solidFill>
                <a:schemeClr val="bg1"/>
              </a:solidFill>
              <a:prstDash val="solid"/>
              <a:miter/>
            </a:ln>
          </p:spPr>
          <p:txBody>
            <a:bodyPr rtlCol="0" anchor="ctr"/>
            <a:lstStyle/>
            <a:p>
              <a:endParaRPr lang="en-US">
                <a:latin typeface="Roboto Light" panose="02000000000000000000" pitchFamily="2" charset="0"/>
                <a:ea typeface="Roboto Light" panose="02000000000000000000" pitchFamily="2" charset="0"/>
              </a:endParaRPr>
            </a:p>
          </p:txBody>
        </p:sp>
        <p:pic>
          <p:nvPicPr>
            <p:cNvPr id="87" name="Picture 86">
              <a:extLst>
                <a:ext uri="{FF2B5EF4-FFF2-40B4-BE49-F238E27FC236}">
                  <a16:creationId xmlns:a16="http://schemas.microsoft.com/office/drawing/2014/main" id="{243DC250-9BCA-484F-8588-4769939313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4517" y="4411741"/>
              <a:ext cx="387620" cy="378187"/>
            </a:xfrm>
            <a:prstGeom prst="rect">
              <a:avLst/>
            </a:prstGeom>
          </p:spPr>
        </p:pic>
        <p:cxnSp>
          <p:nvCxnSpPr>
            <p:cNvPr id="73" name="Elbow Connector 14">
              <a:extLst>
                <a:ext uri="{FF2B5EF4-FFF2-40B4-BE49-F238E27FC236}">
                  <a16:creationId xmlns:a16="http://schemas.microsoft.com/office/drawing/2014/main" id="{12FE0D0C-BA2B-44ED-B290-508B58F54620}"/>
                </a:ext>
              </a:extLst>
            </p:cNvPr>
            <p:cNvCxnSpPr>
              <a:cxnSpLocks/>
            </p:cNvCxnSpPr>
            <p:nvPr/>
          </p:nvCxnSpPr>
          <p:spPr>
            <a:xfrm flipV="1">
              <a:off x="1915548" y="5378441"/>
              <a:ext cx="1067988" cy="626285"/>
            </a:xfrm>
            <a:prstGeom prst="bentConnector3">
              <a:avLst>
                <a:gd name="adj1" fmla="val 50000"/>
              </a:avLst>
            </a:prstGeom>
            <a:ln w="25400">
              <a:solidFill>
                <a:srgbClr val="C00000">
                  <a:alpha val="7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1029452-75E3-4D96-AC18-23B4E657FEF1}"/>
                </a:ext>
              </a:extLst>
            </p:cNvPr>
            <p:cNvSpPr txBox="1"/>
            <p:nvPr/>
          </p:nvSpPr>
          <p:spPr>
            <a:xfrm>
              <a:off x="569497" y="5739243"/>
              <a:ext cx="1766804" cy="646331"/>
            </a:xfrm>
            <a:prstGeom prst="rect">
              <a:avLst/>
            </a:prstGeom>
            <a:noFill/>
          </p:spPr>
          <p:txBody>
            <a:bodyPr wrap="square" lIns="0" rIns="0" rtlCol="0">
              <a:spAutoFit/>
            </a:bodyPr>
            <a:lstStyle/>
            <a:p>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Successful and unsuccessful song </a:t>
              </a:r>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sym typeface="Wingdings" panose="05000000000000000000" pitchFamily="2" charset="2"/>
                </a:rPr>
                <a:t></a:t>
              </a:r>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Spotify API</a:t>
              </a:r>
              <a:endParaRPr lang="ko-KR" altLang="en-US" sz="1200" b="1">
                <a:solidFill>
                  <a:schemeClr val="tx1">
                    <a:lumMod val="75000"/>
                    <a:lumOff val="25000"/>
                  </a:schemeClr>
                </a:solidFill>
                <a:latin typeface="Roboto Light" panose="02000000000000000000" pitchFamily="2" charset="0"/>
                <a:cs typeface="Calibri" pitchFamily="34" charset="0"/>
              </a:endParaRPr>
            </a:p>
          </p:txBody>
        </p:sp>
      </p:grpSp>
      <p:grpSp>
        <p:nvGrpSpPr>
          <p:cNvPr id="14" name="Gruppo 13">
            <a:extLst>
              <a:ext uri="{FF2B5EF4-FFF2-40B4-BE49-F238E27FC236}">
                <a16:creationId xmlns:a16="http://schemas.microsoft.com/office/drawing/2014/main" id="{EBB0AAB6-FAFA-45C6-B860-2F084C2E298B}"/>
              </a:ext>
            </a:extLst>
          </p:cNvPr>
          <p:cNvGrpSpPr/>
          <p:nvPr/>
        </p:nvGrpSpPr>
        <p:grpSpPr>
          <a:xfrm>
            <a:off x="5391655" y="3051314"/>
            <a:ext cx="3394538" cy="2521638"/>
            <a:chOff x="5391655" y="3051314"/>
            <a:chExt cx="3394538" cy="2521638"/>
          </a:xfrm>
        </p:grpSpPr>
        <p:sp>
          <p:nvSpPr>
            <p:cNvPr id="71" name="Freeform: Shape 9">
              <a:extLst>
                <a:ext uri="{FF2B5EF4-FFF2-40B4-BE49-F238E27FC236}">
                  <a16:creationId xmlns:a16="http://schemas.microsoft.com/office/drawing/2014/main" id="{FC5A1C66-ED95-4763-A8D8-A7415B05514E}"/>
                </a:ext>
              </a:extLst>
            </p:cNvPr>
            <p:cNvSpPr/>
            <p:nvPr/>
          </p:nvSpPr>
          <p:spPr>
            <a:xfrm rot="5400000">
              <a:off x="5246993" y="4110679"/>
              <a:ext cx="1606935" cy="1317612"/>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rgbClr val="FD8B93"/>
            </a:solidFill>
            <a:ln w="25400" cap="flat">
              <a:solidFill>
                <a:schemeClr val="bg1"/>
              </a:solidFill>
              <a:prstDash val="solid"/>
              <a:miter/>
            </a:ln>
          </p:spPr>
          <p:txBody>
            <a:bodyPr rtlCol="0" anchor="ctr"/>
            <a:lstStyle/>
            <a:p>
              <a:endParaRPr lang="en-US">
                <a:latin typeface="Roboto Light" panose="02000000000000000000" pitchFamily="2" charset="0"/>
                <a:ea typeface="Roboto Light" panose="02000000000000000000" pitchFamily="2" charset="0"/>
              </a:endParaRPr>
            </a:p>
          </p:txBody>
        </p:sp>
        <p:sp>
          <p:nvSpPr>
            <p:cNvPr id="79" name="TextBox 78">
              <a:extLst>
                <a:ext uri="{FF2B5EF4-FFF2-40B4-BE49-F238E27FC236}">
                  <a16:creationId xmlns:a16="http://schemas.microsoft.com/office/drawing/2014/main" id="{89A30209-51CD-410E-B1FC-A704913D3FAC}"/>
                </a:ext>
              </a:extLst>
            </p:cNvPr>
            <p:cNvSpPr txBox="1"/>
            <p:nvPr/>
          </p:nvSpPr>
          <p:spPr>
            <a:xfrm>
              <a:off x="6894272" y="3051314"/>
              <a:ext cx="1891921" cy="276999"/>
            </a:xfrm>
            <a:prstGeom prst="rect">
              <a:avLst/>
            </a:prstGeom>
            <a:noFill/>
          </p:spPr>
          <p:txBody>
            <a:bodyPr wrap="square" lIns="0" rIns="0" rtlCol="0">
              <a:spAutoFit/>
            </a:bodyPr>
            <a:lstStyle/>
            <a:p>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Sony Song</a:t>
              </a:r>
              <a:endParaRPr lang="ko-KR" altLang="en-US" sz="1200" b="1">
                <a:solidFill>
                  <a:schemeClr val="tx1">
                    <a:lumMod val="75000"/>
                    <a:lumOff val="25000"/>
                  </a:schemeClr>
                </a:solidFill>
                <a:latin typeface="Roboto Light" panose="02000000000000000000" pitchFamily="2" charset="0"/>
                <a:cs typeface="Calibri" pitchFamily="34" charset="0"/>
              </a:endParaRPr>
            </a:p>
          </p:txBody>
        </p:sp>
        <p:cxnSp>
          <p:nvCxnSpPr>
            <p:cNvPr id="80" name="Elbow Connector 55">
              <a:extLst>
                <a:ext uri="{FF2B5EF4-FFF2-40B4-BE49-F238E27FC236}">
                  <a16:creationId xmlns:a16="http://schemas.microsoft.com/office/drawing/2014/main" id="{656AFE8E-B4F5-430D-93AD-35AF236DDD36}"/>
                </a:ext>
              </a:extLst>
            </p:cNvPr>
            <p:cNvCxnSpPr>
              <a:cxnSpLocks/>
            </p:cNvCxnSpPr>
            <p:nvPr/>
          </p:nvCxnSpPr>
          <p:spPr>
            <a:xfrm flipV="1">
              <a:off x="5891796" y="3176709"/>
              <a:ext cx="843810" cy="692387"/>
            </a:xfrm>
            <a:prstGeom prst="bentConnector3">
              <a:avLst>
                <a:gd name="adj1" fmla="val 50000"/>
              </a:avLst>
            </a:prstGeom>
            <a:ln w="25400">
              <a:solidFill>
                <a:srgbClr val="C00000">
                  <a:alpha val="70000"/>
                </a:srgb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3EAEFF01-322C-459F-9DF6-8A4A59CC62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4264" y="4418824"/>
              <a:ext cx="718813" cy="701321"/>
            </a:xfrm>
            <a:prstGeom prst="rect">
              <a:avLst/>
            </a:prstGeom>
          </p:spPr>
        </p:pic>
      </p:grpSp>
      <p:grpSp>
        <p:nvGrpSpPr>
          <p:cNvPr id="12" name="Group 11">
            <a:extLst>
              <a:ext uri="{FF2B5EF4-FFF2-40B4-BE49-F238E27FC236}">
                <a16:creationId xmlns:a16="http://schemas.microsoft.com/office/drawing/2014/main" id="{44D9D3EA-C8D5-D845-BB4D-2BCF225D4526}"/>
              </a:ext>
            </a:extLst>
          </p:cNvPr>
          <p:cNvGrpSpPr/>
          <p:nvPr/>
        </p:nvGrpSpPr>
        <p:grpSpPr>
          <a:xfrm>
            <a:off x="6379862" y="3966017"/>
            <a:ext cx="3398888" cy="2461177"/>
            <a:chOff x="6233326" y="3845665"/>
            <a:chExt cx="3398888" cy="2461177"/>
          </a:xfrm>
        </p:grpSpPr>
        <p:sp>
          <p:nvSpPr>
            <p:cNvPr id="81" name="Freeform: Shape 2">
              <a:extLst>
                <a:ext uri="{FF2B5EF4-FFF2-40B4-BE49-F238E27FC236}">
                  <a16:creationId xmlns:a16="http://schemas.microsoft.com/office/drawing/2014/main" id="{A3CF9BF6-4D11-4205-BE83-95A57EA27715}"/>
                </a:ext>
              </a:extLst>
            </p:cNvPr>
            <p:cNvSpPr/>
            <p:nvPr/>
          </p:nvSpPr>
          <p:spPr>
            <a:xfrm rot="5400000">
              <a:off x="6088664" y="3990327"/>
              <a:ext cx="1606935" cy="1317612"/>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rgbClr val="D20000"/>
            </a:solidFill>
            <a:ln w="25400" cap="flat">
              <a:solidFill>
                <a:schemeClr val="bg1"/>
              </a:solidFill>
              <a:prstDash val="solid"/>
              <a:miter/>
            </a:ln>
          </p:spPr>
          <p:txBody>
            <a:bodyPr rtlCol="0" anchor="ctr"/>
            <a:lstStyle/>
            <a:p>
              <a:endParaRPr lang="en-US">
                <a:latin typeface="Roboto Light" panose="02000000000000000000" pitchFamily="2" charset="0"/>
                <a:ea typeface="Roboto Light" panose="02000000000000000000" pitchFamily="2" charset="0"/>
              </a:endParaRPr>
            </a:p>
          </p:txBody>
        </p:sp>
        <p:cxnSp>
          <p:nvCxnSpPr>
            <p:cNvPr id="82" name="Elbow Connector 55">
              <a:extLst>
                <a:ext uri="{FF2B5EF4-FFF2-40B4-BE49-F238E27FC236}">
                  <a16:creationId xmlns:a16="http://schemas.microsoft.com/office/drawing/2014/main" id="{78B768CC-EB56-44B6-B8BB-8ADF88DC4949}"/>
                </a:ext>
              </a:extLst>
            </p:cNvPr>
            <p:cNvCxnSpPr>
              <a:cxnSpLocks/>
            </p:cNvCxnSpPr>
            <p:nvPr/>
          </p:nvCxnSpPr>
          <p:spPr>
            <a:xfrm>
              <a:off x="6743304" y="5597525"/>
              <a:ext cx="807634" cy="589612"/>
            </a:xfrm>
            <a:prstGeom prst="bentConnector3">
              <a:avLst>
                <a:gd name="adj1" fmla="val 50000"/>
              </a:avLst>
            </a:prstGeom>
            <a:ln w="25400">
              <a:solidFill>
                <a:srgbClr val="D20000">
                  <a:alpha val="7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6836408-62FA-4C32-B9D7-69D9B951347F}"/>
                </a:ext>
              </a:extLst>
            </p:cNvPr>
            <p:cNvSpPr txBox="1"/>
            <p:nvPr/>
          </p:nvSpPr>
          <p:spPr>
            <a:xfrm>
              <a:off x="7740293" y="6029843"/>
              <a:ext cx="1891921" cy="276999"/>
            </a:xfrm>
            <a:prstGeom prst="rect">
              <a:avLst/>
            </a:prstGeom>
            <a:noFill/>
          </p:spPr>
          <p:txBody>
            <a:bodyPr wrap="square" lIns="0" rIns="0" rtlCol="0">
              <a:spAutoFit/>
            </a:bodyPr>
            <a:lstStyle/>
            <a:p>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Selected Audio Clip</a:t>
              </a:r>
              <a:endParaRPr lang="ko-KR" altLang="en-US" sz="1200" b="1">
                <a:solidFill>
                  <a:schemeClr val="tx1">
                    <a:lumMod val="75000"/>
                    <a:lumOff val="25000"/>
                  </a:schemeClr>
                </a:solidFill>
                <a:latin typeface="Roboto Light" panose="02000000000000000000" pitchFamily="2" charset="0"/>
                <a:cs typeface="Calibri" pitchFamily="34" charset="0"/>
              </a:endParaRPr>
            </a:p>
          </p:txBody>
        </p:sp>
        <p:pic>
          <p:nvPicPr>
            <p:cNvPr id="86" name="Graphic 85" descr="Scissors">
              <a:extLst>
                <a:ext uri="{FF2B5EF4-FFF2-40B4-BE49-F238E27FC236}">
                  <a16:creationId xmlns:a16="http://schemas.microsoft.com/office/drawing/2014/main" id="{CD0BEEC6-37E3-4C41-9433-1FD1C62097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6897659" y="4825967"/>
              <a:ext cx="286954" cy="279971"/>
            </a:xfrm>
            <a:prstGeom prst="rect">
              <a:avLst/>
            </a:prstGeom>
          </p:spPr>
        </p:pic>
        <p:pic>
          <p:nvPicPr>
            <p:cNvPr id="89" name="Picture 88">
              <a:extLst>
                <a:ext uri="{FF2B5EF4-FFF2-40B4-BE49-F238E27FC236}">
                  <a16:creationId xmlns:a16="http://schemas.microsoft.com/office/drawing/2014/main" id="{957E1695-962F-406C-AA83-AEC354060BF9}"/>
                </a:ext>
              </a:extLst>
            </p:cNvPr>
            <p:cNvPicPr>
              <a:picLocks noChangeAspect="1"/>
            </p:cNvPicPr>
            <p:nvPr/>
          </p:nvPicPr>
          <p:blipFill>
            <a:blip r:embed="rId11"/>
            <a:stretch>
              <a:fillRect/>
            </a:stretch>
          </p:blipFill>
          <p:spPr>
            <a:xfrm>
              <a:off x="6674700" y="4413535"/>
              <a:ext cx="442314" cy="466355"/>
            </a:xfrm>
            <a:prstGeom prst="rect">
              <a:avLst/>
            </a:prstGeom>
          </p:spPr>
        </p:pic>
      </p:grpSp>
      <p:pic>
        <p:nvPicPr>
          <p:cNvPr id="61" name="Picture 60">
            <a:extLst>
              <a:ext uri="{FF2B5EF4-FFF2-40B4-BE49-F238E27FC236}">
                <a16:creationId xmlns:a16="http://schemas.microsoft.com/office/drawing/2014/main" id="{56A5D3C9-5916-0649-BA1D-532C1CABA0E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161737" y="690815"/>
            <a:ext cx="1672589" cy="2248104"/>
          </a:xfrm>
          <a:prstGeom prst="rect">
            <a:avLst/>
          </a:prstGeom>
        </p:spPr>
      </p:pic>
      <p:grpSp>
        <p:nvGrpSpPr>
          <p:cNvPr id="39" name="Group 38">
            <a:extLst>
              <a:ext uri="{FF2B5EF4-FFF2-40B4-BE49-F238E27FC236}">
                <a16:creationId xmlns:a16="http://schemas.microsoft.com/office/drawing/2014/main" id="{B427125A-C1B9-DA4B-9746-07A5D4B90114}"/>
              </a:ext>
            </a:extLst>
          </p:cNvPr>
          <p:cNvGrpSpPr/>
          <p:nvPr/>
        </p:nvGrpSpPr>
        <p:grpSpPr>
          <a:xfrm>
            <a:off x="297808" y="3423499"/>
            <a:ext cx="3482968" cy="1912954"/>
            <a:chOff x="238918" y="3413184"/>
            <a:chExt cx="3482968" cy="1912954"/>
          </a:xfrm>
        </p:grpSpPr>
        <p:sp>
          <p:nvSpPr>
            <p:cNvPr id="95" name="Freeform: Shape 2">
              <a:extLst>
                <a:ext uri="{FF2B5EF4-FFF2-40B4-BE49-F238E27FC236}">
                  <a16:creationId xmlns:a16="http://schemas.microsoft.com/office/drawing/2014/main" id="{1D256375-876E-DD4C-A1EE-3EEFF2E6CF71}"/>
                </a:ext>
              </a:extLst>
            </p:cNvPr>
            <p:cNvSpPr/>
            <p:nvPr/>
          </p:nvSpPr>
          <p:spPr>
            <a:xfrm>
              <a:off x="2056633" y="4026741"/>
              <a:ext cx="1665253" cy="1299397"/>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rgbClr val="D20000"/>
            </a:solidFill>
            <a:ln w="25400" cap="flat">
              <a:solidFill>
                <a:schemeClr val="bg1"/>
              </a:solidFill>
              <a:prstDash val="solid"/>
              <a:miter/>
            </a:ln>
          </p:spPr>
          <p:txBody>
            <a:bodyPr rtlCol="0" anchor="ctr"/>
            <a:lstStyle/>
            <a:p>
              <a:endParaRPr lang="en-US">
                <a:latin typeface="Roboto Light" panose="02000000000000000000" pitchFamily="2" charset="0"/>
                <a:ea typeface="Roboto Light" panose="02000000000000000000" pitchFamily="2" charset="0"/>
              </a:endParaRPr>
            </a:p>
          </p:txBody>
        </p:sp>
        <p:pic>
          <p:nvPicPr>
            <p:cNvPr id="99" name="Graphic 98" descr="Music note">
              <a:extLst>
                <a:ext uri="{FF2B5EF4-FFF2-40B4-BE49-F238E27FC236}">
                  <a16:creationId xmlns:a16="http://schemas.microsoft.com/office/drawing/2014/main" id="{5A597CE2-5830-374F-B3AC-CA1FFAA1CAD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33766" y="4417385"/>
              <a:ext cx="553370" cy="539743"/>
            </a:xfrm>
            <a:prstGeom prst="rect">
              <a:avLst/>
            </a:prstGeom>
          </p:spPr>
        </p:pic>
        <p:cxnSp>
          <p:nvCxnSpPr>
            <p:cNvPr id="103" name="Elbow Connector 43">
              <a:extLst>
                <a:ext uri="{FF2B5EF4-FFF2-40B4-BE49-F238E27FC236}">
                  <a16:creationId xmlns:a16="http://schemas.microsoft.com/office/drawing/2014/main" id="{13BE6492-3AA8-444E-8B3F-FB1D4A608588}"/>
                </a:ext>
              </a:extLst>
            </p:cNvPr>
            <p:cNvCxnSpPr>
              <a:cxnSpLocks/>
            </p:cNvCxnSpPr>
            <p:nvPr/>
          </p:nvCxnSpPr>
          <p:spPr>
            <a:xfrm>
              <a:off x="1220599" y="3571598"/>
              <a:ext cx="1665252" cy="327121"/>
            </a:xfrm>
            <a:prstGeom prst="bentConnector3">
              <a:avLst>
                <a:gd name="adj1" fmla="val 50000"/>
              </a:avLst>
            </a:prstGeom>
            <a:ln w="25400">
              <a:solidFill>
                <a:srgbClr val="C00000">
                  <a:alpha val="7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10ADA85-33F5-7945-83EA-2561057C3E83}"/>
                </a:ext>
              </a:extLst>
            </p:cNvPr>
            <p:cNvSpPr txBox="1"/>
            <p:nvPr/>
          </p:nvSpPr>
          <p:spPr>
            <a:xfrm>
              <a:off x="238918" y="3413184"/>
              <a:ext cx="974250" cy="1015663"/>
            </a:xfrm>
            <a:prstGeom prst="rect">
              <a:avLst/>
            </a:prstGeom>
            <a:noFill/>
          </p:spPr>
          <p:txBody>
            <a:bodyPr wrap="square" lIns="0" rIns="0" rtlCol="0">
              <a:spAutoFit/>
            </a:bodyPr>
            <a:lstStyle/>
            <a:p>
              <a:pPr algn="ctr"/>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TikTok successful and unsuccessful Song</a:t>
              </a:r>
              <a:endParaRPr lang="ko-KR" altLang="en-US" sz="1200" b="1">
                <a:solidFill>
                  <a:schemeClr val="tx1">
                    <a:lumMod val="75000"/>
                    <a:lumOff val="25000"/>
                  </a:schemeClr>
                </a:solidFill>
                <a:latin typeface="Roboto Light" panose="02000000000000000000" pitchFamily="2" charset="0"/>
                <a:cs typeface="Calibri" pitchFamily="34" charset="0"/>
              </a:endParaRPr>
            </a:p>
          </p:txBody>
        </p:sp>
      </p:grpSp>
      <p:grpSp>
        <p:nvGrpSpPr>
          <p:cNvPr id="40" name="Group 39">
            <a:extLst>
              <a:ext uri="{FF2B5EF4-FFF2-40B4-BE49-F238E27FC236}">
                <a16:creationId xmlns:a16="http://schemas.microsoft.com/office/drawing/2014/main" id="{39CC3141-3CE1-E048-A985-BEF91C49AAD9}"/>
              </a:ext>
            </a:extLst>
          </p:cNvPr>
          <p:cNvGrpSpPr/>
          <p:nvPr/>
        </p:nvGrpSpPr>
        <p:grpSpPr>
          <a:xfrm>
            <a:off x="1669297" y="4368223"/>
            <a:ext cx="2767473" cy="1874796"/>
            <a:chOff x="1610407" y="4357908"/>
            <a:chExt cx="2767473" cy="1874796"/>
          </a:xfrm>
        </p:grpSpPr>
        <p:sp>
          <p:nvSpPr>
            <p:cNvPr id="96" name="Freeform: Shape 3">
              <a:extLst>
                <a:ext uri="{FF2B5EF4-FFF2-40B4-BE49-F238E27FC236}">
                  <a16:creationId xmlns:a16="http://schemas.microsoft.com/office/drawing/2014/main" id="{24220FC6-9D43-0E46-808F-C70CD85F8DF8}"/>
                </a:ext>
              </a:extLst>
            </p:cNvPr>
            <p:cNvSpPr/>
            <p:nvPr/>
          </p:nvSpPr>
          <p:spPr>
            <a:xfrm>
              <a:off x="3378727" y="4357908"/>
              <a:ext cx="999153" cy="1299397"/>
            </a:xfrm>
            <a:custGeom>
              <a:avLst/>
              <a:gdLst>
                <a:gd name="connsiteX0" fmla="*/ 1580 w 442678"/>
                <a:gd name="connsiteY0" fmla="*/ 362575 h 590237"/>
                <a:gd name="connsiteX1" fmla="*/ 1580 w 442678"/>
                <a:gd name="connsiteY1" fmla="*/ 299335 h 590237"/>
                <a:gd name="connsiteX2" fmla="*/ 27579 w 442678"/>
                <a:gd name="connsiteY2" fmla="*/ 257175 h 590237"/>
                <a:gd name="connsiteX3" fmla="*/ 56388 w 442678"/>
                <a:gd name="connsiteY3" fmla="*/ 259986 h 590237"/>
                <a:gd name="connsiteX4" fmla="*/ 130871 w 442678"/>
                <a:gd name="connsiteY4" fmla="*/ 274039 h 590237"/>
                <a:gd name="connsiteX5" fmla="*/ 132979 w 442678"/>
                <a:gd name="connsiteY5" fmla="*/ 171450 h 590237"/>
                <a:gd name="connsiteX6" fmla="*/ 64820 w 442678"/>
                <a:gd name="connsiteY6" fmla="*/ 172855 h 590237"/>
                <a:gd name="connsiteX7" fmla="*/ 34606 w 442678"/>
                <a:gd name="connsiteY7" fmla="*/ 189719 h 590237"/>
                <a:gd name="connsiteX8" fmla="*/ 2986 w 442678"/>
                <a:gd name="connsiteY8" fmla="*/ 152478 h 590237"/>
                <a:gd name="connsiteX9" fmla="*/ 2283 w 442678"/>
                <a:gd name="connsiteY9" fmla="*/ 12648 h 590237"/>
                <a:gd name="connsiteX10" fmla="*/ 17742 w 442678"/>
                <a:gd name="connsiteY10" fmla="*/ 0 h 590237"/>
                <a:gd name="connsiteX11" fmla="*/ 146329 w 442678"/>
                <a:gd name="connsiteY11" fmla="*/ 0 h 590237"/>
                <a:gd name="connsiteX12" fmla="*/ 184976 w 442678"/>
                <a:gd name="connsiteY12" fmla="*/ 22485 h 590237"/>
                <a:gd name="connsiteX13" fmla="*/ 180760 w 442678"/>
                <a:gd name="connsiteY13" fmla="*/ 59726 h 590237"/>
                <a:gd name="connsiteX14" fmla="*/ 155464 w 442678"/>
                <a:gd name="connsiteY14" fmla="*/ 105400 h 590237"/>
                <a:gd name="connsiteX15" fmla="*/ 212380 w 442678"/>
                <a:gd name="connsiteY15" fmla="*/ 148262 h 590237"/>
                <a:gd name="connsiteX16" fmla="*/ 281241 w 442678"/>
                <a:gd name="connsiteY16" fmla="*/ 123669 h 590237"/>
                <a:gd name="connsiteX17" fmla="*/ 276322 w 442678"/>
                <a:gd name="connsiteY17" fmla="*/ 67456 h 590237"/>
                <a:gd name="connsiteX18" fmla="*/ 256648 w 442678"/>
                <a:gd name="connsiteY18" fmla="*/ 30917 h 590237"/>
                <a:gd name="connsiteX19" fmla="*/ 300915 w 442678"/>
                <a:gd name="connsiteY19" fmla="*/ 0 h 590237"/>
                <a:gd name="connsiteX20" fmla="*/ 429503 w 442678"/>
                <a:gd name="connsiteY20" fmla="*/ 0 h 590237"/>
                <a:gd name="connsiteX21" fmla="*/ 445664 w 442678"/>
                <a:gd name="connsiteY21" fmla="*/ 15459 h 590237"/>
                <a:gd name="connsiteX22" fmla="*/ 444961 w 442678"/>
                <a:gd name="connsiteY22" fmla="*/ 144046 h 590237"/>
                <a:gd name="connsiteX23" fmla="*/ 425287 w 442678"/>
                <a:gd name="connsiteY23" fmla="*/ 181990 h 590237"/>
                <a:gd name="connsiteX24" fmla="*/ 383830 w 442678"/>
                <a:gd name="connsiteY24" fmla="*/ 177774 h 590237"/>
                <a:gd name="connsiteX25" fmla="*/ 339562 w 442678"/>
                <a:gd name="connsiteY25" fmla="*/ 153884 h 590237"/>
                <a:gd name="connsiteX26" fmla="*/ 296699 w 442678"/>
                <a:gd name="connsiteY26" fmla="*/ 205881 h 590237"/>
                <a:gd name="connsiteX27" fmla="*/ 319887 w 442678"/>
                <a:gd name="connsiteY27" fmla="*/ 279660 h 590237"/>
                <a:gd name="connsiteX28" fmla="*/ 376100 w 442678"/>
                <a:gd name="connsiteY28" fmla="*/ 276147 h 590237"/>
                <a:gd name="connsiteX29" fmla="*/ 409126 w 442678"/>
                <a:gd name="connsiteY29" fmla="*/ 254364 h 590237"/>
                <a:gd name="connsiteX30" fmla="*/ 443556 w 442678"/>
                <a:gd name="connsiteY30" fmla="*/ 298632 h 590237"/>
                <a:gd name="connsiteX31" fmla="*/ 444259 w 442678"/>
                <a:gd name="connsiteY31" fmla="*/ 430030 h 590237"/>
                <a:gd name="connsiteX32" fmla="*/ 425989 w 442678"/>
                <a:gd name="connsiteY32" fmla="*/ 442678 h 590237"/>
                <a:gd name="connsiteX33" fmla="*/ 307942 w 442678"/>
                <a:gd name="connsiteY33" fmla="*/ 442678 h 590237"/>
                <a:gd name="connsiteX34" fmla="*/ 279835 w 442678"/>
                <a:gd name="connsiteY34" fmla="*/ 450408 h 590237"/>
                <a:gd name="connsiteX35" fmla="*/ 278430 w 442678"/>
                <a:gd name="connsiteY35" fmla="*/ 486244 h 590237"/>
                <a:gd name="connsiteX36" fmla="*/ 281241 w 442678"/>
                <a:gd name="connsiteY36" fmla="*/ 571266 h 590237"/>
                <a:gd name="connsiteX37" fmla="*/ 150545 w 442678"/>
                <a:gd name="connsiteY37" fmla="*/ 558618 h 590237"/>
                <a:gd name="connsiteX38" fmla="*/ 157572 w 442678"/>
                <a:gd name="connsiteY38" fmla="*/ 491162 h 590237"/>
                <a:gd name="connsiteX39" fmla="*/ 175139 w 442678"/>
                <a:gd name="connsiteY39" fmla="*/ 464461 h 590237"/>
                <a:gd name="connsiteX40" fmla="*/ 137195 w 442678"/>
                <a:gd name="connsiteY40" fmla="*/ 443381 h 590237"/>
                <a:gd name="connsiteX41" fmla="*/ 21958 w 442678"/>
                <a:gd name="connsiteY41" fmla="*/ 444084 h 590237"/>
                <a:gd name="connsiteX42" fmla="*/ 175 w 442678"/>
                <a:gd name="connsiteY42" fmla="*/ 423706 h 590237"/>
                <a:gd name="connsiteX43" fmla="*/ 1580 w 442678"/>
                <a:gd name="connsiteY43" fmla="*/ 362575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678" h="590237">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rgbClr val="FFD8D8"/>
            </a:solidFill>
            <a:ln w="25400" cap="flat">
              <a:solidFill>
                <a:schemeClr val="bg1"/>
              </a:solidFill>
              <a:prstDash val="solid"/>
              <a:miter/>
            </a:ln>
          </p:spPr>
          <p:txBody>
            <a:bodyPr rtlCol="0" anchor="ctr"/>
            <a:lstStyle/>
            <a:p>
              <a:endParaRPr lang="en-US">
                <a:latin typeface="Roboto Light" panose="02000000000000000000" pitchFamily="2" charset="0"/>
                <a:ea typeface="Roboto Light" panose="02000000000000000000" pitchFamily="2" charset="0"/>
              </a:endParaRPr>
            </a:p>
          </p:txBody>
        </p:sp>
        <p:pic>
          <p:nvPicPr>
            <p:cNvPr id="100" name="Graphic 99" descr="Signal">
              <a:extLst>
                <a:ext uri="{FF2B5EF4-FFF2-40B4-BE49-F238E27FC236}">
                  <a16:creationId xmlns:a16="http://schemas.microsoft.com/office/drawing/2014/main" id="{C5B5669F-E9F0-0A40-A4AD-5D2471FE86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89685" y="4774646"/>
              <a:ext cx="460071" cy="448741"/>
            </a:xfrm>
            <a:prstGeom prst="rect">
              <a:avLst/>
            </a:prstGeom>
          </p:spPr>
        </p:pic>
        <p:cxnSp>
          <p:nvCxnSpPr>
            <p:cNvPr id="107" name="Elbow Connector 43">
              <a:extLst>
                <a:ext uri="{FF2B5EF4-FFF2-40B4-BE49-F238E27FC236}">
                  <a16:creationId xmlns:a16="http://schemas.microsoft.com/office/drawing/2014/main" id="{CF2039FF-9A73-3B41-A8CD-9D879CF3D3F2}"/>
                </a:ext>
              </a:extLst>
            </p:cNvPr>
            <p:cNvCxnSpPr>
              <a:cxnSpLocks/>
            </p:cNvCxnSpPr>
            <p:nvPr/>
          </p:nvCxnSpPr>
          <p:spPr>
            <a:xfrm rot="10800000" flipV="1">
              <a:off x="2983537" y="5758669"/>
              <a:ext cx="894769" cy="331167"/>
            </a:xfrm>
            <a:prstGeom prst="bentConnector3">
              <a:avLst>
                <a:gd name="adj1" fmla="val 50000"/>
              </a:avLst>
            </a:prstGeom>
            <a:ln w="25400">
              <a:solidFill>
                <a:srgbClr val="C00000">
                  <a:alpha val="7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813D3DC-0D4A-D24A-8CFA-17D4CE535486}"/>
                </a:ext>
              </a:extLst>
            </p:cNvPr>
            <p:cNvSpPr txBox="1"/>
            <p:nvPr/>
          </p:nvSpPr>
          <p:spPr>
            <a:xfrm>
              <a:off x="1610407" y="5955705"/>
              <a:ext cx="1912872" cy="276999"/>
            </a:xfrm>
            <a:prstGeom prst="rect">
              <a:avLst/>
            </a:prstGeom>
            <a:noFill/>
          </p:spPr>
          <p:txBody>
            <a:bodyPr wrap="square" lIns="0" rIns="0" rtlCol="0">
              <a:spAutoFit/>
            </a:bodyPr>
            <a:lstStyle/>
            <a:p>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Feature Selection</a:t>
              </a:r>
              <a:endParaRPr lang="ko-KR" altLang="en-US" sz="1200" b="1">
                <a:solidFill>
                  <a:schemeClr val="tx1">
                    <a:lumMod val="75000"/>
                    <a:lumOff val="25000"/>
                  </a:schemeClr>
                </a:solidFill>
                <a:latin typeface="Roboto Light" panose="02000000000000000000" pitchFamily="2" charset="0"/>
                <a:cs typeface="Calibri" pitchFamily="34" charset="0"/>
              </a:endParaRPr>
            </a:p>
          </p:txBody>
        </p:sp>
      </p:grpSp>
      <p:grpSp>
        <p:nvGrpSpPr>
          <p:cNvPr id="41" name="Group 40">
            <a:extLst>
              <a:ext uri="{FF2B5EF4-FFF2-40B4-BE49-F238E27FC236}">
                <a16:creationId xmlns:a16="http://schemas.microsoft.com/office/drawing/2014/main" id="{99A59173-14EF-2647-A3DF-4CEA0DB737F7}"/>
              </a:ext>
            </a:extLst>
          </p:cNvPr>
          <p:cNvGrpSpPr/>
          <p:nvPr/>
        </p:nvGrpSpPr>
        <p:grpSpPr>
          <a:xfrm>
            <a:off x="4093611" y="3438196"/>
            <a:ext cx="4420009" cy="1898257"/>
            <a:chOff x="4034721" y="3427881"/>
            <a:chExt cx="4420009" cy="1898257"/>
          </a:xfrm>
        </p:grpSpPr>
        <p:sp>
          <p:nvSpPr>
            <p:cNvPr id="97" name="Freeform: Shape 2">
              <a:extLst>
                <a:ext uri="{FF2B5EF4-FFF2-40B4-BE49-F238E27FC236}">
                  <a16:creationId xmlns:a16="http://schemas.microsoft.com/office/drawing/2014/main" id="{02CE8C22-CE75-EA4E-A17D-5E3A64759E9F}"/>
                </a:ext>
              </a:extLst>
            </p:cNvPr>
            <p:cNvSpPr/>
            <p:nvPr/>
          </p:nvSpPr>
          <p:spPr>
            <a:xfrm>
              <a:off x="4034721" y="4026741"/>
              <a:ext cx="1665253" cy="1299397"/>
            </a:xfrm>
            <a:custGeom>
              <a:avLst/>
              <a:gdLst>
                <a:gd name="connsiteX0" fmla="*/ 510179 w 737797"/>
                <a:gd name="connsiteY0" fmla="*/ 592182 h 590237"/>
                <a:gd name="connsiteX1" fmla="*/ 449750 w 737797"/>
                <a:gd name="connsiteY1" fmla="*/ 592182 h 590237"/>
                <a:gd name="connsiteX2" fmla="*/ 408293 w 737797"/>
                <a:gd name="connsiteY2" fmla="*/ 569697 h 590237"/>
                <a:gd name="connsiteX3" fmla="*/ 412509 w 737797"/>
                <a:gd name="connsiteY3" fmla="*/ 532456 h 590237"/>
                <a:gd name="connsiteX4" fmla="*/ 438507 w 737797"/>
                <a:gd name="connsiteY4" fmla="*/ 486783 h 590237"/>
                <a:gd name="connsiteX5" fmla="*/ 378781 w 737797"/>
                <a:gd name="connsiteY5" fmla="*/ 443218 h 590237"/>
                <a:gd name="connsiteX6" fmla="*/ 314838 w 737797"/>
                <a:gd name="connsiteY6" fmla="*/ 465703 h 590237"/>
                <a:gd name="connsiteX7" fmla="*/ 319757 w 737797"/>
                <a:gd name="connsiteY7" fmla="*/ 526132 h 590237"/>
                <a:gd name="connsiteX8" fmla="*/ 338729 w 737797"/>
                <a:gd name="connsiteY8" fmla="*/ 558455 h 590237"/>
                <a:gd name="connsiteX9" fmla="*/ 298677 w 737797"/>
                <a:gd name="connsiteY9" fmla="*/ 591480 h 590237"/>
                <a:gd name="connsiteX10" fmla="*/ 161658 w 737797"/>
                <a:gd name="connsiteY10" fmla="*/ 592182 h 590237"/>
                <a:gd name="connsiteX11" fmla="*/ 149712 w 737797"/>
                <a:gd name="connsiteY11" fmla="*/ 573913 h 590237"/>
                <a:gd name="connsiteX12" fmla="*/ 149712 w 737797"/>
                <a:gd name="connsiteY12" fmla="*/ 458676 h 590237"/>
                <a:gd name="connsiteX13" fmla="*/ 141983 w 737797"/>
                <a:gd name="connsiteY13" fmla="*/ 427759 h 590237"/>
                <a:gd name="connsiteX14" fmla="*/ 108255 w 737797"/>
                <a:gd name="connsiteY14" fmla="*/ 426354 h 590237"/>
                <a:gd name="connsiteX15" fmla="*/ 55555 w 737797"/>
                <a:gd name="connsiteY15" fmla="*/ 450947 h 590237"/>
                <a:gd name="connsiteX16" fmla="*/ 4261 w 737797"/>
                <a:gd name="connsiteY16" fmla="*/ 398950 h 590237"/>
                <a:gd name="connsiteX17" fmla="*/ 35178 w 737797"/>
                <a:gd name="connsiteY17" fmla="*/ 299172 h 590237"/>
                <a:gd name="connsiteX18" fmla="*/ 102634 w 737797"/>
                <a:gd name="connsiteY18" fmla="*/ 306901 h 590237"/>
                <a:gd name="connsiteX19" fmla="*/ 128632 w 737797"/>
                <a:gd name="connsiteY19" fmla="*/ 324468 h 590237"/>
                <a:gd name="connsiteX20" fmla="*/ 149712 w 737797"/>
                <a:gd name="connsiteY20" fmla="*/ 289334 h 590237"/>
                <a:gd name="connsiteX21" fmla="*/ 149010 w 737797"/>
                <a:gd name="connsiteY21" fmla="*/ 174097 h 590237"/>
                <a:gd name="connsiteX22" fmla="*/ 174305 w 737797"/>
                <a:gd name="connsiteY22" fmla="*/ 148802 h 590237"/>
                <a:gd name="connsiteX23" fmla="*/ 286732 w 737797"/>
                <a:gd name="connsiteY23" fmla="*/ 149504 h 590237"/>
                <a:gd name="connsiteX24" fmla="*/ 310622 w 737797"/>
                <a:gd name="connsiteY24" fmla="*/ 144586 h 590237"/>
                <a:gd name="connsiteX25" fmla="*/ 314136 w 737797"/>
                <a:gd name="connsiteY25" fmla="*/ 108047 h 590237"/>
                <a:gd name="connsiteX26" fmla="*/ 311325 w 737797"/>
                <a:gd name="connsiteY26" fmla="*/ 23025 h 590237"/>
                <a:gd name="connsiteX27" fmla="*/ 439913 w 737797"/>
                <a:gd name="connsiteY27" fmla="*/ 32862 h 590237"/>
                <a:gd name="connsiteX28" fmla="*/ 433589 w 737797"/>
                <a:gd name="connsiteY28" fmla="*/ 104534 h 590237"/>
                <a:gd name="connsiteX29" fmla="*/ 416724 w 737797"/>
                <a:gd name="connsiteY29" fmla="*/ 128424 h 590237"/>
                <a:gd name="connsiteX30" fmla="*/ 451858 w 737797"/>
                <a:gd name="connsiteY30" fmla="*/ 149504 h 590237"/>
                <a:gd name="connsiteX31" fmla="*/ 572013 w 737797"/>
                <a:gd name="connsiteY31" fmla="*/ 148802 h 590237"/>
                <a:gd name="connsiteX32" fmla="*/ 590985 w 737797"/>
                <a:gd name="connsiteY32" fmla="*/ 168476 h 590237"/>
                <a:gd name="connsiteX33" fmla="*/ 590283 w 737797"/>
                <a:gd name="connsiteY33" fmla="*/ 283713 h 590237"/>
                <a:gd name="connsiteX34" fmla="*/ 597309 w 737797"/>
                <a:gd name="connsiteY34" fmla="*/ 312522 h 590237"/>
                <a:gd name="connsiteX35" fmla="*/ 633145 w 737797"/>
                <a:gd name="connsiteY35" fmla="*/ 314630 h 590237"/>
                <a:gd name="connsiteX36" fmla="*/ 719573 w 737797"/>
                <a:gd name="connsiteY36" fmla="*/ 312522 h 590237"/>
                <a:gd name="connsiteX37" fmla="*/ 694980 w 737797"/>
                <a:gd name="connsiteY37" fmla="*/ 448136 h 590237"/>
                <a:gd name="connsiteX38" fmla="*/ 636659 w 737797"/>
                <a:gd name="connsiteY38" fmla="*/ 433380 h 590237"/>
                <a:gd name="connsiteX39" fmla="*/ 612768 w 737797"/>
                <a:gd name="connsiteY39" fmla="*/ 417219 h 590237"/>
                <a:gd name="connsiteX40" fmla="*/ 590283 w 737797"/>
                <a:gd name="connsiteY40" fmla="*/ 451650 h 590237"/>
                <a:gd name="connsiteX41" fmla="*/ 590985 w 737797"/>
                <a:gd name="connsiteY41" fmla="*/ 569697 h 590237"/>
                <a:gd name="connsiteX42" fmla="*/ 567797 w 737797"/>
                <a:gd name="connsiteY42" fmla="*/ 593588 h 590237"/>
                <a:gd name="connsiteX43" fmla="*/ 510179 w 737797"/>
                <a:gd name="connsiteY43" fmla="*/ 592182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7797" h="590237">
                  <a:moveTo>
                    <a:pt x="510179" y="592182"/>
                  </a:moveTo>
                  <a:cubicBezTo>
                    <a:pt x="489802" y="592182"/>
                    <a:pt x="470127" y="592182"/>
                    <a:pt x="449750" y="592182"/>
                  </a:cubicBezTo>
                  <a:cubicBezTo>
                    <a:pt x="431481" y="592182"/>
                    <a:pt x="418833" y="583751"/>
                    <a:pt x="408293" y="569697"/>
                  </a:cubicBezTo>
                  <a:cubicBezTo>
                    <a:pt x="397753" y="555644"/>
                    <a:pt x="397753" y="543699"/>
                    <a:pt x="412509" y="532456"/>
                  </a:cubicBezTo>
                  <a:cubicBezTo>
                    <a:pt x="427264" y="521213"/>
                    <a:pt x="445534" y="509971"/>
                    <a:pt x="438507" y="486783"/>
                  </a:cubicBezTo>
                  <a:cubicBezTo>
                    <a:pt x="430778" y="460785"/>
                    <a:pt x="407590" y="445326"/>
                    <a:pt x="378781" y="443218"/>
                  </a:cubicBezTo>
                  <a:cubicBezTo>
                    <a:pt x="354188" y="441813"/>
                    <a:pt x="331702" y="444623"/>
                    <a:pt x="314838" y="465703"/>
                  </a:cubicBezTo>
                  <a:cubicBezTo>
                    <a:pt x="294461" y="490296"/>
                    <a:pt x="295164" y="504349"/>
                    <a:pt x="319757" y="526132"/>
                  </a:cubicBezTo>
                  <a:cubicBezTo>
                    <a:pt x="329594" y="534564"/>
                    <a:pt x="345053" y="540186"/>
                    <a:pt x="338729" y="558455"/>
                  </a:cubicBezTo>
                  <a:cubicBezTo>
                    <a:pt x="331702" y="576724"/>
                    <a:pt x="317649" y="590777"/>
                    <a:pt x="298677" y="591480"/>
                  </a:cubicBezTo>
                  <a:cubicBezTo>
                    <a:pt x="253004" y="593588"/>
                    <a:pt x="207331" y="591480"/>
                    <a:pt x="161658" y="592182"/>
                  </a:cubicBezTo>
                  <a:cubicBezTo>
                    <a:pt x="146199" y="592182"/>
                    <a:pt x="149712" y="581642"/>
                    <a:pt x="149712" y="573913"/>
                  </a:cubicBezTo>
                  <a:cubicBezTo>
                    <a:pt x="149712" y="535267"/>
                    <a:pt x="149712" y="497323"/>
                    <a:pt x="149712" y="458676"/>
                  </a:cubicBezTo>
                  <a:cubicBezTo>
                    <a:pt x="149712" y="447434"/>
                    <a:pt x="149712" y="436894"/>
                    <a:pt x="141983" y="427759"/>
                  </a:cubicBezTo>
                  <a:cubicBezTo>
                    <a:pt x="131443" y="415111"/>
                    <a:pt x="121606" y="407382"/>
                    <a:pt x="108255" y="426354"/>
                  </a:cubicBezTo>
                  <a:cubicBezTo>
                    <a:pt x="95607" y="443920"/>
                    <a:pt x="80149" y="459379"/>
                    <a:pt x="55555" y="450947"/>
                  </a:cubicBezTo>
                  <a:cubicBezTo>
                    <a:pt x="30259" y="442515"/>
                    <a:pt x="11288" y="426354"/>
                    <a:pt x="4261" y="398950"/>
                  </a:cubicBezTo>
                  <a:cubicBezTo>
                    <a:pt x="-6982" y="356087"/>
                    <a:pt x="4261" y="320954"/>
                    <a:pt x="35178" y="299172"/>
                  </a:cubicBezTo>
                  <a:cubicBezTo>
                    <a:pt x="61177" y="280902"/>
                    <a:pt x="80149" y="283713"/>
                    <a:pt x="102634" y="306901"/>
                  </a:cubicBezTo>
                  <a:cubicBezTo>
                    <a:pt x="109661" y="313928"/>
                    <a:pt x="111769" y="331494"/>
                    <a:pt x="128632" y="324468"/>
                  </a:cubicBezTo>
                  <a:cubicBezTo>
                    <a:pt x="143388" y="317441"/>
                    <a:pt x="149712" y="304793"/>
                    <a:pt x="149712" y="289334"/>
                  </a:cubicBezTo>
                  <a:cubicBezTo>
                    <a:pt x="149712" y="250688"/>
                    <a:pt x="151118" y="212744"/>
                    <a:pt x="149010" y="174097"/>
                  </a:cubicBezTo>
                  <a:cubicBezTo>
                    <a:pt x="148307" y="153720"/>
                    <a:pt x="153225" y="147396"/>
                    <a:pt x="174305" y="148802"/>
                  </a:cubicBezTo>
                  <a:cubicBezTo>
                    <a:pt x="211547" y="150910"/>
                    <a:pt x="249491" y="149504"/>
                    <a:pt x="286732" y="149504"/>
                  </a:cubicBezTo>
                  <a:cubicBezTo>
                    <a:pt x="295164" y="149504"/>
                    <a:pt x="302893" y="149504"/>
                    <a:pt x="310622" y="144586"/>
                  </a:cubicBezTo>
                  <a:cubicBezTo>
                    <a:pt x="330297" y="132640"/>
                    <a:pt x="331000" y="122803"/>
                    <a:pt x="314136" y="108047"/>
                  </a:cubicBezTo>
                  <a:cubicBezTo>
                    <a:pt x="281110" y="79941"/>
                    <a:pt x="280408" y="52537"/>
                    <a:pt x="311325" y="23025"/>
                  </a:cubicBezTo>
                  <a:cubicBezTo>
                    <a:pt x="346458" y="-11406"/>
                    <a:pt x="409698" y="-6487"/>
                    <a:pt x="439913" y="32862"/>
                  </a:cubicBezTo>
                  <a:cubicBezTo>
                    <a:pt x="460993" y="59563"/>
                    <a:pt x="458884" y="81346"/>
                    <a:pt x="433589" y="104534"/>
                  </a:cubicBezTo>
                  <a:cubicBezTo>
                    <a:pt x="426562" y="111560"/>
                    <a:pt x="410401" y="114371"/>
                    <a:pt x="416724" y="128424"/>
                  </a:cubicBezTo>
                  <a:cubicBezTo>
                    <a:pt x="423049" y="141775"/>
                    <a:pt x="434994" y="149504"/>
                    <a:pt x="451858" y="149504"/>
                  </a:cubicBezTo>
                  <a:cubicBezTo>
                    <a:pt x="491910" y="148802"/>
                    <a:pt x="531962" y="150207"/>
                    <a:pt x="572013" y="148802"/>
                  </a:cubicBezTo>
                  <a:cubicBezTo>
                    <a:pt x="588175" y="148099"/>
                    <a:pt x="591688" y="153720"/>
                    <a:pt x="590985" y="168476"/>
                  </a:cubicBezTo>
                  <a:cubicBezTo>
                    <a:pt x="589580" y="207123"/>
                    <a:pt x="590985" y="245067"/>
                    <a:pt x="590283" y="283713"/>
                  </a:cubicBezTo>
                  <a:cubicBezTo>
                    <a:pt x="590283" y="294253"/>
                    <a:pt x="590985" y="304090"/>
                    <a:pt x="597309" y="312522"/>
                  </a:cubicBezTo>
                  <a:cubicBezTo>
                    <a:pt x="607849" y="325873"/>
                    <a:pt x="617687" y="333602"/>
                    <a:pt x="633145" y="314630"/>
                  </a:cubicBezTo>
                  <a:cubicBezTo>
                    <a:pt x="661954" y="278794"/>
                    <a:pt x="687953" y="279497"/>
                    <a:pt x="719573" y="312522"/>
                  </a:cubicBezTo>
                  <a:cubicBezTo>
                    <a:pt x="756112" y="351872"/>
                    <a:pt x="742761" y="424948"/>
                    <a:pt x="694980" y="448136"/>
                  </a:cubicBezTo>
                  <a:cubicBezTo>
                    <a:pt x="671089" y="459379"/>
                    <a:pt x="653522" y="450947"/>
                    <a:pt x="636659" y="433380"/>
                  </a:cubicBezTo>
                  <a:cubicBezTo>
                    <a:pt x="630334" y="426354"/>
                    <a:pt x="627524" y="410895"/>
                    <a:pt x="612768" y="417219"/>
                  </a:cubicBezTo>
                  <a:cubicBezTo>
                    <a:pt x="598012" y="423543"/>
                    <a:pt x="590283" y="435488"/>
                    <a:pt x="590283" y="451650"/>
                  </a:cubicBezTo>
                  <a:cubicBezTo>
                    <a:pt x="590283" y="490999"/>
                    <a:pt x="588877" y="530348"/>
                    <a:pt x="590985" y="569697"/>
                  </a:cubicBezTo>
                  <a:cubicBezTo>
                    <a:pt x="591688" y="587967"/>
                    <a:pt x="587472" y="595696"/>
                    <a:pt x="567797" y="593588"/>
                  </a:cubicBezTo>
                  <a:cubicBezTo>
                    <a:pt x="548826" y="590777"/>
                    <a:pt x="529151" y="592182"/>
                    <a:pt x="510179" y="592182"/>
                  </a:cubicBezTo>
                  <a:close/>
                </a:path>
              </a:pathLst>
            </a:custGeom>
            <a:solidFill>
              <a:srgbClr val="F25151"/>
            </a:solidFill>
            <a:ln w="25400" cap="flat">
              <a:solidFill>
                <a:schemeClr val="bg1"/>
              </a:solidFill>
              <a:prstDash val="solid"/>
              <a:miter/>
            </a:ln>
          </p:spPr>
          <p:txBody>
            <a:bodyPr rtlCol="0" anchor="ctr"/>
            <a:lstStyle/>
            <a:p>
              <a:endParaRPr lang="en-US">
                <a:latin typeface="Roboto Light" panose="02000000000000000000" pitchFamily="2" charset="0"/>
                <a:ea typeface="Roboto Light" panose="02000000000000000000" pitchFamily="2" charset="0"/>
              </a:endParaRPr>
            </a:p>
          </p:txBody>
        </p:sp>
        <p:pic>
          <p:nvPicPr>
            <p:cNvPr id="101" name="Graphic 100" descr="Head with gears">
              <a:extLst>
                <a:ext uri="{FF2B5EF4-FFF2-40B4-BE49-F238E27FC236}">
                  <a16:creationId xmlns:a16="http://schemas.microsoft.com/office/drawing/2014/main" id="{1F48EA5E-622A-1E48-BD7E-0EEE6B05F88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63923" y="4524954"/>
              <a:ext cx="461096" cy="449741"/>
            </a:xfrm>
            <a:prstGeom prst="rect">
              <a:avLst/>
            </a:prstGeom>
          </p:spPr>
        </p:pic>
        <p:cxnSp>
          <p:nvCxnSpPr>
            <p:cNvPr id="108" name="Elbow Connector 43">
              <a:extLst>
                <a:ext uri="{FF2B5EF4-FFF2-40B4-BE49-F238E27FC236}">
                  <a16:creationId xmlns:a16="http://schemas.microsoft.com/office/drawing/2014/main" id="{42C11760-AFAA-7449-8D2E-C79BD8F0B812}"/>
                </a:ext>
              </a:extLst>
            </p:cNvPr>
            <p:cNvCxnSpPr>
              <a:cxnSpLocks/>
            </p:cNvCxnSpPr>
            <p:nvPr/>
          </p:nvCxnSpPr>
          <p:spPr>
            <a:xfrm rot="10800000" flipV="1">
              <a:off x="4922014" y="3554510"/>
              <a:ext cx="1496119" cy="328412"/>
            </a:xfrm>
            <a:prstGeom prst="bentConnector3">
              <a:avLst>
                <a:gd name="adj1" fmla="val 50000"/>
              </a:avLst>
            </a:prstGeom>
            <a:ln w="25400">
              <a:solidFill>
                <a:srgbClr val="C00000">
                  <a:alpha val="7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6F3C7335-A834-3742-A7BE-B54F5425163D}"/>
                </a:ext>
              </a:extLst>
            </p:cNvPr>
            <p:cNvSpPr txBox="1"/>
            <p:nvPr/>
          </p:nvSpPr>
          <p:spPr>
            <a:xfrm>
              <a:off x="6541858" y="3427881"/>
              <a:ext cx="1912872" cy="276999"/>
            </a:xfrm>
            <a:prstGeom prst="rect">
              <a:avLst/>
            </a:prstGeom>
            <a:noFill/>
          </p:spPr>
          <p:txBody>
            <a:bodyPr wrap="square" lIns="0" rIns="0" rtlCol="0">
              <a:spAutoFit/>
            </a:bodyPr>
            <a:lstStyle/>
            <a:p>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Model Creation</a:t>
              </a:r>
              <a:endParaRPr lang="ko-KR" altLang="en-US" sz="1200" b="1">
                <a:solidFill>
                  <a:schemeClr val="tx1">
                    <a:lumMod val="75000"/>
                    <a:lumOff val="25000"/>
                  </a:schemeClr>
                </a:solidFill>
                <a:latin typeface="Roboto Light" panose="02000000000000000000" pitchFamily="2" charset="0"/>
                <a:cs typeface="Calibri" pitchFamily="34" charset="0"/>
              </a:endParaRPr>
            </a:p>
          </p:txBody>
        </p:sp>
      </p:grpSp>
      <p:grpSp>
        <p:nvGrpSpPr>
          <p:cNvPr id="42" name="Group 41">
            <a:extLst>
              <a:ext uri="{FF2B5EF4-FFF2-40B4-BE49-F238E27FC236}">
                <a16:creationId xmlns:a16="http://schemas.microsoft.com/office/drawing/2014/main" id="{2645C194-8998-8748-A163-BD619152683A}"/>
              </a:ext>
            </a:extLst>
          </p:cNvPr>
          <p:cNvGrpSpPr/>
          <p:nvPr/>
        </p:nvGrpSpPr>
        <p:grpSpPr>
          <a:xfrm>
            <a:off x="5396624" y="4037056"/>
            <a:ext cx="4531839" cy="1935180"/>
            <a:chOff x="5337734" y="4026741"/>
            <a:chExt cx="4531839" cy="1935180"/>
          </a:xfrm>
        </p:grpSpPr>
        <p:sp>
          <p:nvSpPr>
            <p:cNvPr id="98" name="Freeform: Shape 3">
              <a:extLst>
                <a:ext uri="{FF2B5EF4-FFF2-40B4-BE49-F238E27FC236}">
                  <a16:creationId xmlns:a16="http://schemas.microsoft.com/office/drawing/2014/main" id="{C4EFFC66-38B6-F243-856C-77052A183E99}"/>
                </a:ext>
              </a:extLst>
            </p:cNvPr>
            <p:cNvSpPr/>
            <p:nvPr/>
          </p:nvSpPr>
          <p:spPr>
            <a:xfrm rot="10800000">
              <a:off x="5337734" y="4026741"/>
              <a:ext cx="999153" cy="1299397"/>
            </a:xfrm>
            <a:custGeom>
              <a:avLst/>
              <a:gdLst>
                <a:gd name="connsiteX0" fmla="*/ 1580 w 442678"/>
                <a:gd name="connsiteY0" fmla="*/ 362575 h 590237"/>
                <a:gd name="connsiteX1" fmla="*/ 1580 w 442678"/>
                <a:gd name="connsiteY1" fmla="*/ 299335 h 590237"/>
                <a:gd name="connsiteX2" fmla="*/ 27579 w 442678"/>
                <a:gd name="connsiteY2" fmla="*/ 257175 h 590237"/>
                <a:gd name="connsiteX3" fmla="*/ 56388 w 442678"/>
                <a:gd name="connsiteY3" fmla="*/ 259986 h 590237"/>
                <a:gd name="connsiteX4" fmla="*/ 130871 w 442678"/>
                <a:gd name="connsiteY4" fmla="*/ 274039 h 590237"/>
                <a:gd name="connsiteX5" fmla="*/ 132979 w 442678"/>
                <a:gd name="connsiteY5" fmla="*/ 171450 h 590237"/>
                <a:gd name="connsiteX6" fmla="*/ 64820 w 442678"/>
                <a:gd name="connsiteY6" fmla="*/ 172855 h 590237"/>
                <a:gd name="connsiteX7" fmla="*/ 34606 w 442678"/>
                <a:gd name="connsiteY7" fmla="*/ 189719 h 590237"/>
                <a:gd name="connsiteX8" fmla="*/ 2986 w 442678"/>
                <a:gd name="connsiteY8" fmla="*/ 152478 h 590237"/>
                <a:gd name="connsiteX9" fmla="*/ 2283 w 442678"/>
                <a:gd name="connsiteY9" fmla="*/ 12648 h 590237"/>
                <a:gd name="connsiteX10" fmla="*/ 17742 w 442678"/>
                <a:gd name="connsiteY10" fmla="*/ 0 h 590237"/>
                <a:gd name="connsiteX11" fmla="*/ 146329 w 442678"/>
                <a:gd name="connsiteY11" fmla="*/ 0 h 590237"/>
                <a:gd name="connsiteX12" fmla="*/ 184976 w 442678"/>
                <a:gd name="connsiteY12" fmla="*/ 22485 h 590237"/>
                <a:gd name="connsiteX13" fmla="*/ 180760 w 442678"/>
                <a:gd name="connsiteY13" fmla="*/ 59726 h 590237"/>
                <a:gd name="connsiteX14" fmla="*/ 155464 w 442678"/>
                <a:gd name="connsiteY14" fmla="*/ 105400 h 590237"/>
                <a:gd name="connsiteX15" fmla="*/ 212380 w 442678"/>
                <a:gd name="connsiteY15" fmla="*/ 148262 h 590237"/>
                <a:gd name="connsiteX16" fmla="*/ 281241 w 442678"/>
                <a:gd name="connsiteY16" fmla="*/ 123669 h 590237"/>
                <a:gd name="connsiteX17" fmla="*/ 276322 w 442678"/>
                <a:gd name="connsiteY17" fmla="*/ 67456 h 590237"/>
                <a:gd name="connsiteX18" fmla="*/ 256648 w 442678"/>
                <a:gd name="connsiteY18" fmla="*/ 30917 h 590237"/>
                <a:gd name="connsiteX19" fmla="*/ 300915 w 442678"/>
                <a:gd name="connsiteY19" fmla="*/ 0 h 590237"/>
                <a:gd name="connsiteX20" fmla="*/ 429503 w 442678"/>
                <a:gd name="connsiteY20" fmla="*/ 0 h 590237"/>
                <a:gd name="connsiteX21" fmla="*/ 445664 w 442678"/>
                <a:gd name="connsiteY21" fmla="*/ 15459 h 590237"/>
                <a:gd name="connsiteX22" fmla="*/ 444961 w 442678"/>
                <a:gd name="connsiteY22" fmla="*/ 144046 h 590237"/>
                <a:gd name="connsiteX23" fmla="*/ 425287 w 442678"/>
                <a:gd name="connsiteY23" fmla="*/ 181990 h 590237"/>
                <a:gd name="connsiteX24" fmla="*/ 383830 w 442678"/>
                <a:gd name="connsiteY24" fmla="*/ 177774 h 590237"/>
                <a:gd name="connsiteX25" fmla="*/ 339562 w 442678"/>
                <a:gd name="connsiteY25" fmla="*/ 153884 h 590237"/>
                <a:gd name="connsiteX26" fmla="*/ 296699 w 442678"/>
                <a:gd name="connsiteY26" fmla="*/ 205881 h 590237"/>
                <a:gd name="connsiteX27" fmla="*/ 319887 w 442678"/>
                <a:gd name="connsiteY27" fmla="*/ 279660 h 590237"/>
                <a:gd name="connsiteX28" fmla="*/ 376100 w 442678"/>
                <a:gd name="connsiteY28" fmla="*/ 276147 h 590237"/>
                <a:gd name="connsiteX29" fmla="*/ 409126 w 442678"/>
                <a:gd name="connsiteY29" fmla="*/ 254364 h 590237"/>
                <a:gd name="connsiteX30" fmla="*/ 443556 w 442678"/>
                <a:gd name="connsiteY30" fmla="*/ 298632 h 590237"/>
                <a:gd name="connsiteX31" fmla="*/ 444259 w 442678"/>
                <a:gd name="connsiteY31" fmla="*/ 430030 h 590237"/>
                <a:gd name="connsiteX32" fmla="*/ 425989 w 442678"/>
                <a:gd name="connsiteY32" fmla="*/ 442678 h 590237"/>
                <a:gd name="connsiteX33" fmla="*/ 307942 w 442678"/>
                <a:gd name="connsiteY33" fmla="*/ 442678 h 590237"/>
                <a:gd name="connsiteX34" fmla="*/ 279835 w 442678"/>
                <a:gd name="connsiteY34" fmla="*/ 450408 h 590237"/>
                <a:gd name="connsiteX35" fmla="*/ 278430 w 442678"/>
                <a:gd name="connsiteY35" fmla="*/ 486244 h 590237"/>
                <a:gd name="connsiteX36" fmla="*/ 281241 w 442678"/>
                <a:gd name="connsiteY36" fmla="*/ 571266 h 590237"/>
                <a:gd name="connsiteX37" fmla="*/ 150545 w 442678"/>
                <a:gd name="connsiteY37" fmla="*/ 558618 h 590237"/>
                <a:gd name="connsiteX38" fmla="*/ 157572 w 442678"/>
                <a:gd name="connsiteY38" fmla="*/ 491162 h 590237"/>
                <a:gd name="connsiteX39" fmla="*/ 175139 w 442678"/>
                <a:gd name="connsiteY39" fmla="*/ 464461 h 590237"/>
                <a:gd name="connsiteX40" fmla="*/ 137195 w 442678"/>
                <a:gd name="connsiteY40" fmla="*/ 443381 h 590237"/>
                <a:gd name="connsiteX41" fmla="*/ 21958 w 442678"/>
                <a:gd name="connsiteY41" fmla="*/ 444084 h 590237"/>
                <a:gd name="connsiteX42" fmla="*/ 175 w 442678"/>
                <a:gd name="connsiteY42" fmla="*/ 423706 h 590237"/>
                <a:gd name="connsiteX43" fmla="*/ 1580 w 442678"/>
                <a:gd name="connsiteY43" fmla="*/ 362575 h 5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678" h="590237">
                  <a:moveTo>
                    <a:pt x="1580" y="362575"/>
                  </a:moveTo>
                  <a:cubicBezTo>
                    <a:pt x="1580" y="341495"/>
                    <a:pt x="2283" y="320415"/>
                    <a:pt x="1580" y="299335"/>
                  </a:cubicBezTo>
                  <a:cubicBezTo>
                    <a:pt x="878" y="279660"/>
                    <a:pt x="12823" y="267012"/>
                    <a:pt x="27579" y="257175"/>
                  </a:cubicBezTo>
                  <a:cubicBezTo>
                    <a:pt x="37416" y="250851"/>
                    <a:pt x="46551" y="250851"/>
                    <a:pt x="56388" y="259986"/>
                  </a:cubicBezTo>
                  <a:cubicBezTo>
                    <a:pt x="94332" y="297227"/>
                    <a:pt x="105575" y="298632"/>
                    <a:pt x="130871" y="274039"/>
                  </a:cubicBezTo>
                  <a:cubicBezTo>
                    <a:pt x="156869" y="248041"/>
                    <a:pt x="157572" y="198854"/>
                    <a:pt x="132979" y="171450"/>
                  </a:cubicBezTo>
                  <a:cubicBezTo>
                    <a:pt x="108385" y="144749"/>
                    <a:pt x="88711" y="144749"/>
                    <a:pt x="64820" y="172855"/>
                  </a:cubicBezTo>
                  <a:cubicBezTo>
                    <a:pt x="57091" y="181990"/>
                    <a:pt x="50767" y="196043"/>
                    <a:pt x="34606" y="189719"/>
                  </a:cubicBezTo>
                  <a:cubicBezTo>
                    <a:pt x="17742" y="183395"/>
                    <a:pt x="3689" y="170747"/>
                    <a:pt x="2986" y="152478"/>
                  </a:cubicBezTo>
                  <a:cubicBezTo>
                    <a:pt x="1580" y="106102"/>
                    <a:pt x="2283" y="59726"/>
                    <a:pt x="2283" y="12648"/>
                  </a:cubicBezTo>
                  <a:cubicBezTo>
                    <a:pt x="2283" y="703"/>
                    <a:pt x="8607" y="0"/>
                    <a:pt x="17742" y="0"/>
                  </a:cubicBezTo>
                  <a:cubicBezTo>
                    <a:pt x="60604" y="0"/>
                    <a:pt x="103467" y="0"/>
                    <a:pt x="146329" y="0"/>
                  </a:cubicBezTo>
                  <a:cubicBezTo>
                    <a:pt x="163193" y="0"/>
                    <a:pt x="175139" y="9135"/>
                    <a:pt x="184976" y="22485"/>
                  </a:cubicBezTo>
                  <a:cubicBezTo>
                    <a:pt x="195516" y="36539"/>
                    <a:pt x="195516" y="47781"/>
                    <a:pt x="180760" y="59726"/>
                  </a:cubicBezTo>
                  <a:cubicBezTo>
                    <a:pt x="166004" y="70969"/>
                    <a:pt x="147032" y="82212"/>
                    <a:pt x="155464" y="105400"/>
                  </a:cubicBezTo>
                  <a:cubicBezTo>
                    <a:pt x="165301" y="131398"/>
                    <a:pt x="183570" y="146857"/>
                    <a:pt x="212380" y="148262"/>
                  </a:cubicBezTo>
                  <a:cubicBezTo>
                    <a:pt x="239081" y="149668"/>
                    <a:pt x="262972" y="146857"/>
                    <a:pt x="281241" y="123669"/>
                  </a:cubicBezTo>
                  <a:cubicBezTo>
                    <a:pt x="298807" y="100481"/>
                    <a:pt x="298105" y="87131"/>
                    <a:pt x="276322" y="67456"/>
                  </a:cubicBezTo>
                  <a:cubicBezTo>
                    <a:pt x="265079" y="57619"/>
                    <a:pt x="246810" y="50592"/>
                    <a:pt x="256648" y="30917"/>
                  </a:cubicBezTo>
                  <a:cubicBezTo>
                    <a:pt x="265079" y="12648"/>
                    <a:pt x="279835" y="0"/>
                    <a:pt x="300915" y="0"/>
                  </a:cubicBezTo>
                  <a:cubicBezTo>
                    <a:pt x="343778" y="0"/>
                    <a:pt x="386640" y="0"/>
                    <a:pt x="429503" y="0"/>
                  </a:cubicBezTo>
                  <a:cubicBezTo>
                    <a:pt x="441448" y="0"/>
                    <a:pt x="445664" y="2811"/>
                    <a:pt x="445664" y="15459"/>
                  </a:cubicBezTo>
                  <a:cubicBezTo>
                    <a:pt x="444961" y="58321"/>
                    <a:pt x="445664" y="101184"/>
                    <a:pt x="444961" y="144046"/>
                  </a:cubicBezTo>
                  <a:cubicBezTo>
                    <a:pt x="444961" y="159505"/>
                    <a:pt x="437232" y="171450"/>
                    <a:pt x="425287" y="181990"/>
                  </a:cubicBezTo>
                  <a:cubicBezTo>
                    <a:pt x="409828" y="194638"/>
                    <a:pt x="397180" y="196043"/>
                    <a:pt x="383830" y="177774"/>
                  </a:cubicBezTo>
                  <a:cubicBezTo>
                    <a:pt x="373290" y="163018"/>
                    <a:pt x="361345" y="145452"/>
                    <a:pt x="339562" y="153884"/>
                  </a:cubicBezTo>
                  <a:cubicBezTo>
                    <a:pt x="316374" y="162315"/>
                    <a:pt x="299510" y="178477"/>
                    <a:pt x="296699" y="205881"/>
                  </a:cubicBezTo>
                  <a:cubicBezTo>
                    <a:pt x="293186" y="233987"/>
                    <a:pt x="295294" y="260688"/>
                    <a:pt x="319887" y="279660"/>
                  </a:cubicBezTo>
                  <a:cubicBezTo>
                    <a:pt x="343075" y="297930"/>
                    <a:pt x="355723" y="296524"/>
                    <a:pt x="376100" y="276147"/>
                  </a:cubicBezTo>
                  <a:cubicBezTo>
                    <a:pt x="385235" y="267012"/>
                    <a:pt x="390154" y="248041"/>
                    <a:pt x="409126" y="254364"/>
                  </a:cubicBezTo>
                  <a:cubicBezTo>
                    <a:pt x="429503" y="261391"/>
                    <a:pt x="442854" y="276850"/>
                    <a:pt x="443556" y="298632"/>
                  </a:cubicBezTo>
                  <a:cubicBezTo>
                    <a:pt x="444961" y="342197"/>
                    <a:pt x="443556" y="386465"/>
                    <a:pt x="444259" y="430030"/>
                  </a:cubicBezTo>
                  <a:cubicBezTo>
                    <a:pt x="444259" y="444786"/>
                    <a:pt x="435124" y="442678"/>
                    <a:pt x="425989" y="442678"/>
                  </a:cubicBezTo>
                  <a:cubicBezTo>
                    <a:pt x="386640" y="442678"/>
                    <a:pt x="347291" y="442678"/>
                    <a:pt x="307942" y="442678"/>
                  </a:cubicBezTo>
                  <a:cubicBezTo>
                    <a:pt x="297402" y="442678"/>
                    <a:pt x="288268" y="443381"/>
                    <a:pt x="279835" y="450408"/>
                  </a:cubicBezTo>
                  <a:cubicBezTo>
                    <a:pt x="265782" y="461650"/>
                    <a:pt x="259458" y="470785"/>
                    <a:pt x="278430" y="486244"/>
                  </a:cubicBezTo>
                  <a:cubicBezTo>
                    <a:pt x="312158" y="512945"/>
                    <a:pt x="312158" y="541051"/>
                    <a:pt x="281241" y="571266"/>
                  </a:cubicBezTo>
                  <a:cubicBezTo>
                    <a:pt x="245405" y="606399"/>
                    <a:pt x="180057" y="600075"/>
                    <a:pt x="150545" y="558618"/>
                  </a:cubicBezTo>
                  <a:cubicBezTo>
                    <a:pt x="132276" y="532619"/>
                    <a:pt x="134384" y="513647"/>
                    <a:pt x="157572" y="491162"/>
                  </a:cubicBezTo>
                  <a:cubicBezTo>
                    <a:pt x="165301" y="483433"/>
                    <a:pt x="182868" y="479920"/>
                    <a:pt x="175139" y="464461"/>
                  </a:cubicBezTo>
                  <a:cubicBezTo>
                    <a:pt x="168112" y="449705"/>
                    <a:pt x="154761" y="442678"/>
                    <a:pt x="137195" y="443381"/>
                  </a:cubicBezTo>
                  <a:cubicBezTo>
                    <a:pt x="98548" y="444084"/>
                    <a:pt x="60604" y="442678"/>
                    <a:pt x="21958" y="444084"/>
                  </a:cubicBezTo>
                  <a:cubicBezTo>
                    <a:pt x="5797" y="444786"/>
                    <a:pt x="-1230" y="441976"/>
                    <a:pt x="175" y="423706"/>
                  </a:cubicBezTo>
                  <a:cubicBezTo>
                    <a:pt x="2986" y="402627"/>
                    <a:pt x="1580" y="382249"/>
                    <a:pt x="1580" y="362575"/>
                  </a:cubicBezTo>
                  <a:close/>
                </a:path>
              </a:pathLst>
            </a:custGeom>
            <a:solidFill>
              <a:srgbClr val="CB4343"/>
            </a:solidFill>
            <a:ln w="25400" cap="flat">
              <a:solidFill>
                <a:schemeClr val="bg1"/>
              </a:solidFill>
              <a:prstDash val="solid"/>
              <a:miter/>
            </a:ln>
          </p:spPr>
          <p:txBody>
            <a:bodyPr rtlCol="0" anchor="ctr"/>
            <a:lstStyle/>
            <a:p>
              <a:endParaRPr lang="en-US">
                <a:latin typeface="Roboto Light" panose="02000000000000000000" pitchFamily="2" charset="0"/>
                <a:ea typeface="Roboto Light" panose="02000000000000000000" pitchFamily="2" charset="0"/>
              </a:endParaRPr>
            </a:p>
          </p:txBody>
        </p:sp>
        <p:pic>
          <p:nvPicPr>
            <p:cNvPr id="102" name="Graphic 101" descr="List RTL">
              <a:extLst>
                <a:ext uri="{FF2B5EF4-FFF2-40B4-BE49-F238E27FC236}">
                  <a16:creationId xmlns:a16="http://schemas.microsoft.com/office/drawing/2014/main" id="{560BBEDB-5CAC-9A48-A189-8719B57565E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622583" y="4494136"/>
              <a:ext cx="429452" cy="418877"/>
            </a:xfrm>
            <a:prstGeom prst="rect">
              <a:avLst/>
            </a:prstGeom>
          </p:spPr>
        </p:pic>
        <p:cxnSp>
          <p:nvCxnSpPr>
            <p:cNvPr id="105" name="Elbow Connector 43">
              <a:extLst>
                <a:ext uri="{FF2B5EF4-FFF2-40B4-BE49-F238E27FC236}">
                  <a16:creationId xmlns:a16="http://schemas.microsoft.com/office/drawing/2014/main" id="{3F17E30D-69FA-3D4D-B714-9CC0A62C8306}"/>
                </a:ext>
              </a:extLst>
            </p:cNvPr>
            <p:cNvCxnSpPr>
              <a:cxnSpLocks/>
            </p:cNvCxnSpPr>
            <p:nvPr/>
          </p:nvCxnSpPr>
          <p:spPr>
            <a:xfrm>
              <a:off x="5837309" y="5472392"/>
              <a:ext cx="1192665" cy="369826"/>
            </a:xfrm>
            <a:prstGeom prst="bentConnector3">
              <a:avLst>
                <a:gd name="adj1" fmla="val -353"/>
              </a:avLst>
            </a:prstGeom>
            <a:ln w="25400">
              <a:solidFill>
                <a:srgbClr val="C00000">
                  <a:alpha val="7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9BD5B10-221A-0446-ADE2-808D76F13205}"/>
                </a:ext>
              </a:extLst>
            </p:cNvPr>
            <p:cNvSpPr txBox="1"/>
            <p:nvPr/>
          </p:nvSpPr>
          <p:spPr>
            <a:xfrm>
              <a:off x="7190848" y="5684922"/>
              <a:ext cx="2678725" cy="276999"/>
            </a:xfrm>
            <a:prstGeom prst="rect">
              <a:avLst/>
            </a:prstGeom>
            <a:noFill/>
          </p:spPr>
          <p:txBody>
            <a:bodyPr wrap="square" lIns="0" rIns="0" rtlCol="0">
              <a:spAutoFit/>
            </a:bodyPr>
            <a:lstStyle/>
            <a:p>
              <a:r>
                <a:rPr lang="en-US" altLang="ko-KR" sz="1200" b="1">
                  <a:solidFill>
                    <a:schemeClr val="tx1">
                      <a:lumMod val="75000"/>
                      <a:lumOff val="25000"/>
                    </a:schemeClr>
                  </a:solidFill>
                  <a:latin typeface="Roboto Light" panose="02000000000000000000" pitchFamily="2" charset="0"/>
                  <a:ea typeface="Roboto Light" panose="02000000000000000000" pitchFamily="2" charset="0"/>
                  <a:cs typeface="Calibri" pitchFamily="34" charset="0"/>
                </a:rPr>
                <a:t>Score Prediction</a:t>
              </a:r>
              <a:endParaRPr lang="ko-KR" altLang="en-US" sz="1200" b="1">
                <a:solidFill>
                  <a:schemeClr val="tx1">
                    <a:lumMod val="75000"/>
                    <a:lumOff val="25000"/>
                  </a:schemeClr>
                </a:solidFill>
                <a:latin typeface="Roboto Light" panose="02000000000000000000" pitchFamily="2" charset="0"/>
                <a:cs typeface="Calibri" pitchFamily="34" charset="0"/>
              </a:endParaRPr>
            </a:p>
          </p:txBody>
        </p:sp>
      </p:grpSp>
    </p:spTree>
    <p:extLst>
      <p:ext uri="{BB962C8B-B14F-4D97-AF65-F5344CB8AC3E}">
        <p14:creationId xmlns:p14="http://schemas.microsoft.com/office/powerpoint/2010/main" val="352702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70"/>
                                        </p:tgtEl>
                                      </p:cBhvr>
                                    </p:animEffect>
                                    <p:set>
                                      <p:cBhvr>
                                        <p:cTn id="37" dur="1" fill="hold">
                                          <p:stCondLst>
                                            <p:cond delay="499"/>
                                          </p:stCondLst>
                                        </p:cTn>
                                        <p:tgtEl>
                                          <p:spTgt spid="70"/>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60"/>
                                        </p:tgtEl>
                                      </p:cBhvr>
                                    </p:animEffect>
                                    <p:set>
                                      <p:cBhvr>
                                        <p:cTn id="46" dur="1" fill="hold">
                                          <p:stCondLst>
                                            <p:cond delay="499"/>
                                          </p:stCondLst>
                                        </p:cTn>
                                        <p:tgtEl>
                                          <p:spTgt spid="60"/>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fade">
                                      <p:cBhvr>
                                        <p:cTn id="49" dur="500"/>
                                        <p:tgtEl>
                                          <p:spTgt spid="90"/>
                                        </p:tgtEl>
                                      </p:cBhvr>
                                    </p:animEffect>
                                  </p:childTnLst>
                                </p:cTn>
                              </p:par>
                              <p:par>
                                <p:cTn id="50" presetID="10" presetClass="exit" presetSubtype="0" fill="hold" nodeType="withEffect">
                                  <p:stCondLst>
                                    <p:cond delay="0"/>
                                  </p:stCondLst>
                                  <p:childTnLst>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72" grpId="0" animBg="1"/>
      <p:bldP spid="70" grpId="0" animBg="1"/>
      <p:bldP spid="60" grpId="0"/>
      <p:bldP spid="6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screenshot&#10;&#10;Descrizione generata automaticamente">
            <a:extLst>
              <a:ext uri="{FF2B5EF4-FFF2-40B4-BE49-F238E27FC236}">
                <a16:creationId xmlns:a16="http://schemas.microsoft.com/office/drawing/2014/main" id="{22EE5D30-8DE4-44A1-929A-F2DCDAF51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400" y="2326783"/>
            <a:ext cx="7837200" cy="4408425"/>
          </a:xfrm>
          <a:prstGeom prst="rect">
            <a:avLst/>
          </a:prstGeom>
        </p:spPr>
      </p:pic>
      <p:pic>
        <p:nvPicPr>
          <p:cNvPr id="16" name="Immagine 15">
            <a:extLst>
              <a:ext uri="{FF2B5EF4-FFF2-40B4-BE49-F238E27FC236}">
                <a16:creationId xmlns:a16="http://schemas.microsoft.com/office/drawing/2014/main" id="{C06D2A15-E365-4102-8AE3-3A6524979D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77400" y="2298035"/>
            <a:ext cx="7837200" cy="4408425"/>
          </a:xfrm>
          <a:prstGeom prst="rect">
            <a:avLst/>
          </a:prstGeom>
        </p:spPr>
      </p:pic>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4"/>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6</a:t>
            </a:r>
          </a:p>
        </p:txBody>
      </p:sp>
      <p:sp>
        <p:nvSpPr>
          <p:cNvPr id="7" name="CasellaDiTesto 6">
            <a:extLst>
              <a:ext uri="{FF2B5EF4-FFF2-40B4-BE49-F238E27FC236}">
                <a16:creationId xmlns:a16="http://schemas.microsoft.com/office/drawing/2014/main" id="{83DAFBAC-D00B-4604-A74D-4777D9768B65}"/>
              </a:ext>
            </a:extLst>
          </p:cNvPr>
          <p:cNvSpPr txBox="1"/>
          <p:nvPr/>
        </p:nvSpPr>
        <p:spPr>
          <a:xfrm>
            <a:off x="0" y="31021"/>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A&amp;R </a:t>
            </a:r>
            <a:r>
              <a:rPr lang="it-IT" sz="2400" err="1">
                <a:solidFill>
                  <a:schemeClr val="bg1"/>
                </a:solidFill>
                <a:latin typeface="Bahnschrift SemiBold SemiConden" panose="020B0502040204020203" pitchFamily="34" charset="0"/>
                <a:ea typeface="Roboto Light" panose="02000000000000000000" pitchFamily="2" charset="0"/>
              </a:rPr>
              <a:t>Journey</a:t>
            </a:r>
            <a:endParaRPr lang="it-IT" sz="2400">
              <a:solidFill>
                <a:schemeClr val="bg1"/>
              </a:solidFill>
              <a:latin typeface="Bahnschrift SemiBold SemiConden" panose="020B0502040204020203" pitchFamily="34" charset="0"/>
              <a:ea typeface="Roboto Light" panose="02000000000000000000" pitchFamily="2" charset="0"/>
            </a:endParaRPr>
          </a:p>
        </p:txBody>
      </p:sp>
      <p:sp>
        <p:nvSpPr>
          <p:cNvPr id="2" name="Freccia a gallone 1">
            <a:extLst>
              <a:ext uri="{FF2B5EF4-FFF2-40B4-BE49-F238E27FC236}">
                <a16:creationId xmlns:a16="http://schemas.microsoft.com/office/drawing/2014/main" id="{4CC6597E-7810-4E8C-8F6B-870FAE855310}"/>
              </a:ext>
            </a:extLst>
          </p:cNvPr>
          <p:cNvSpPr/>
          <p:nvPr/>
        </p:nvSpPr>
        <p:spPr>
          <a:xfrm>
            <a:off x="912618" y="854249"/>
            <a:ext cx="2001600" cy="7668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ACCESS</a:t>
            </a:r>
          </a:p>
        </p:txBody>
      </p:sp>
      <p:sp>
        <p:nvSpPr>
          <p:cNvPr id="8" name="Freccia a gallone 7">
            <a:extLst>
              <a:ext uri="{FF2B5EF4-FFF2-40B4-BE49-F238E27FC236}">
                <a16:creationId xmlns:a16="http://schemas.microsoft.com/office/drawing/2014/main" id="{BB969BD7-7EBD-4E68-99E0-BA9E30058611}"/>
              </a:ext>
            </a:extLst>
          </p:cNvPr>
          <p:cNvSpPr/>
          <p:nvPr/>
        </p:nvSpPr>
        <p:spPr>
          <a:xfrm>
            <a:off x="3153965" y="854249"/>
            <a:ext cx="2001600" cy="7668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OPEN SCOUTING SECTION</a:t>
            </a:r>
          </a:p>
        </p:txBody>
      </p:sp>
      <p:sp>
        <p:nvSpPr>
          <p:cNvPr id="9" name="Freccia a gallone 8">
            <a:extLst>
              <a:ext uri="{FF2B5EF4-FFF2-40B4-BE49-F238E27FC236}">
                <a16:creationId xmlns:a16="http://schemas.microsoft.com/office/drawing/2014/main" id="{3C70D804-6A0B-4689-8A54-4B142DEF8791}"/>
              </a:ext>
            </a:extLst>
          </p:cNvPr>
          <p:cNvSpPr/>
          <p:nvPr/>
        </p:nvSpPr>
        <p:spPr>
          <a:xfrm>
            <a:off x="5395312" y="864172"/>
            <a:ext cx="2001600" cy="7668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FILTER OPTIONS</a:t>
            </a:r>
          </a:p>
        </p:txBody>
      </p:sp>
      <p:sp>
        <p:nvSpPr>
          <p:cNvPr id="13" name="Freccia a gallone 12">
            <a:extLst>
              <a:ext uri="{FF2B5EF4-FFF2-40B4-BE49-F238E27FC236}">
                <a16:creationId xmlns:a16="http://schemas.microsoft.com/office/drawing/2014/main" id="{9025B364-55E4-48D2-86FB-1ADC7F39F912}"/>
              </a:ext>
            </a:extLst>
          </p:cNvPr>
          <p:cNvSpPr/>
          <p:nvPr/>
        </p:nvSpPr>
        <p:spPr>
          <a:xfrm>
            <a:off x="7636659" y="854249"/>
            <a:ext cx="2001600" cy="7668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ANALYSIS AND SELECTION</a:t>
            </a:r>
          </a:p>
        </p:txBody>
      </p:sp>
      <p:sp>
        <p:nvSpPr>
          <p:cNvPr id="14" name="Freccia a gallone 13">
            <a:extLst>
              <a:ext uri="{FF2B5EF4-FFF2-40B4-BE49-F238E27FC236}">
                <a16:creationId xmlns:a16="http://schemas.microsoft.com/office/drawing/2014/main" id="{9C9F70FD-55EB-4D33-AD12-A7D21DB21F0E}"/>
              </a:ext>
            </a:extLst>
          </p:cNvPr>
          <p:cNvSpPr/>
          <p:nvPr/>
        </p:nvSpPr>
        <p:spPr>
          <a:xfrm>
            <a:off x="9878006" y="866924"/>
            <a:ext cx="2000515" cy="768163"/>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CONTACT AND DECISION</a:t>
            </a:r>
          </a:p>
        </p:txBody>
      </p:sp>
    </p:spTree>
    <p:extLst>
      <p:ext uri="{BB962C8B-B14F-4D97-AF65-F5344CB8AC3E}">
        <p14:creationId xmlns:p14="http://schemas.microsoft.com/office/powerpoint/2010/main" val="322127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42" presetClass="path" presetSubtype="0" accel="50000" decel="50000" fill="hold" nodeType="withEffect">
                                  <p:stCondLst>
                                    <p:cond delay="0"/>
                                  </p:stCondLst>
                                  <p:childTnLst>
                                    <p:animMotion origin="layout" path="M -0.3668 -0.37986 L 0 1.85185E-6 " pathEditMode="relative" rAng="0" ptsTypes="AA">
                                      <p:cBhvr>
                                        <p:cTn id="16" dur="500" fill="hold"/>
                                        <p:tgtEl>
                                          <p:spTgt spid="12"/>
                                        </p:tgtEl>
                                        <p:attrNameLst>
                                          <p:attrName>ppt_x</p:attrName>
                                          <p:attrName>ppt_y</p:attrName>
                                        </p:attrNameLst>
                                      </p:cBhvr>
                                      <p:rCtr x="18333" y="18981"/>
                                    </p:animMotion>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12"/>
                                        </p:tgtEl>
                                        <p:attrNameLst>
                                          <p:attrName>ppt_w</p:attrName>
                                        </p:attrNameLst>
                                      </p:cBhvr>
                                      <p:tavLst>
                                        <p:tav tm="0">
                                          <p:val>
                                            <p:strVal val="ppt_w"/>
                                          </p:val>
                                        </p:tav>
                                        <p:tav tm="100000">
                                          <p:val>
                                            <p:fltVal val="0"/>
                                          </p:val>
                                        </p:tav>
                                      </p:tavLst>
                                    </p:anim>
                                    <p:anim calcmode="lin" valueType="num">
                                      <p:cBhvr>
                                        <p:cTn id="21" dur="500"/>
                                        <p:tgtEl>
                                          <p:spTgt spid="12"/>
                                        </p:tgtEl>
                                        <p:attrNameLst>
                                          <p:attrName>ppt_h</p:attrName>
                                        </p:attrNameLst>
                                      </p:cBhvr>
                                      <p:tavLst>
                                        <p:tav tm="0">
                                          <p:val>
                                            <p:strVal val="ppt_h"/>
                                          </p:val>
                                        </p:tav>
                                        <p:tav tm="100000">
                                          <p:val>
                                            <p:fltVal val="0"/>
                                          </p:val>
                                        </p:tav>
                                      </p:tavLst>
                                    </p:anim>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42" presetClass="path" presetSubtype="0" accel="50000" decel="50000" fill="hold" nodeType="withEffect">
                                  <p:stCondLst>
                                    <p:cond delay="0"/>
                                  </p:stCondLst>
                                  <p:childTnLst>
                                    <p:animMotion origin="layout" path="M 0 1.85185E-6 L -0.3668 -0.37986 " pathEditMode="relative" rAng="0" ptsTypes="AA">
                                      <p:cBhvr>
                                        <p:cTn id="25" dur="500" fill="hold"/>
                                        <p:tgtEl>
                                          <p:spTgt spid="12"/>
                                        </p:tgtEl>
                                        <p:attrNameLst>
                                          <p:attrName>ppt_x</p:attrName>
                                          <p:attrName>ppt_y</p:attrName>
                                        </p:attrNameLst>
                                      </p:cBhvr>
                                      <p:rCtr x="-18346" y="-19005"/>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42" presetClass="path" presetSubtype="0" accel="50000" decel="50000" fill="hold" nodeType="withEffect">
                                  <p:stCondLst>
                                    <p:cond delay="0"/>
                                  </p:stCondLst>
                                  <p:childTnLst>
                                    <p:animMotion origin="layout" path="M -0.15586 -0.38264 L 0 -1.48148E-6 " pathEditMode="relative" rAng="0" ptsTypes="AA">
                                      <p:cBhvr>
                                        <p:cTn id="39" dur="500" fill="hold"/>
                                        <p:tgtEl>
                                          <p:spTgt spid="16"/>
                                        </p:tgtEl>
                                        <p:attrNameLst>
                                          <p:attrName>ppt_x</p:attrName>
                                          <p:attrName>ppt_y</p:attrName>
                                        </p:attrNameLst>
                                      </p:cBhvr>
                                      <p:rCtr x="7786" y="19120"/>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F7DFCE6-C047-4C4F-A7D1-ADCAE5CD2A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3418" y="2065492"/>
            <a:ext cx="7837200" cy="4408425"/>
          </a:xfrm>
          <a:prstGeom prst="rect">
            <a:avLst/>
          </a:prstGeom>
        </p:spPr>
      </p:pic>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3"/>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7</a:t>
            </a:r>
          </a:p>
        </p:txBody>
      </p:sp>
      <p:sp>
        <p:nvSpPr>
          <p:cNvPr id="7" name="CasellaDiTesto 6">
            <a:extLst>
              <a:ext uri="{FF2B5EF4-FFF2-40B4-BE49-F238E27FC236}">
                <a16:creationId xmlns:a16="http://schemas.microsoft.com/office/drawing/2014/main" id="{0F4D7CAA-DC5C-474D-9B27-43D9D822A1DE}"/>
              </a:ext>
            </a:extLst>
          </p:cNvPr>
          <p:cNvSpPr txBox="1"/>
          <p:nvPr/>
        </p:nvSpPr>
        <p:spPr>
          <a:xfrm>
            <a:off x="0" y="26314"/>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A&amp;R </a:t>
            </a:r>
            <a:r>
              <a:rPr lang="it-IT" sz="2400" err="1">
                <a:solidFill>
                  <a:schemeClr val="bg1"/>
                </a:solidFill>
                <a:latin typeface="Bahnschrift SemiBold SemiConden" panose="020B0502040204020203" pitchFamily="34" charset="0"/>
                <a:ea typeface="Roboto Light" panose="02000000000000000000" pitchFamily="2" charset="0"/>
              </a:rPr>
              <a:t>Journey</a:t>
            </a:r>
            <a:endParaRPr lang="it-IT" sz="2400">
              <a:solidFill>
                <a:schemeClr val="bg1"/>
              </a:solidFill>
              <a:latin typeface="Bahnschrift SemiBold SemiConden" panose="020B0502040204020203" pitchFamily="34" charset="0"/>
              <a:ea typeface="Roboto Light" panose="02000000000000000000" pitchFamily="2" charset="0"/>
            </a:endParaRPr>
          </a:p>
        </p:txBody>
      </p:sp>
      <p:sp>
        <p:nvSpPr>
          <p:cNvPr id="9" name="Freccia a gallone 8">
            <a:extLst>
              <a:ext uri="{FF2B5EF4-FFF2-40B4-BE49-F238E27FC236}">
                <a16:creationId xmlns:a16="http://schemas.microsoft.com/office/drawing/2014/main" id="{0613BBF1-122E-4F10-A386-BA1BCB108D3D}"/>
              </a:ext>
            </a:extLst>
          </p:cNvPr>
          <p:cNvSpPr/>
          <p:nvPr/>
        </p:nvSpPr>
        <p:spPr>
          <a:xfrm>
            <a:off x="1514277" y="829156"/>
            <a:ext cx="2001600" cy="7668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2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SHORT TERM CONTRACT AND SUPPORT</a:t>
            </a:r>
          </a:p>
        </p:txBody>
      </p:sp>
      <p:sp>
        <p:nvSpPr>
          <p:cNvPr id="10" name="Freccia a gallone 9">
            <a:extLst>
              <a:ext uri="{FF2B5EF4-FFF2-40B4-BE49-F238E27FC236}">
                <a16:creationId xmlns:a16="http://schemas.microsoft.com/office/drawing/2014/main" id="{96BC0DB0-BF1D-4CF2-B371-B27E5DD67465}"/>
              </a:ext>
            </a:extLst>
          </p:cNvPr>
          <p:cNvSpPr/>
          <p:nvPr/>
        </p:nvSpPr>
        <p:spPr>
          <a:xfrm>
            <a:off x="5095200" y="829156"/>
            <a:ext cx="2001600" cy="7668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MONITOR</a:t>
            </a:r>
          </a:p>
        </p:txBody>
      </p:sp>
      <p:sp>
        <p:nvSpPr>
          <p:cNvPr id="11" name="Freccia a gallone 10">
            <a:extLst>
              <a:ext uri="{FF2B5EF4-FFF2-40B4-BE49-F238E27FC236}">
                <a16:creationId xmlns:a16="http://schemas.microsoft.com/office/drawing/2014/main" id="{55E9D9BF-E780-4659-A503-438C788EF93F}"/>
              </a:ext>
            </a:extLst>
          </p:cNvPr>
          <p:cNvSpPr/>
          <p:nvPr/>
        </p:nvSpPr>
        <p:spPr>
          <a:xfrm>
            <a:off x="8676123" y="841817"/>
            <a:ext cx="2001600" cy="7668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LONG TERM CONTRACT</a:t>
            </a:r>
          </a:p>
        </p:txBody>
      </p:sp>
      <p:grpSp>
        <p:nvGrpSpPr>
          <p:cNvPr id="13" name="Gruppo 12">
            <a:extLst>
              <a:ext uri="{FF2B5EF4-FFF2-40B4-BE49-F238E27FC236}">
                <a16:creationId xmlns:a16="http://schemas.microsoft.com/office/drawing/2014/main" id="{14189C40-0F88-469B-83FC-EC3748A8A3F0}"/>
              </a:ext>
            </a:extLst>
          </p:cNvPr>
          <p:cNvGrpSpPr/>
          <p:nvPr/>
        </p:nvGrpSpPr>
        <p:grpSpPr>
          <a:xfrm>
            <a:off x="199981" y="2424120"/>
            <a:ext cx="11792037" cy="3341251"/>
            <a:chOff x="68826" y="2467703"/>
            <a:chExt cx="11792037" cy="3341251"/>
          </a:xfrm>
        </p:grpSpPr>
        <p:pic>
          <p:nvPicPr>
            <p:cNvPr id="3" name="Immagine 2" descr="Immagine che contiene monitor, computer&#10;&#10;Descrizione generata automaticamente">
              <a:extLst>
                <a:ext uri="{FF2B5EF4-FFF2-40B4-BE49-F238E27FC236}">
                  <a16:creationId xmlns:a16="http://schemas.microsoft.com/office/drawing/2014/main" id="{E4728F65-271E-411C-A581-8B7960EF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6" y="2467703"/>
              <a:ext cx="5940000" cy="3341250"/>
            </a:xfrm>
            <a:prstGeom prst="rect">
              <a:avLst/>
            </a:prstGeom>
          </p:spPr>
        </p:pic>
        <p:pic>
          <p:nvPicPr>
            <p:cNvPr id="12" name="Immagine 11" descr="Immagine che contiene elettronico, monitor, sedendo, computer&#10;&#10;Descrizione generata automaticamente">
              <a:extLst>
                <a:ext uri="{FF2B5EF4-FFF2-40B4-BE49-F238E27FC236}">
                  <a16:creationId xmlns:a16="http://schemas.microsoft.com/office/drawing/2014/main" id="{661FC055-DF63-4B38-B977-EC8C1235C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0863" y="2467703"/>
              <a:ext cx="5940000" cy="3341251"/>
            </a:xfrm>
            <a:prstGeom prst="rect">
              <a:avLst/>
            </a:prstGeom>
          </p:spPr>
        </p:pic>
      </p:grpSp>
    </p:spTree>
    <p:extLst>
      <p:ext uri="{BB962C8B-B14F-4D97-AF65-F5344CB8AC3E}">
        <p14:creationId xmlns:p14="http://schemas.microsoft.com/office/powerpoint/2010/main" val="87906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4"/>
                                        </p:tgtEl>
                                        <p:attrNameLst>
                                          <p:attrName>ppt_w</p:attrName>
                                        </p:attrNameLst>
                                      </p:cBhvr>
                                      <p:tavLst>
                                        <p:tav tm="0">
                                          <p:val>
                                            <p:strVal val="ppt_w"/>
                                          </p:val>
                                        </p:tav>
                                        <p:tav tm="100000">
                                          <p:val>
                                            <p:fltVal val="0"/>
                                          </p:val>
                                        </p:tav>
                                      </p:tavLst>
                                    </p:anim>
                                    <p:anim calcmode="lin" valueType="num">
                                      <p:cBhvr>
                                        <p:cTn id="24" dur="500"/>
                                        <p:tgtEl>
                                          <p:spTgt spid="14"/>
                                        </p:tgtEl>
                                        <p:attrNameLst>
                                          <p:attrName>ppt_h</p:attrName>
                                        </p:attrNameLst>
                                      </p:cBhvr>
                                      <p:tavLst>
                                        <p:tav tm="0">
                                          <p:val>
                                            <p:strVal val="ppt_h"/>
                                          </p:val>
                                        </p:tav>
                                        <p:tav tm="100000">
                                          <p:val>
                                            <p:fltVal val="0"/>
                                          </p:val>
                                        </p:tav>
                                      </p:tavLst>
                                    </p:anim>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descr="Immagine che contiene monitor, computer&#10;&#10;Descrizione generata automaticamente">
            <a:extLst>
              <a:ext uri="{FF2B5EF4-FFF2-40B4-BE49-F238E27FC236}">
                <a16:creationId xmlns:a16="http://schemas.microsoft.com/office/drawing/2014/main" id="{7AE8B54C-54D5-43F8-9CC3-E6E275C6E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320" y="2176538"/>
            <a:ext cx="8087360" cy="4549140"/>
          </a:xfrm>
          <a:prstGeom prst="rect">
            <a:avLst/>
          </a:prstGeom>
        </p:spPr>
      </p:pic>
      <p:sp>
        <p:nvSpPr>
          <p:cNvPr id="4" name="Rettangolo 3">
            <a:extLst>
              <a:ext uri="{FF2B5EF4-FFF2-40B4-BE49-F238E27FC236}">
                <a16:creationId xmlns:a16="http://schemas.microsoft.com/office/drawing/2014/main" id="{499D673F-BF41-4DB5-8AF7-5E4AFFAC65F4}"/>
              </a:ext>
            </a:extLst>
          </p:cNvPr>
          <p:cNvSpPr/>
          <p:nvPr/>
        </p:nvSpPr>
        <p:spPr>
          <a:xfrm>
            <a:off x="0" y="0"/>
            <a:ext cx="12192000" cy="550506"/>
          </a:xfrm>
          <a:prstGeom prst="rect">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9256D35-AEE4-4FD5-813E-7AF9DED6B536}"/>
              </a:ext>
            </a:extLst>
          </p:cNvPr>
          <p:cNvPicPr>
            <a:picLocks noChangeAspect="1"/>
          </p:cNvPicPr>
          <p:nvPr/>
        </p:nvPicPr>
        <p:blipFill>
          <a:blip r:embed="rId3"/>
          <a:stretch>
            <a:fillRect/>
          </a:stretch>
        </p:blipFill>
        <p:spPr>
          <a:xfrm>
            <a:off x="11407569" y="6089837"/>
            <a:ext cx="853514" cy="768163"/>
          </a:xfrm>
          <a:prstGeom prst="rect">
            <a:avLst/>
          </a:prstGeom>
        </p:spPr>
      </p:pic>
      <p:sp>
        <p:nvSpPr>
          <p:cNvPr id="6" name="CasellaDiTesto 5">
            <a:extLst>
              <a:ext uri="{FF2B5EF4-FFF2-40B4-BE49-F238E27FC236}">
                <a16:creationId xmlns:a16="http://schemas.microsoft.com/office/drawing/2014/main" id="{ABF3DEA5-CA96-4603-A6A5-C52B8EFEF3B6}"/>
              </a:ext>
            </a:extLst>
          </p:cNvPr>
          <p:cNvSpPr txBox="1"/>
          <p:nvPr/>
        </p:nvSpPr>
        <p:spPr>
          <a:xfrm>
            <a:off x="11647714" y="6335418"/>
            <a:ext cx="373224" cy="276999"/>
          </a:xfrm>
          <a:prstGeom prst="rect">
            <a:avLst/>
          </a:prstGeom>
          <a:noFill/>
        </p:spPr>
        <p:txBody>
          <a:bodyPr wrap="square" rtlCol="0">
            <a:spAutoFit/>
          </a:bodyPr>
          <a:lstStyle/>
          <a:p>
            <a:r>
              <a:rPr lang="it-IT" sz="1200">
                <a:solidFill>
                  <a:srgbClr val="D20000"/>
                </a:solidFill>
                <a:latin typeface="Roboto Light" panose="02000000000000000000" pitchFamily="2" charset="0"/>
                <a:ea typeface="Roboto Light" panose="02000000000000000000" pitchFamily="2" charset="0"/>
              </a:rPr>
              <a:t>8</a:t>
            </a:r>
          </a:p>
        </p:txBody>
      </p:sp>
      <p:sp>
        <p:nvSpPr>
          <p:cNvPr id="7" name="CasellaDiTesto 6">
            <a:extLst>
              <a:ext uri="{FF2B5EF4-FFF2-40B4-BE49-F238E27FC236}">
                <a16:creationId xmlns:a16="http://schemas.microsoft.com/office/drawing/2014/main" id="{0010BD50-F684-45CD-B0B9-03516146A4EE}"/>
              </a:ext>
            </a:extLst>
          </p:cNvPr>
          <p:cNvSpPr txBox="1"/>
          <p:nvPr/>
        </p:nvSpPr>
        <p:spPr>
          <a:xfrm>
            <a:off x="0" y="46170"/>
            <a:ext cx="12192000" cy="461665"/>
          </a:xfrm>
          <a:prstGeom prst="rect">
            <a:avLst/>
          </a:prstGeom>
          <a:noFill/>
        </p:spPr>
        <p:txBody>
          <a:bodyPr wrap="square" rtlCol="0">
            <a:spAutoFit/>
          </a:bodyPr>
          <a:lstStyle/>
          <a:p>
            <a:r>
              <a:rPr lang="it-IT" sz="2400">
                <a:solidFill>
                  <a:schemeClr val="bg1"/>
                </a:solidFill>
                <a:latin typeface="Bahnschrift SemiBold SemiConden" panose="020B0502040204020203" pitchFamily="34" charset="0"/>
                <a:ea typeface="Roboto Light" panose="02000000000000000000" pitchFamily="2" charset="0"/>
              </a:rPr>
              <a:t>Marketing </a:t>
            </a:r>
            <a:r>
              <a:rPr lang="it-IT" sz="2400" err="1">
                <a:solidFill>
                  <a:schemeClr val="bg1"/>
                </a:solidFill>
                <a:latin typeface="Bahnschrift SemiBold SemiConden" panose="020B0502040204020203" pitchFamily="34" charset="0"/>
                <a:ea typeface="Roboto Light" panose="02000000000000000000" pitchFamily="2" charset="0"/>
              </a:rPr>
              <a:t>function</a:t>
            </a:r>
            <a:r>
              <a:rPr lang="it-IT" sz="2400">
                <a:solidFill>
                  <a:schemeClr val="bg1"/>
                </a:solidFill>
                <a:latin typeface="Bahnschrift SemiBold SemiConden" panose="020B0502040204020203" pitchFamily="34" charset="0"/>
                <a:ea typeface="Roboto Light" panose="02000000000000000000" pitchFamily="2" charset="0"/>
              </a:rPr>
              <a:t> </a:t>
            </a:r>
            <a:r>
              <a:rPr lang="it-IT" sz="2400" err="1">
                <a:solidFill>
                  <a:schemeClr val="bg1"/>
                </a:solidFill>
                <a:latin typeface="Bahnschrift SemiBold SemiConden" panose="020B0502040204020203" pitchFamily="34" charset="0"/>
                <a:ea typeface="Roboto Light" panose="02000000000000000000" pitchFamily="2" charset="0"/>
              </a:rPr>
              <a:t>Journey</a:t>
            </a:r>
            <a:endParaRPr lang="it-IT" sz="2400">
              <a:solidFill>
                <a:schemeClr val="bg1"/>
              </a:solidFill>
              <a:latin typeface="Bahnschrift SemiBold SemiConden" panose="020B0502040204020203" pitchFamily="34" charset="0"/>
              <a:ea typeface="Roboto Light" panose="02000000000000000000" pitchFamily="2" charset="0"/>
            </a:endParaRPr>
          </a:p>
        </p:txBody>
      </p:sp>
      <p:sp>
        <p:nvSpPr>
          <p:cNvPr id="8" name="Freccia a gallone 7">
            <a:extLst>
              <a:ext uri="{FF2B5EF4-FFF2-40B4-BE49-F238E27FC236}">
                <a16:creationId xmlns:a16="http://schemas.microsoft.com/office/drawing/2014/main" id="{5DC6DA28-EAD6-42B1-BF63-DF354634CF5E}"/>
              </a:ext>
            </a:extLst>
          </p:cNvPr>
          <p:cNvSpPr/>
          <p:nvPr/>
        </p:nvSpPr>
        <p:spPr>
          <a:xfrm>
            <a:off x="242058" y="864172"/>
            <a:ext cx="1637542" cy="759328"/>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ACCESS</a:t>
            </a:r>
          </a:p>
        </p:txBody>
      </p:sp>
      <p:sp>
        <p:nvSpPr>
          <p:cNvPr id="9" name="Freccia a gallone 8">
            <a:extLst>
              <a:ext uri="{FF2B5EF4-FFF2-40B4-BE49-F238E27FC236}">
                <a16:creationId xmlns:a16="http://schemas.microsoft.com/office/drawing/2014/main" id="{E2E892C6-EAC3-4E15-93D3-3504F7B87823}"/>
              </a:ext>
            </a:extLst>
          </p:cNvPr>
          <p:cNvSpPr/>
          <p:nvPr/>
        </p:nvSpPr>
        <p:spPr>
          <a:xfrm>
            <a:off x="1734392" y="864172"/>
            <a:ext cx="1728141" cy="7596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1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OPEN MARKETING SECTION</a:t>
            </a:r>
          </a:p>
        </p:txBody>
      </p:sp>
      <p:sp>
        <p:nvSpPr>
          <p:cNvPr id="10" name="Freccia a gallone 9">
            <a:extLst>
              <a:ext uri="{FF2B5EF4-FFF2-40B4-BE49-F238E27FC236}">
                <a16:creationId xmlns:a16="http://schemas.microsoft.com/office/drawing/2014/main" id="{25B57616-89FA-4685-9123-28885A5F816C}"/>
              </a:ext>
            </a:extLst>
          </p:cNvPr>
          <p:cNvSpPr/>
          <p:nvPr/>
        </p:nvSpPr>
        <p:spPr>
          <a:xfrm>
            <a:off x="3317325" y="864172"/>
            <a:ext cx="1728140" cy="7596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FILTER OPTIONS</a:t>
            </a:r>
          </a:p>
        </p:txBody>
      </p:sp>
      <p:sp>
        <p:nvSpPr>
          <p:cNvPr id="11" name="Freccia a gallone 10">
            <a:extLst>
              <a:ext uri="{FF2B5EF4-FFF2-40B4-BE49-F238E27FC236}">
                <a16:creationId xmlns:a16="http://schemas.microsoft.com/office/drawing/2014/main" id="{8489ED08-1972-49CD-9D09-F7C43C3B490B}"/>
              </a:ext>
            </a:extLst>
          </p:cNvPr>
          <p:cNvSpPr/>
          <p:nvPr/>
        </p:nvSpPr>
        <p:spPr>
          <a:xfrm>
            <a:off x="4900257" y="855337"/>
            <a:ext cx="1890035" cy="7596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ANALYSIS AND SELECTION</a:t>
            </a:r>
          </a:p>
        </p:txBody>
      </p:sp>
      <p:sp>
        <p:nvSpPr>
          <p:cNvPr id="12" name="Freccia a gallone 11">
            <a:extLst>
              <a:ext uri="{FF2B5EF4-FFF2-40B4-BE49-F238E27FC236}">
                <a16:creationId xmlns:a16="http://schemas.microsoft.com/office/drawing/2014/main" id="{26DC034F-E9C6-4C06-85E5-E3BCA3311C19}"/>
              </a:ext>
            </a:extLst>
          </p:cNvPr>
          <p:cNvSpPr/>
          <p:nvPr/>
        </p:nvSpPr>
        <p:spPr>
          <a:xfrm>
            <a:off x="6645083" y="864172"/>
            <a:ext cx="1890034" cy="7596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CONTACT AND DECISION</a:t>
            </a:r>
          </a:p>
        </p:txBody>
      </p:sp>
      <p:sp>
        <p:nvSpPr>
          <p:cNvPr id="13" name="Freccia a gallone 12">
            <a:extLst>
              <a:ext uri="{FF2B5EF4-FFF2-40B4-BE49-F238E27FC236}">
                <a16:creationId xmlns:a16="http://schemas.microsoft.com/office/drawing/2014/main" id="{5A83146D-DD02-4618-84A4-5C67DD40E031}"/>
              </a:ext>
            </a:extLst>
          </p:cNvPr>
          <p:cNvSpPr/>
          <p:nvPr/>
        </p:nvSpPr>
        <p:spPr>
          <a:xfrm>
            <a:off x="8389908" y="864172"/>
            <a:ext cx="2067243" cy="7596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EXECUTE MARKETING FRAMEWORK</a:t>
            </a:r>
          </a:p>
        </p:txBody>
      </p:sp>
      <p:sp>
        <p:nvSpPr>
          <p:cNvPr id="14" name="Freccia a gallone 13">
            <a:extLst>
              <a:ext uri="{FF2B5EF4-FFF2-40B4-BE49-F238E27FC236}">
                <a16:creationId xmlns:a16="http://schemas.microsoft.com/office/drawing/2014/main" id="{8EE8D088-D9CD-4B78-9927-869327969352}"/>
              </a:ext>
            </a:extLst>
          </p:cNvPr>
          <p:cNvSpPr/>
          <p:nvPr/>
        </p:nvSpPr>
        <p:spPr>
          <a:xfrm>
            <a:off x="10311942" y="864172"/>
            <a:ext cx="1798778" cy="759600"/>
          </a:xfrm>
          <a:prstGeom prst="chevron">
            <a:avLst/>
          </a:prstGeom>
          <a:solidFill>
            <a:srgbClr val="D2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b="1">
                <a:solidFill>
                  <a:schemeClr val="bg1"/>
                </a:solidFill>
                <a:effectLst>
                  <a:outerShdw blurRad="38100" dist="38100" dir="2700000" algn="tl">
                    <a:srgbClr val="000000">
                      <a:alpha val="43137"/>
                    </a:srgbClr>
                  </a:outerShdw>
                </a:effectLst>
                <a:latin typeface="Bahnschrift SemiBold Condensed" panose="020B0502040204020203" pitchFamily="34" charset="0"/>
                <a:ea typeface="Roboto Light" panose="02000000000000000000" pitchFamily="2" charset="0"/>
              </a:rPr>
              <a:t>MONITOR</a:t>
            </a:r>
          </a:p>
        </p:txBody>
      </p:sp>
      <p:pic>
        <p:nvPicPr>
          <p:cNvPr id="16" name="Immagine 15" descr="Immagine che contiene screenshot&#10;&#10;Descrizione generata automaticamente">
            <a:extLst>
              <a:ext uri="{FF2B5EF4-FFF2-40B4-BE49-F238E27FC236}">
                <a16:creationId xmlns:a16="http://schemas.microsoft.com/office/drawing/2014/main" id="{F49B0F79-DCA0-4D5A-A740-AA66ACAC6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400" y="2326783"/>
            <a:ext cx="7837200" cy="4408425"/>
          </a:xfrm>
          <a:prstGeom prst="rect">
            <a:avLst/>
          </a:prstGeom>
        </p:spPr>
      </p:pic>
      <p:pic>
        <p:nvPicPr>
          <p:cNvPr id="3" name="Immagine 2" descr="Immagine che contiene monitor, computer&#10;&#10;Descrizione generata automaticamente">
            <a:extLst>
              <a:ext uri="{FF2B5EF4-FFF2-40B4-BE49-F238E27FC236}">
                <a16:creationId xmlns:a16="http://schemas.microsoft.com/office/drawing/2014/main" id="{244A0F11-09FD-4935-9A40-3B1DBC77A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320" y="2186068"/>
            <a:ext cx="8087360" cy="4549140"/>
          </a:xfrm>
          <a:prstGeom prst="rect">
            <a:avLst/>
          </a:prstGeom>
        </p:spPr>
      </p:pic>
      <p:pic>
        <p:nvPicPr>
          <p:cNvPr id="17" name="Immagine 16">
            <a:extLst>
              <a:ext uri="{FF2B5EF4-FFF2-40B4-BE49-F238E27FC236}">
                <a16:creationId xmlns:a16="http://schemas.microsoft.com/office/drawing/2014/main" id="{E5D0B1CB-D933-46CC-8F59-394EB8EB7E73}"/>
              </a:ext>
            </a:extLst>
          </p:cNvPr>
          <p:cNvPicPr>
            <a:picLocks noChangeAspect="1"/>
          </p:cNvPicPr>
          <p:nvPr/>
        </p:nvPicPr>
        <p:blipFill>
          <a:blip r:embed="rId5"/>
          <a:stretch>
            <a:fillRect/>
          </a:stretch>
        </p:blipFill>
        <p:spPr>
          <a:xfrm>
            <a:off x="1385820" y="1624467"/>
            <a:ext cx="9420360" cy="5233533"/>
          </a:xfrm>
          <a:prstGeom prst="rect">
            <a:avLst/>
          </a:prstGeom>
        </p:spPr>
      </p:pic>
    </p:spTree>
    <p:extLst>
      <p:ext uri="{BB962C8B-B14F-4D97-AF65-F5344CB8AC3E}">
        <p14:creationId xmlns:p14="http://schemas.microsoft.com/office/powerpoint/2010/main" val="289353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42" presetClass="path" presetSubtype="0" accel="50000" decel="50000" fill="hold" nodeType="withEffect">
                                  <p:stCondLst>
                                    <p:cond delay="0"/>
                                  </p:stCondLst>
                                  <p:childTnLst>
                                    <p:animMotion origin="layout" path="M -0.3668 -0.37986 L 0 1.85185E-6 " pathEditMode="relative" rAng="0" ptsTypes="AA">
                                      <p:cBhvr>
                                        <p:cTn id="16" dur="500" fill="hold"/>
                                        <p:tgtEl>
                                          <p:spTgt spid="16"/>
                                        </p:tgtEl>
                                        <p:attrNameLst>
                                          <p:attrName>ppt_x</p:attrName>
                                          <p:attrName>ppt_y</p:attrName>
                                        </p:attrNameLst>
                                      </p:cBhvr>
                                      <p:rCtr x="18333" y="18981"/>
                                    </p:animMotion>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16"/>
                                        </p:tgtEl>
                                        <p:attrNameLst>
                                          <p:attrName>ppt_w</p:attrName>
                                        </p:attrNameLst>
                                      </p:cBhvr>
                                      <p:tavLst>
                                        <p:tav tm="0">
                                          <p:val>
                                            <p:strVal val="ppt_w"/>
                                          </p:val>
                                        </p:tav>
                                        <p:tav tm="100000">
                                          <p:val>
                                            <p:fltVal val="0"/>
                                          </p:val>
                                        </p:tav>
                                      </p:tavLst>
                                    </p:anim>
                                    <p:anim calcmode="lin" valueType="num">
                                      <p:cBhvr>
                                        <p:cTn id="21" dur="500"/>
                                        <p:tgtEl>
                                          <p:spTgt spid="16"/>
                                        </p:tgtEl>
                                        <p:attrNameLst>
                                          <p:attrName>ppt_h</p:attrName>
                                        </p:attrNameLst>
                                      </p:cBhvr>
                                      <p:tavLst>
                                        <p:tav tm="0">
                                          <p:val>
                                            <p:strVal val="ppt_h"/>
                                          </p:val>
                                        </p:tav>
                                        <p:tav tm="100000">
                                          <p:val>
                                            <p:fltVal val="0"/>
                                          </p:val>
                                        </p:tav>
                                      </p:tavLst>
                                    </p:anim>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42" presetClass="path" presetSubtype="0" accel="50000" decel="50000" fill="hold" nodeType="withEffect">
                                  <p:stCondLst>
                                    <p:cond delay="0"/>
                                  </p:stCondLst>
                                  <p:childTnLst>
                                    <p:animMotion origin="layout" path="M 0 1.85185E-6 L -0.3668 -0.37986 " pathEditMode="relative" rAng="0" ptsTypes="AA">
                                      <p:cBhvr>
                                        <p:cTn id="25" dur="500" fill="hold"/>
                                        <p:tgtEl>
                                          <p:spTgt spid="16"/>
                                        </p:tgtEl>
                                        <p:attrNameLst>
                                          <p:attrName>ppt_x</p:attrName>
                                          <p:attrName>ppt_y</p:attrName>
                                        </p:attrNameLst>
                                      </p:cBhvr>
                                      <p:rCtr x="-18346" y="-19005"/>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42" presetClass="path" presetSubtype="0" accel="50000" decel="50000" fill="hold" nodeType="withEffect">
                                  <p:stCondLst>
                                    <p:cond delay="0"/>
                                  </p:stCondLst>
                                  <p:childTnLst>
                                    <p:animMotion origin="layout" path="M -0.27995 -0.3706 L 0 -2.96296E-6 " pathEditMode="relative" rAng="0" ptsTypes="AA">
                                      <p:cBhvr>
                                        <p:cTn id="39" dur="500" fill="hold"/>
                                        <p:tgtEl>
                                          <p:spTgt spid="3"/>
                                        </p:tgtEl>
                                        <p:attrNameLst>
                                          <p:attrName>ppt_x</p:attrName>
                                          <p:attrName>ppt_y</p:attrName>
                                        </p:attrNameLst>
                                      </p:cBhvr>
                                      <p:rCtr x="13997" y="18519"/>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xit" presetSubtype="32" fill="hold" nodeType="clickEffect">
                                  <p:stCondLst>
                                    <p:cond delay="0"/>
                                  </p:stCondLst>
                                  <p:childTnLst>
                                    <p:anim calcmode="lin" valueType="num">
                                      <p:cBhvr>
                                        <p:cTn id="58" dur="500"/>
                                        <p:tgtEl>
                                          <p:spTgt spid="3"/>
                                        </p:tgtEl>
                                        <p:attrNameLst>
                                          <p:attrName>ppt_w</p:attrName>
                                        </p:attrNameLst>
                                      </p:cBhvr>
                                      <p:tavLst>
                                        <p:tav tm="0">
                                          <p:val>
                                            <p:strVal val="ppt_w"/>
                                          </p:val>
                                        </p:tav>
                                        <p:tav tm="100000">
                                          <p:val>
                                            <p:fltVal val="0"/>
                                          </p:val>
                                        </p:tav>
                                      </p:tavLst>
                                    </p:anim>
                                    <p:anim calcmode="lin" valueType="num">
                                      <p:cBhvr>
                                        <p:cTn id="59" dur="500"/>
                                        <p:tgtEl>
                                          <p:spTgt spid="3"/>
                                        </p:tgtEl>
                                        <p:attrNameLst>
                                          <p:attrName>ppt_h</p:attrName>
                                        </p:attrNameLst>
                                      </p:cBhvr>
                                      <p:tavLst>
                                        <p:tav tm="0">
                                          <p:val>
                                            <p:strVal val="ppt_h"/>
                                          </p:val>
                                        </p:tav>
                                        <p:tav tm="100000">
                                          <p:val>
                                            <p:fltVal val="0"/>
                                          </p:val>
                                        </p:tav>
                                      </p:tavLst>
                                    </p:anim>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0 -2.96296E-6 L 0 -0.3706 " pathEditMode="relative" rAng="0" ptsTypes="AA">
                                      <p:cBhvr>
                                        <p:cTn id="63" dur="500" fill="hold"/>
                                        <p:tgtEl>
                                          <p:spTgt spid="3"/>
                                        </p:tgtEl>
                                        <p:attrNameLst>
                                          <p:attrName>ppt_x</p:attrName>
                                          <p:attrName>ppt_y</p:attrName>
                                        </p:attrNameLst>
                                      </p:cBhvr>
                                      <p:rCtr x="0" y="-18542"/>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nodeType="clickEffect">
                                  <p:stCondLst>
                                    <p:cond delay="0"/>
                                  </p:stCondLst>
                                  <p:childTnLst>
                                    <p:anim calcmode="lin" valueType="num">
                                      <p:cBhvr>
                                        <p:cTn id="77" dur="500"/>
                                        <p:tgtEl>
                                          <p:spTgt spid="17"/>
                                        </p:tgtEl>
                                        <p:attrNameLst>
                                          <p:attrName>ppt_w</p:attrName>
                                        </p:attrNameLst>
                                      </p:cBhvr>
                                      <p:tavLst>
                                        <p:tav tm="0">
                                          <p:val>
                                            <p:strVal val="ppt_w"/>
                                          </p:val>
                                        </p:tav>
                                        <p:tav tm="100000">
                                          <p:val>
                                            <p:fltVal val="0"/>
                                          </p:val>
                                        </p:tav>
                                      </p:tavLst>
                                    </p:anim>
                                    <p:anim calcmode="lin" valueType="num">
                                      <p:cBhvr>
                                        <p:cTn id="78" dur="500"/>
                                        <p:tgtEl>
                                          <p:spTgt spid="17"/>
                                        </p:tgtEl>
                                        <p:attrNameLst>
                                          <p:attrName>ppt_h</p:attrName>
                                        </p:attrNameLst>
                                      </p:cBhvr>
                                      <p:tavLst>
                                        <p:tav tm="0">
                                          <p:val>
                                            <p:strVal val="ppt_h"/>
                                          </p:val>
                                        </p:tav>
                                        <p:tav tm="100000">
                                          <p:val>
                                            <p:fltVal val="0"/>
                                          </p:val>
                                        </p:tav>
                                      </p:tavLst>
                                    </p:anim>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p:cTn id="90" dur="500" fill="hold"/>
                                        <p:tgtEl>
                                          <p:spTgt spid="18"/>
                                        </p:tgtEl>
                                        <p:attrNameLst>
                                          <p:attrName>ppt_w</p:attrName>
                                        </p:attrNameLst>
                                      </p:cBhvr>
                                      <p:tavLst>
                                        <p:tav tm="0">
                                          <p:val>
                                            <p:fltVal val="0"/>
                                          </p:val>
                                        </p:tav>
                                        <p:tav tm="100000">
                                          <p:val>
                                            <p:strVal val="#ppt_w"/>
                                          </p:val>
                                        </p:tav>
                                      </p:tavLst>
                                    </p:anim>
                                    <p:anim calcmode="lin" valueType="num">
                                      <p:cBhvr>
                                        <p:cTn id="91" dur="500" fill="hold"/>
                                        <p:tgtEl>
                                          <p:spTgt spid="18"/>
                                        </p:tgtEl>
                                        <p:attrNameLst>
                                          <p:attrName>ppt_h</p:attrName>
                                        </p:attrNameLst>
                                      </p:cBhvr>
                                      <p:tavLst>
                                        <p:tav tm="0">
                                          <p:val>
                                            <p:fltVal val="0"/>
                                          </p:val>
                                        </p:tav>
                                        <p:tav tm="100000">
                                          <p:val>
                                            <p:strVal val="#ppt_h"/>
                                          </p:val>
                                        </p:tav>
                                      </p:tavLst>
                                    </p:anim>
                                    <p:animEffect transition="in" filter="fade">
                                      <p:cBhvr>
                                        <p:cTn id="92" dur="500"/>
                                        <p:tgtEl>
                                          <p:spTgt spid="18"/>
                                        </p:tgtEl>
                                      </p:cBhvr>
                                    </p:animEffect>
                                  </p:childTnLst>
                                </p:cTn>
                              </p:par>
                              <p:par>
                                <p:cTn id="93" presetID="42" presetClass="path" presetSubtype="0" accel="50000" decel="50000" fill="hold" nodeType="withEffect">
                                  <p:stCondLst>
                                    <p:cond delay="0"/>
                                  </p:stCondLst>
                                  <p:childTnLst>
                                    <p:animMotion origin="layout" path="M 0.39661 -0.39305 L 0 -4.07407E-6 " pathEditMode="relative" rAng="0" ptsTypes="AA">
                                      <p:cBhvr>
                                        <p:cTn id="94" dur="500" fill="hold"/>
                                        <p:tgtEl>
                                          <p:spTgt spid="18"/>
                                        </p:tgtEl>
                                        <p:attrNameLst>
                                          <p:attrName>ppt_x</p:attrName>
                                          <p:attrName>ppt_y</p:attrName>
                                        </p:attrNameLst>
                                      </p:cBhvr>
                                      <p:rCtr x="-19831" y="19653"/>
                                    </p:animMotion>
                                  </p:childTnLst>
                                </p:cTn>
                              </p:par>
                            </p:childTnLst>
                          </p:cTn>
                        </p:par>
                      </p:childTnLst>
                    </p:cTn>
                  </p:par>
                  <p:par>
                    <p:cTn id="95" fill="hold">
                      <p:stCondLst>
                        <p:cond delay="indefinite"/>
                      </p:stCondLst>
                      <p:childTnLst>
                        <p:par>
                          <p:cTn id="96" fill="hold">
                            <p:stCondLst>
                              <p:cond delay="0"/>
                            </p:stCondLst>
                            <p:childTnLst>
                              <p:par>
                                <p:cTn id="97" presetID="53" presetClass="exit" presetSubtype="32" fill="hold" nodeType="clickEffect">
                                  <p:stCondLst>
                                    <p:cond delay="0"/>
                                  </p:stCondLst>
                                  <p:childTnLst>
                                    <p:anim calcmode="lin" valueType="num">
                                      <p:cBhvr>
                                        <p:cTn id="98" dur="500"/>
                                        <p:tgtEl>
                                          <p:spTgt spid="18"/>
                                        </p:tgtEl>
                                        <p:attrNameLst>
                                          <p:attrName>ppt_w</p:attrName>
                                        </p:attrNameLst>
                                      </p:cBhvr>
                                      <p:tavLst>
                                        <p:tav tm="0">
                                          <p:val>
                                            <p:strVal val="ppt_w"/>
                                          </p:val>
                                        </p:tav>
                                        <p:tav tm="100000">
                                          <p:val>
                                            <p:fltVal val="0"/>
                                          </p:val>
                                        </p:tav>
                                      </p:tavLst>
                                    </p:anim>
                                    <p:anim calcmode="lin" valueType="num">
                                      <p:cBhvr>
                                        <p:cTn id="99" dur="500"/>
                                        <p:tgtEl>
                                          <p:spTgt spid="18"/>
                                        </p:tgtEl>
                                        <p:attrNameLst>
                                          <p:attrName>ppt_h</p:attrName>
                                        </p:attrNameLst>
                                      </p:cBhvr>
                                      <p:tavLst>
                                        <p:tav tm="0">
                                          <p:val>
                                            <p:strVal val="ppt_h"/>
                                          </p:val>
                                        </p:tav>
                                        <p:tav tm="100000">
                                          <p:val>
                                            <p:fltVal val="0"/>
                                          </p:val>
                                        </p:tav>
                                      </p:tavLst>
                                    </p:anim>
                                    <p:animEffect transition="out" filter="fade">
                                      <p:cBhvr>
                                        <p:cTn id="100" dur="500"/>
                                        <p:tgtEl>
                                          <p:spTgt spid="18"/>
                                        </p:tgtEl>
                                      </p:cBhvr>
                                    </p:animEffect>
                                    <p:set>
                                      <p:cBhvr>
                                        <p:cTn id="101" dur="1" fill="hold">
                                          <p:stCondLst>
                                            <p:cond delay="499"/>
                                          </p:stCondLst>
                                        </p:cTn>
                                        <p:tgtEl>
                                          <p:spTgt spid="18"/>
                                        </p:tgtEl>
                                        <p:attrNameLst>
                                          <p:attrName>style.visibility</p:attrName>
                                        </p:attrNameLst>
                                      </p:cBhvr>
                                      <p:to>
                                        <p:strVal val="hidden"/>
                                      </p:to>
                                    </p:set>
                                  </p:childTnLst>
                                </p:cTn>
                              </p:par>
                              <p:par>
                                <p:cTn id="102" presetID="42" presetClass="path" presetSubtype="0" accel="50000" decel="50000" fill="hold" nodeType="withEffect">
                                  <p:stCondLst>
                                    <p:cond delay="0"/>
                                  </p:stCondLst>
                                  <p:childTnLst>
                                    <p:animMotion origin="layout" path="M 0 -4.07407E-6 L 0.39661 -0.39305 " pathEditMode="relative" rAng="0" ptsTypes="AA">
                                      <p:cBhvr>
                                        <p:cTn id="103" dur="500" fill="hold"/>
                                        <p:tgtEl>
                                          <p:spTgt spid="18"/>
                                        </p:tgtEl>
                                        <p:attrNameLst>
                                          <p:attrName>ppt_x</p:attrName>
                                          <p:attrName>ppt_y</p:attrName>
                                        </p:attrNameLst>
                                      </p:cBhvr>
                                      <p:rCtr x="19831" y="-1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E2EF44EAD01244FB7CAF94C77E65F72" ma:contentTypeVersion="12" ma:contentTypeDescription="Creare un nuovo documento." ma:contentTypeScope="" ma:versionID="d127ba5118ddfd0e76f183244a95145d">
  <xsd:schema xmlns:xsd="http://www.w3.org/2001/XMLSchema" xmlns:xs="http://www.w3.org/2001/XMLSchema" xmlns:p="http://schemas.microsoft.com/office/2006/metadata/properties" xmlns:ns3="e0ab1a63-e823-4e52-90aa-7ead14c9ad00" xmlns:ns4="ccd8ed7d-afb7-4abd-9665-ba9c194754f0" targetNamespace="http://schemas.microsoft.com/office/2006/metadata/properties" ma:root="true" ma:fieldsID="fde1e168e72230f77d3f8c3d5d669d50" ns3:_="" ns4:_="">
    <xsd:import namespace="e0ab1a63-e823-4e52-90aa-7ead14c9ad00"/>
    <xsd:import namespace="ccd8ed7d-afb7-4abd-9665-ba9c194754f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ab1a63-e823-4e52-90aa-7ead14c9ad00"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d8ed7d-afb7-4abd-9665-ba9c194754f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C70A51-2A76-40C5-8336-EBC114936062}">
  <ds:schemaRefs>
    <ds:schemaRef ds:uri="ccd8ed7d-afb7-4abd-9665-ba9c194754f0"/>
    <ds:schemaRef ds:uri="e0ab1a63-e823-4e52-90aa-7ead14c9ad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8004D57-2CF3-4B57-849B-F65B15A62640}">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e0ab1a63-e823-4e52-90aa-7ead14c9ad00"/>
    <ds:schemaRef ds:uri="ccd8ed7d-afb7-4abd-9665-ba9c194754f0"/>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BCDBAC8-20EF-415A-9EE4-6616A0DDE8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1975</Words>
  <Application>Microsoft Office PowerPoint</Application>
  <PresentationFormat>Widescreen</PresentationFormat>
  <Paragraphs>440</Paragraphs>
  <Slides>57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Bahnschrift SemiBold Condensed</vt:lpstr>
      <vt:lpstr>Bahnschrift SemiBold SemiConden</vt:lpstr>
      <vt:lpstr>Calibri</vt:lpstr>
      <vt:lpstr>Calibri Light</vt:lpstr>
      <vt:lpstr>Cambria Math</vt:lpstr>
      <vt:lpstr>Roboto</vt:lpstr>
      <vt:lpstr>Roboto Light</vt:lpstr>
      <vt:lpstr>Wingdings</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Bartesaghi</dc:creator>
  <cp:lastModifiedBy>Camilla Vitali</cp:lastModifiedBy>
  <cp:revision>4</cp:revision>
  <dcterms:created xsi:type="dcterms:W3CDTF">2020-06-15T08:14:17Z</dcterms:created>
  <dcterms:modified xsi:type="dcterms:W3CDTF">2020-06-27T14:33:28Z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0x0101000E2EF44EAD01244FB7CAF94C77E65F72</vt:lpwstr>
  </property>
</Properties>
</file>